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89" d="100"/>
          <a:sy n="89" d="100"/>
        </p:scale>
        <p:origin x="22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edohara/Desktop/HBV_DNA_realtime%20PC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edohara/Desktop/HBV_DNA_realtime%20PC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edohara/Desktop/HBV_DNA_realtime%20PC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edohara/Desktop/HBV_DNA_realtime%20PC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n-US"/>
              <a:t>HBV DNA copies/3µl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CDAAD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'middle-1'!$C$4:$I$4</c:f>
                <c:numCache>
                  <c:formatCode>General</c:formatCode>
                  <c:ptCount val="7"/>
                </c:numCache>
              </c:numRef>
            </c:plus>
            <c:minus>
              <c:numRef>
                <c:f>'middle-1'!$C$4:$I$4</c:f>
                <c:numCache>
                  <c:formatCode>General</c:formatCode>
                  <c:ptCount val="7"/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'middle-1'!$C$2:$S$2</c:f>
              <c:numCache>
                <c:formatCode>General</c:formatCode>
                <c:ptCount val="17"/>
                <c:pt idx="0">
                  <c:v>7</c:v>
                </c:pt>
                <c:pt idx="1">
                  <c:v>19</c:v>
                </c:pt>
                <c:pt idx="2">
                  <c:v>47</c:v>
                </c:pt>
                <c:pt idx="3">
                  <c:v>48</c:v>
                </c:pt>
                <c:pt idx="4">
                  <c:v>76</c:v>
                </c:pt>
                <c:pt idx="5">
                  <c:v>82</c:v>
                </c:pt>
                <c:pt idx="6">
                  <c:v>89</c:v>
                </c:pt>
                <c:pt idx="7">
                  <c:v>99</c:v>
                </c:pt>
                <c:pt idx="8">
                  <c:v>109</c:v>
                </c:pt>
                <c:pt idx="9">
                  <c:v>115</c:v>
                </c:pt>
                <c:pt idx="10">
                  <c:v>116</c:v>
                </c:pt>
                <c:pt idx="11">
                  <c:v>118</c:v>
                </c:pt>
                <c:pt idx="12">
                  <c:v>129</c:v>
                </c:pt>
                <c:pt idx="13">
                  <c:v>130</c:v>
                </c:pt>
                <c:pt idx="14">
                  <c:v>139</c:v>
                </c:pt>
                <c:pt idx="15">
                  <c:v>159</c:v>
                </c:pt>
                <c:pt idx="16">
                  <c:v>168</c:v>
                </c:pt>
              </c:numCache>
            </c:numRef>
          </c:cat>
          <c:val>
            <c:numRef>
              <c:f>'middle-1'!$C$3:$S$3</c:f>
              <c:numCache>
                <c:formatCode>###0.0;\-###0.0</c:formatCode>
                <c:ptCount val="17"/>
                <c:pt idx="0">
                  <c:v>17.833326487204602</c:v>
                </c:pt>
                <c:pt idx="1">
                  <c:v>18.265528310606001</c:v>
                </c:pt>
                <c:pt idx="2">
                  <c:v>72.980611764739095</c:v>
                </c:pt>
                <c:pt idx="3">
                  <c:v>92.509813821893403</c:v>
                </c:pt>
                <c:pt idx="4">
                  <c:v>754.93047148257403</c:v>
                </c:pt>
                <c:pt idx="5">
                  <c:v>449.54866778903602</c:v>
                </c:pt>
                <c:pt idx="6">
                  <c:v>212.861232547919</c:v>
                </c:pt>
                <c:pt idx="7">
                  <c:v>117.503643696254</c:v>
                </c:pt>
                <c:pt idx="8">
                  <c:v>140.85711910495101</c:v>
                </c:pt>
                <c:pt idx="9">
                  <c:v>30.768257166185599</c:v>
                </c:pt>
                <c:pt idx="10">
                  <c:v>86.379579608155694</c:v>
                </c:pt>
                <c:pt idx="11">
                  <c:v>94.704876503595003</c:v>
                </c:pt>
                <c:pt idx="12">
                  <c:v>1177.8163802296899</c:v>
                </c:pt>
                <c:pt idx="13">
                  <c:v>566.67263073411902</c:v>
                </c:pt>
                <c:pt idx="14">
                  <c:v>36.573939818168697</c:v>
                </c:pt>
                <c:pt idx="15">
                  <c:v>254.13239237919899</c:v>
                </c:pt>
                <c:pt idx="16">
                  <c:v>1057.44554357484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D1-934C-9CDE-F758169313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0848720"/>
        <c:axId val="1310274768"/>
      </c:barChart>
      <c:catAx>
        <c:axId val="134084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10274768"/>
        <c:crosses val="autoZero"/>
        <c:auto val="1"/>
        <c:lblAlgn val="ctr"/>
        <c:lblOffset val="100"/>
        <c:noMultiLvlLbl val="0"/>
      </c:catAx>
      <c:valAx>
        <c:axId val="131027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;\-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4084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 i="0">
          <a:latin typeface="Helvetica" pitchFamily="2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n-US"/>
              <a:t>HBV DNA copies/3µl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12CDDF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'middle-2'!$C$5:$H$5</c:f>
                <c:numCache>
                  <c:formatCode>General</c:formatCode>
                  <c:ptCount val="6"/>
                </c:numCache>
              </c:numRef>
            </c:plus>
            <c:minus>
              <c:numRef>
                <c:f>'middle-2'!$C$5:$H$5</c:f>
                <c:numCache>
                  <c:formatCode>General</c:formatCode>
                  <c:ptCount val="6"/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'middle-2'!$C$3:$H$3</c:f>
              <c:numCache>
                <c:formatCode>General</c:formatCode>
                <c:ptCount val="6"/>
                <c:pt idx="1">
                  <c:v>74</c:v>
                </c:pt>
                <c:pt idx="3">
                  <c:v>79</c:v>
                </c:pt>
              </c:numCache>
            </c:numRef>
          </c:cat>
          <c:val>
            <c:numRef>
              <c:f>'middle-2'!$C$4:$H$4</c:f>
              <c:numCache>
                <c:formatCode>###0.0;\-###0.0</c:formatCode>
                <c:ptCount val="6"/>
                <c:pt idx="1">
                  <c:v>3065.9501021303099</c:v>
                </c:pt>
                <c:pt idx="3">
                  <c:v>12864.8633143797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8A-9D48-8E39-AE746201AC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0848720"/>
        <c:axId val="1310274768"/>
      </c:barChart>
      <c:catAx>
        <c:axId val="134084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10274768"/>
        <c:crosses val="autoZero"/>
        <c:auto val="1"/>
        <c:lblAlgn val="ctr"/>
        <c:lblOffset val="100"/>
        <c:noMultiLvlLbl val="0"/>
      </c:catAx>
      <c:valAx>
        <c:axId val="131027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;\-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4084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 i="0">
          <a:latin typeface="Helvetica" pitchFamily="2" charset="0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n-US"/>
              <a:t>HBV DNA  copies/3µl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AFF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high!$C$4:$G$4</c:f>
                <c:numCache>
                  <c:formatCode>General</c:formatCode>
                  <c:ptCount val="5"/>
                </c:numCache>
              </c:numRef>
            </c:plus>
            <c:minus>
              <c:numRef>
                <c:f>high!$C$4:$G$4</c:f>
                <c:numCache>
                  <c:formatCode>General</c:formatCode>
                  <c:ptCount val="5"/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high!$C$2:$G$2</c:f>
              <c:numCache>
                <c:formatCode>General</c:formatCode>
                <c:ptCount val="5"/>
                <c:pt idx="1">
                  <c:v>8</c:v>
                </c:pt>
                <c:pt idx="2">
                  <c:v>103</c:v>
                </c:pt>
                <c:pt idx="3">
                  <c:v>136</c:v>
                </c:pt>
              </c:numCache>
            </c:numRef>
          </c:cat>
          <c:val>
            <c:numRef>
              <c:f>high!$C$3:$G$3</c:f>
              <c:numCache>
                <c:formatCode>###0.0;\-###0.0</c:formatCode>
                <c:ptCount val="5"/>
                <c:pt idx="1">
                  <c:v>10128493.5144984</c:v>
                </c:pt>
                <c:pt idx="2">
                  <c:v>11642793.0524712</c:v>
                </c:pt>
                <c:pt idx="3">
                  <c:v>4613075.5653768796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38-AD45-B8DC-0481156222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0848720"/>
        <c:axId val="1310274768"/>
      </c:barChart>
      <c:catAx>
        <c:axId val="134084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10274768"/>
        <c:crosses val="autoZero"/>
        <c:auto val="1"/>
        <c:lblAlgn val="ctr"/>
        <c:lblOffset val="100"/>
        <c:noMultiLvlLbl val="0"/>
      </c:catAx>
      <c:valAx>
        <c:axId val="131027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;\-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4084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 i="0">
          <a:latin typeface="Helvetica" pitchFamily="2" charset="0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n-US"/>
              <a:t>HBV DNA copies/3µl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6AFF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C57A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E5-B742-B820-1E424844173D}"/>
              </c:ext>
            </c:extLst>
          </c:dPt>
          <c:errBars>
            <c:errBarType val="both"/>
            <c:errValType val="cust"/>
            <c:noEndCap val="0"/>
            <c:plus>
              <c:numRef>
                <c:f>highest!$C$5:$G$5</c:f>
                <c:numCache>
                  <c:formatCode>General</c:formatCode>
                  <c:ptCount val="5"/>
                </c:numCache>
              </c:numRef>
            </c:plus>
            <c:minus>
              <c:numRef>
                <c:f>highest!$C$5:$G$5</c:f>
                <c:numCache>
                  <c:formatCode>General</c:formatCode>
                  <c:ptCount val="5"/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highest!$C$3:$G$3</c:f>
              <c:numCache>
                <c:formatCode>General</c:formatCode>
                <c:ptCount val="5"/>
                <c:pt idx="2">
                  <c:v>169</c:v>
                </c:pt>
              </c:numCache>
            </c:numRef>
          </c:cat>
          <c:val>
            <c:numRef>
              <c:f>highest!$C$4:$G$4</c:f>
              <c:numCache>
                <c:formatCode>###0.0;\-###0.0</c:formatCode>
                <c:ptCount val="5"/>
                <c:pt idx="2">
                  <c:v>77989393.065431893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E5-B742-B820-1E42484417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0848720"/>
        <c:axId val="1310274768"/>
      </c:barChart>
      <c:catAx>
        <c:axId val="134084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10274768"/>
        <c:crosses val="autoZero"/>
        <c:auto val="1"/>
        <c:lblAlgn val="ctr"/>
        <c:lblOffset val="100"/>
        <c:noMultiLvlLbl val="0"/>
      </c:catAx>
      <c:valAx>
        <c:axId val="131027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;\-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134084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 i="0">
          <a:latin typeface="Helvetica" pitchFamily="2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416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52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14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0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22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636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423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0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88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56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0E10F-B5CA-9744-BBB4-88E394B846B9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47BC9-DE54-994E-B586-EEDF39CDA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484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0DF80DC-A345-C8C1-A10A-13880131C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87506" y="3875635"/>
            <a:ext cx="9545570" cy="215473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F44D99-BA20-F7A7-0130-1F8F125E1F85}"/>
              </a:ext>
            </a:extLst>
          </p:cNvPr>
          <p:cNvSpPr txBox="1"/>
          <p:nvPr/>
        </p:nvSpPr>
        <p:spPr>
          <a:xfrm>
            <a:off x="0" y="180214"/>
            <a:ext cx="2157963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1600" b="1" dirty="0">
                <a:latin typeface="Helvetica" pitchFamily="2" charset="0"/>
              </a:rPr>
              <a:t>Supplemental figure</a:t>
            </a:r>
            <a:endParaRPr kumimoji="1" lang="ja-JP" altLang="en-US" sz="1600" b="1">
              <a:latin typeface="Helvetica" pitchFamily="2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D63F6A-01F9-0769-9E65-73A48122892D}"/>
              </a:ext>
            </a:extLst>
          </p:cNvPr>
          <p:cNvSpPr txBox="1"/>
          <p:nvPr/>
        </p:nvSpPr>
        <p:spPr>
          <a:xfrm>
            <a:off x="1666780" y="718376"/>
            <a:ext cx="332142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1600" b="1" dirty="0">
                <a:latin typeface="Helvetica" pitchFamily="2" charset="0"/>
              </a:rPr>
              <a:t>A</a:t>
            </a:r>
            <a:endParaRPr kumimoji="1" lang="ja-JP" altLang="en-US" sz="1600" b="1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18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F7A78867-006A-714E-AD0D-F44B2E6C0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4328271"/>
              </p:ext>
            </p:extLst>
          </p:nvPr>
        </p:nvGraphicFramePr>
        <p:xfrm>
          <a:off x="230762" y="623690"/>
          <a:ext cx="6167875" cy="325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760F7E90-0C72-B14A-8023-510258BFEB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7388623"/>
              </p:ext>
            </p:extLst>
          </p:nvPr>
        </p:nvGraphicFramePr>
        <p:xfrm>
          <a:off x="345062" y="4595621"/>
          <a:ext cx="6167875" cy="325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7C1337-886D-80D2-B001-555BD7AEEAA6}"/>
              </a:ext>
            </a:extLst>
          </p:cNvPr>
          <p:cNvSpPr txBox="1"/>
          <p:nvPr/>
        </p:nvSpPr>
        <p:spPr>
          <a:xfrm>
            <a:off x="459363" y="285136"/>
            <a:ext cx="332142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1600" b="1" dirty="0">
                <a:latin typeface="Helvetica" pitchFamily="2" charset="0"/>
              </a:rPr>
              <a:t>B</a:t>
            </a:r>
            <a:endParaRPr kumimoji="1" lang="ja-JP" altLang="en-US" sz="1600" b="1">
              <a:latin typeface="Helvetica" pitchFamily="2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BD50959-3DBB-4645-9208-0ABEA18214C9}"/>
              </a:ext>
            </a:extLst>
          </p:cNvPr>
          <p:cNvSpPr txBox="1"/>
          <p:nvPr/>
        </p:nvSpPr>
        <p:spPr>
          <a:xfrm>
            <a:off x="293292" y="4426344"/>
            <a:ext cx="332142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1600" b="1" dirty="0">
                <a:latin typeface="Helvetica" pitchFamily="2" charset="0"/>
              </a:rPr>
              <a:t>C</a:t>
            </a:r>
            <a:endParaRPr kumimoji="1" lang="ja-JP" altLang="en-US" sz="1600" b="1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3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9E379414-8D27-1D4F-9686-014929B788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6842141"/>
              </p:ext>
            </p:extLst>
          </p:nvPr>
        </p:nvGraphicFramePr>
        <p:xfrm>
          <a:off x="345062" y="595116"/>
          <a:ext cx="6167875" cy="325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A19C0970-4E13-A949-9B58-9CB1652BAF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7301136"/>
              </p:ext>
            </p:extLst>
          </p:nvPr>
        </p:nvGraphicFramePr>
        <p:xfrm>
          <a:off x="345061" y="5309794"/>
          <a:ext cx="6167875" cy="325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16D6328-B1B2-0C3A-C5D4-C7F38AEAA331}"/>
              </a:ext>
            </a:extLst>
          </p:cNvPr>
          <p:cNvSpPr txBox="1"/>
          <p:nvPr/>
        </p:nvSpPr>
        <p:spPr>
          <a:xfrm>
            <a:off x="345061" y="256562"/>
            <a:ext cx="332142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1600" b="1" dirty="0">
                <a:latin typeface="Helvetica" pitchFamily="2" charset="0"/>
              </a:rPr>
              <a:t>D</a:t>
            </a:r>
            <a:endParaRPr kumimoji="1" lang="ja-JP" altLang="en-US" sz="1600" b="1">
              <a:latin typeface="Helvetica" pitchFamily="2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719A15-E262-04DA-FEEB-C6CC9D302F00}"/>
              </a:ext>
            </a:extLst>
          </p:cNvPr>
          <p:cNvSpPr txBox="1"/>
          <p:nvPr/>
        </p:nvSpPr>
        <p:spPr>
          <a:xfrm>
            <a:off x="345061" y="5140517"/>
            <a:ext cx="320922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1600" b="1" dirty="0">
                <a:latin typeface="Helvetica" pitchFamily="2" charset="0"/>
              </a:rPr>
              <a:t>E</a:t>
            </a:r>
            <a:endParaRPr kumimoji="1" lang="ja-JP" altLang="en-US" sz="1600" b="1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02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144</TotalTime>
  <Words>27</Words>
  <Application>Microsoft Macintosh PowerPoint</Application>
  <PresentationFormat>A4 210 x 297 mm</PresentationFormat>
  <Paragraphs>10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後原　綾子</dc:creator>
  <cp:lastModifiedBy>後原　綾子</cp:lastModifiedBy>
  <cp:revision>4</cp:revision>
  <dcterms:created xsi:type="dcterms:W3CDTF">2023-10-26T06:15:24Z</dcterms:created>
  <dcterms:modified xsi:type="dcterms:W3CDTF">2023-10-26T08:39:33Z</dcterms:modified>
</cp:coreProperties>
</file>