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howGuides="1">
      <p:cViewPr>
        <p:scale>
          <a:sx n="64" d="100"/>
          <a:sy n="64" d="100"/>
        </p:scale>
        <p:origin x="1320" y="64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6087D91-9DCC-C25B-3F9F-785AA543C07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9CE54ECF-5530-5245-F652-9F2AD9D3FA0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491E484E-2356-CBED-2A4E-F9BECBF6BC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A2AF48-0178-4621-9DB3-44B012A402C0}" type="datetimeFigureOut">
              <a:rPr lang="zh-CN" altLang="en-US" smtClean="0"/>
              <a:t>2023/12/29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8E074D41-EC3B-B43A-E136-1038FE9CBE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926B2481-01B1-828C-FBCF-8D3AA24540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881B83-58C8-46AF-A291-BEBCB585D12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507245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5FC2BE8-E512-E05B-FE0F-4E6CA03C1E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8D7A323F-6ED2-1374-422F-E25AE9FC8F2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5514C3F6-8D43-5FB4-C1D3-09002DC467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A2AF48-0178-4621-9DB3-44B012A402C0}" type="datetimeFigureOut">
              <a:rPr lang="zh-CN" altLang="en-US" smtClean="0"/>
              <a:t>2023/12/29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B54EAC12-3A3A-4BC5-D42F-690B192E51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1151BBD3-50B0-8306-7B8C-BA025EACA8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881B83-58C8-46AF-A291-BEBCB585D12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891599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8A837928-B089-BD0F-EC2E-0EBE04CE767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2ADB35F3-B91B-0BED-3679-9D218B8643D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5F9A369C-80F8-B9E2-9EB8-000CBF8ED0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A2AF48-0178-4621-9DB3-44B012A402C0}" type="datetimeFigureOut">
              <a:rPr lang="zh-CN" altLang="en-US" smtClean="0"/>
              <a:t>2023/12/29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90B28D38-EBFE-0884-C2C0-15D379C291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4328FC5D-A228-73FF-7E58-DD0A5127B4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881B83-58C8-46AF-A291-BEBCB585D12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13675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AD45F47-A5EF-FF58-8F0F-BD604BE2B9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43227A02-BD36-BC09-C8B1-A328BE804A7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B0AE7212-6031-0222-0CB4-B301213B4D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A2AF48-0178-4621-9DB3-44B012A402C0}" type="datetimeFigureOut">
              <a:rPr lang="zh-CN" altLang="en-US" smtClean="0"/>
              <a:t>2023/12/29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21767F12-F707-2DB6-E2EC-22DCFA8D8D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DBADB74C-FBA3-70A8-5A11-6613198393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881B83-58C8-46AF-A291-BEBCB585D12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089402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6CD6EC9-3811-1AEE-F3C9-F4BB29163C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83813420-1D74-031F-FE58-2DC35C99321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75332FEB-074A-D002-1169-1967242618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A2AF48-0178-4621-9DB3-44B012A402C0}" type="datetimeFigureOut">
              <a:rPr lang="zh-CN" altLang="en-US" smtClean="0"/>
              <a:t>2023/12/29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DCE12330-2202-8C87-7D49-845627ABAA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B1531BCF-2110-2457-4F50-79BF41DF14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881B83-58C8-46AF-A291-BEBCB585D12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387830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0727613C-BAB5-B302-A844-3F5748EC43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C300166B-8CD1-41DC-63EA-630EB6F1030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F0028ABF-D6B1-7CCA-52B0-65F11E8E319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11866F80-1FE2-FAC4-1ABC-C3C7324F69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A2AF48-0178-4621-9DB3-44B012A402C0}" type="datetimeFigureOut">
              <a:rPr lang="zh-CN" altLang="en-US" smtClean="0"/>
              <a:t>2023/12/29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7E6D3414-9E80-31E7-B9FE-5C2D99226B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CB8B6001-E917-6AAC-7D4E-CF4AC47541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881B83-58C8-46AF-A291-BEBCB585D12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119826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0E2F6C3-EFE9-EDA7-86E3-432FE90278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6DB9DFCC-198D-C878-8AD3-428F821EC6D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83129358-7649-6C47-4A57-C31BC3445AD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0CAAC5FF-6BD9-91B7-822A-76FD739BA5F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C97A06B8-F6BA-C406-2298-65865BF77E1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2EA415E5-5D4E-D32B-B896-EFDFB53223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A2AF48-0178-4621-9DB3-44B012A402C0}" type="datetimeFigureOut">
              <a:rPr lang="zh-CN" altLang="en-US" smtClean="0"/>
              <a:t>2023/12/29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BA36BA86-17C5-8511-916C-510CB374BE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09425FD4-A466-C961-58B3-F4EA81F8E5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881B83-58C8-46AF-A291-BEBCB585D12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517969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DB58847-47A8-5236-8091-22C2C6917E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B78EFD1F-94B5-0524-0FCE-3476343D5F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A2AF48-0178-4621-9DB3-44B012A402C0}" type="datetimeFigureOut">
              <a:rPr lang="zh-CN" altLang="en-US" smtClean="0"/>
              <a:t>2023/12/29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443FE3A7-C231-A8B0-B76E-C7E7677835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AD5C0629-70CA-04D7-2466-F99B148ADD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881B83-58C8-46AF-A291-BEBCB585D12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939000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556BB403-C362-0A12-656C-6757EF1712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A2AF48-0178-4621-9DB3-44B012A402C0}" type="datetimeFigureOut">
              <a:rPr lang="zh-CN" altLang="en-US" smtClean="0"/>
              <a:t>2023/12/29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4E8684FC-4B1A-07BD-192E-53215E7603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14876FBE-C2AB-481A-D28A-DE2FEAEAAD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881B83-58C8-46AF-A291-BEBCB585D12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096905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461289C-9222-FB2E-4B43-6ED8D07CDB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F49DE061-AC33-0605-4807-98654D6736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D57BCCC8-73B5-2AEF-CEE4-51614E13AC5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9B52BE1A-DDC4-83B9-CCA5-AEFF8CE721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A2AF48-0178-4621-9DB3-44B012A402C0}" type="datetimeFigureOut">
              <a:rPr lang="zh-CN" altLang="en-US" smtClean="0"/>
              <a:t>2023/12/29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A3FAC48F-D709-80FA-B2A5-1EB9CAC26A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35B4BC43-2FC4-8A9E-386D-B5E7437586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881B83-58C8-46AF-A291-BEBCB585D12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366484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01B2DB1-7251-70DF-E46F-B580FC379C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2CB3CD48-CAC7-F355-0DCB-9DE70D37DC5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0570821E-A3F3-D4A4-4BF7-801C4625152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70668844-444A-720D-70CA-5EE6183113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A2AF48-0178-4621-9DB3-44B012A402C0}" type="datetimeFigureOut">
              <a:rPr lang="zh-CN" altLang="en-US" smtClean="0"/>
              <a:t>2023/12/29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09A8583C-100C-C82B-FE61-13B9601BF9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4C082554-497A-90ED-7CEB-F6B40005A6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881B83-58C8-46AF-A291-BEBCB585D12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242031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F5431078-D656-A9FF-2723-8F6AC11B62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7A1BD38F-6D1E-E5A3-0C9B-17811D8D1B5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44F69FCE-5C6D-025B-6FD9-73FA8DE90BC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A2AF48-0178-4621-9DB3-44B012A402C0}" type="datetimeFigureOut">
              <a:rPr lang="zh-CN" altLang="en-US" smtClean="0"/>
              <a:t>2023/12/29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01043F4A-3FE6-2B57-18E8-51ADE7389E3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7B22AB75-B441-25D9-39AB-E15E66A74A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881B83-58C8-46AF-A291-BEBCB585D12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707621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表格 1">
            <a:extLst>
              <a:ext uri="{FF2B5EF4-FFF2-40B4-BE49-F238E27FC236}">
                <a16:creationId xmlns:a16="http://schemas.microsoft.com/office/drawing/2014/main" id="{8FDFE266-AA96-4328-8C4E-9B30FF18D5D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79401676"/>
              </p:ext>
            </p:extLst>
          </p:nvPr>
        </p:nvGraphicFramePr>
        <p:xfrm>
          <a:off x="463661" y="608336"/>
          <a:ext cx="11264677" cy="580388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670934">
                  <a:extLst>
                    <a:ext uri="{9D8B030D-6E8A-4147-A177-3AD203B41FA5}">
                      <a16:colId xmlns:a16="http://schemas.microsoft.com/office/drawing/2014/main" val="3947704134"/>
                    </a:ext>
                  </a:extLst>
                </a:gridCol>
                <a:gridCol w="871018">
                  <a:extLst>
                    <a:ext uri="{9D8B030D-6E8A-4147-A177-3AD203B41FA5}">
                      <a16:colId xmlns:a16="http://schemas.microsoft.com/office/drawing/2014/main" val="547696410"/>
                    </a:ext>
                  </a:extLst>
                </a:gridCol>
                <a:gridCol w="871018">
                  <a:extLst>
                    <a:ext uri="{9D8B030D-6E8A-4147-A177-3AD203B41FA5}">
                      <a16:colId xmlns:a16="http://schemas.microsoft.com/office/drawing/2014/main" val="4122923168"/>
                    </a:ext>
                  </a:extLst>
                </a:gridCol>
                <a:gridCol w="871018">
                  <a:extLst>
                    <a:ext uri="{9D8B030D-6E8A-4147-A177-3AD203B41FA5}">
                      <a16:colId xmlns:a16="http://schemas.microsoft.com/office/drawing/2014/main" val="2591539013"/>
                    </a:ext>
                  </a:extLst>
                </a:gridCol>
                <a:gridCol w="871018">
                  <a:extLst>
                    <a:ext uri="{9D8B030D-6E8A-4147-A177-3AD203B41FA5}">
                      <a16:colId xmlns:a16="http://schemas.microsoft.com/office/drawing/2014/main" val="2033582106"/>
                    </a:ext>
                  </a:extLst>
                </a:gridCol>
                <a:gridCol w="871018">
                  <a:extLst>
                    <a:ext uri="{9D8B030D-6E8A-4147-A177-3AD203B41FA5}">
                      <a16:colId xmlns:a16="http://schemas.microsoft.com/office/drawing/2014/main" val="1642552165"/>
                    </a:ext>
                  </a:extLst>
                </a:gridCol>
                <a:gridCol w="871018">
                  <a:extLst>
                    <a:ext uri="{9D8B030D-6E8A-4147-A177-3AD203B41FA5}">
                      <a16:colId xmlns:a16="http://schemas.microsoft.com/office/drawing/2014/main" val="786926788"/>
                    </a:ext>
                  </a:extLst>
                </a:gridCol>
                <a:gridCol w="871018">
                  <a:extLst>
                    <a:ext uri="{9D8B030D-6E8A-4147-A177-3AD203B41FA5}">
                      <a16:colId xmlns:a16="http://schemas.microsoft.com/office/drawing/2014/main" val="3386866426"/>
                    </a:ext>
                  </a:extLst>
                </a:gridCol>
                <a:gridCol w="871018">
                  <a:extLst>
                    <a:ext uri="{9D8B030D-6E8A-4147-A177-3AD203B41FA5}">
                      <a16:colId xmlns:a16="http://schemas.microsoft.com/office/drawing/2014/main" val="2787993038"/>
                    </a:ext>
                  </a:extLst>
                </a:gridCol>
                <a:gridCol w="871018">
                  <a:extLst>
                    <a:ext uri="{9D8B030D-6E8A-4147-A177-3AD203B41FA5}">
                      <a16:colId xmlns:a16="http://schemas.microsoft.com/office/drawing/2014/main" val="911102769"/>
                    </a:ext>
                  </a:extLst>
                </a:gridCol>
                <a:gridCol w="871018">
                  <a:extLst>
                    <a:ext uri="{9D8B030D-6E8A-4147-A177-3AD203B41FA5}">
                      <a16:colId xmlns:a16="http://schemas.microsoft.com/office/drawing/2014/main" val="651694500"/>
                    </a:ext>
                  </a:extLst>
                </a:gridCol>
                <a:gridCol w="883563">
                  <a:extLst>
                    <a:ext uri="{9D8B030D-6E8A-4147-A177-3AD203B41FA5}">
                      <a16:colId xmlns:a16="http://schemas.microsoft.com/office/drawing/2014/main" val="722468056"/>
                    </a:ext>
                  </a:extLst>
                </a:gridCol>
              </a:tblGrid>
              <a:tr h="223299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rock type</a:t>
                      </a:r>
                      <a:endParaRPr lang="zh-CN" alt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400" b="0" i="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quartz</a:t>
                      </a:r>
                      <a:endParaRPr lang="zh-CN" alt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400" b="0" i="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feldspar</a:t>
                      </a:r>
                      <a:endParaRPr lang="zh-CN" alt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400" b="0" i="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plagioclase feldspar</a:t>
                      </a:r>
                      <a:endParaRPr lang="zh-CN" alt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400" b="0" i="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calcite</a:t>
                      </a:r>
                      <a:endParaRPr lang="zh-CN" alt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dolomite</a:t>
                      </a:r>
                      <a:endParaRPr lang="zh-CN" alt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limonite</a:t>
                      </a:r>
                      <a:endParaRPr lang="zh-CN" alt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pyrite</a:t>
                      </a:r>
                      <a:endParaRPr lang="zh-CN" alt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800" b="0" i="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illite</a:t>
                      </a:r>
                      <a:endParaRPr lang="zh-CN" alt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800" b="0" i="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kaolinite</a:t>
                      </a:r>
                      <a:endParaRPr lang="zh-CN" alt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800" b="0" i="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chlorite</a:t>
                      </a:r>
                      <a:endParaRPr lang="zh-CN" alt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800" b="0" i="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illite</a:t>
                      </a:r>
                      <a:r>
                        <a:rPr lang="en-US" altLang="zh-CN" sz="1800" b="0" i="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-smectite mixed layer</a:t>
                      </a:r>
                      <a:endParaRPr lang="zh-CN" alt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90535232"/>
                  </a:ext>
                </a:extLst>
              </a:tr>
              <a:tr h="223299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shale</a:t>
                      </a:r>
                      <a:endParaRPr lang="zh-CN" alt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40.7</a:t>
                      </a:r>
                      <a:endParaRPr lang="en-US" altLang="zh-CN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　</a:t>
                      </a:r>
                      <a:endParaRPr lang="zh-CN" altLang="en-US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4.9</a:t>
                      </a:r>
                      <a:endParaRPr lang="en-US" altLang="zh-CN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37.2</a:t>
                      </a:r>
                      <a:endParaRPr lang="en-US" altLang="zh-CN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　</a:t>
                      </a:r>
                      <a:endParaRPr lang="zh-CN" altLang="en-US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　</a:t>
                      </a:r>
                      <a:endParaRPr lang="zh-CN" altLang="en-US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　</a:t>
                      </a:r>
                      <a:endParaRPr lang="zh-CN" alt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altLang="zh-CN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47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altLang="zh-CN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18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altLang="zh-CN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23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altLang="zh-CN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12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02842121"/>
                  </a:ext>
                </a:extLst>
              </a:tr>
              <a:tr h="223299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shale</a:t>
                      </a:r>
                      <a:endParaRPr lang="zh-CN" alt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46.2</a:t>
                      </a:r>
                      <a:endParaRPr lang="en-US" altLang="zh-CN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　</a:t>
                      </a:r>
                      <a:endParaRPr lang="zh-CN" altLang="en-US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8.8</a:t>
                      </a:r>
                      <a:endParaRPr lang="en-US" altLang="zh-CN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5.1</a:t>
                      </a:r>
                      <a:endParaRPr lang="en-US" altLang="zh-CN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　</a:t>
                      </a:r>
                      <a:endParaRPr lang="zh-CN" altLang="en-US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　</a:t>
                      </a:r>
                      <a:endParaRPr lang="zh-CN" altLang="en-US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　</a:t>
                      </a:r>
                      <a:endParaRPr lang="zh-CN" altLang="en-US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altLang="zh-CN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41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altLang="zh-CN" sz="1400" u="none" strike="noStrike" kern="12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31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altLang="zh-CN" sz="1400" u="none" strike="noStrike" kern="12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19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altLang="zh-CN" sz="1400" u="none" strike="noStrike" kern="12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9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81554300"/>
                  </a:ext>
                </a:extLst>
              </a:tr>
              <a:tr h="223299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shale</a:t>
                      </a:r>
                      <a:endParaRPr lang="zh-CN" alt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52.6</a:t>
                      </a:r>
                      <a:endParaRPr lang="en-US" altLang="zh-CN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1.5</a:t>
                      </a:r>
                      <a:endParaRPr lang="en-US" altLang="zh-CN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11.3</a:t>
                      </a:r>
                      <a:endParaRPr lang="en-US" altLang="zh-CN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4.7</a:t>
                      </a:r>
                      <a:endParaRPr lang="en-US" altLang="zh-CN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0.9</a:t>
                      </a:r>
                      <a:endParaRPr lang="en-US" altLang="zh-CN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　</a:t>
                      </a:r>
                      <a:endParaRPr lang="zh-CN" altLang="en-US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　</a:t>
                      </a:r>
                      <a:endParaRPr lang="zh-CN" alt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altLang="zh-CN" sz="1400" u="none" strike="noStrike" kern="12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47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altLang="zh-CN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8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altLang="zh-CN" sz="1400" u="none" strike="noStrike" kern="12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29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altLang="zh-CN" sz="1400" u="none" strike="noStrike" kern="12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16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04467541"/>
                  </a:ext>
                </a:extLst>
              </a:tr>
              <a:tr h="223299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shale</a:t>
                      </a:r>
                      <a:endParaRPr lang="zh-CN" alt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52.7</a:t>
                      </a:r>
                      <a:endParaRPr lang="en-US" altLang="zh-CN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　</a:t>
                      </a:r>
                      <a:endParaRPr lang="zh-CN" altLang="en-US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9.8</a:t>
                      </a:r>
                      <a:endParaRPr lang="en-US" altLang="zh-CN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1.5</a:t>
                      </a:r>
                      <a:endParaRPr lang="en-US" altLang="zh-CN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1.6</a:t>
                      </a:r>
                      <a:endParaRPr lang="en-US" altLang="zh-CN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　</a:t>
                      </a:r>
                      <a:endParaRPr lang="zh-CN" altLang="en-US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　</a:t>
                      </a:r>
                      <a:endParaRPr lang="zh-CN" altLang="en-US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altLang="zh-CN" sz="1400" u="none" strike="noStrike" kern="12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58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altLang="zh-CN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6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altLang="zh-CN" sz="1400" u="none" strike="noStrike" kern="12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21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altLang="zh-CN" sz="1400" u="none" strike="noStrike" kern="12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15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92930048"/>
                  </a:ext>
                </a:extLst>
              </a:tr>
              <a:tr h="223299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shale</a:t>
                      </a:r>
                      <a:endParaRPr lang="zh-CN" alt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51.8</a:t>
                      </a:r>
                      <a:endParaRPr lang="en-US" altLang="zh-CN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　</a:t>
                      </a:r>
                      <a:endParaRPr lang="zh-CN" altLang="en-US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en-US" altLang="zh-CN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0.9</a:t>
                      </a:r>
                      <a:endParaRPr lang="en-US" altLang="zh-CN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en-US" altLang="zh-CN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　</a:t>
                      </a:r>
                      <a:endParaRPr lang="zh-CN" altLang="en-US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　</a:t>
                      </a:r>
                      <a:endParaRPr lang="zh-CN" alt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altLang="zh-CN" sz="1400" u="none" strike="noStrike" kern="12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34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altLang="zh-CN" sz="1400" u="none" strike="noStrike" kern="12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13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altLang="zh-CN" sz="1400" u="none" strike="noStrike" kern="12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26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altLang="zh-CN" sz="1400" u="none" strike="noStrike" kern="12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27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90793840"/>
                  </a:ext>
                </a:extLst>
              </a:tr>
              <a:tr h="223299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shale</a:t>
                      </a:r>
                      <a:endParaRPr lang="zh-CN" alt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53.4</a:t>
                      </a:r>
                      <a:endParaRPr lang="en-US" altLang="zh-CN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en-US" altLang="zh-CN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18.6</a:t>
                      </a:r>
                      <a:endParaRPr lang="en-US" altLang="zh-CN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2.8</a:t>
                      </a:r>
                      <a:endParaRPr lang="en-US" altLang="zh-CN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en-US" altLang="zh-CN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　</a:t>
                      </a:r>
                      <a:endParaRPr lang="zh-CN" altLang="en-US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　</a:t>
                      </a:r>
                      <a:endParaRPr lang="zh-CN" alt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altLang="zh-CN" sz="1400" u="none" strike="noStrike" kern="12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41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altLang="zh-CN" sz="1400" u="none" strike="noStrike" kern="12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11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altLang="zh-CN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22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altLang="zh-CN" sz="1400" u="none" strike="noStrike" kern="12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26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74771702"/>
                  </a:ext>
                </a:extLst>
              </a:tr>
              <a:tr h="223299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shale</a:t>
                      </a:r>
                      <a:endParaRPr lang="zh-CN" alt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27.4</a:t>
                      </a:r>
                      <a:endParaRPr lang="en-US" altLang="zh-CN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2.6</a:t>
                      </a:r>
                      <a:endParaRPr lang="en-US" altLang="zh-CN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</a:t>
                      </a:r>
                      <a:endParaRPr lang="en-US" altLang="zh-CN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37.6</a:t>
                      </a:r>
                      <a:endParaRPr lang="en-US" altLang="zh-CN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　</a:t>
                      </a:r>
                      <a:endParaRPr lang="zh-CN" altLang="en-US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　</a:t>
                      </a:r>
                      <a:endParaRPr lang="zh-CN" altLang="en-US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　</a:t>
                      </a:r>
                      <a:endParaRPr lang="zh-CN" altLang="en-US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altLang="zh-CN" sz="1400" u="none" strike="noStrike" kern="12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35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altLang="zh-CN" sz="1400" u="none" strike="noStrike" kern="12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16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altLang="zh-CN" sz="1400" u="none" strike="noStrike" kern="12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25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altLang="zh-CN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24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48016898"/>
                  </a:ext>
                </a:extLst>
              </a:tr>
              <a:tr h="223299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shale</a:t>
                      </a:r>
                      <a:endParaRPr lang="zh-CN" alt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51.6</a:t>
                      </a:r>
                      <a:endParaRPr lang="en-US" altLang="zh-CN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　</a:t>
                      </a:r>
                      <a:endParaRPr lang="zh-CN" altLang="en-US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9.5</a:t>
                      </a:r>
                      <a:endParaRPr lang="en-US" altLang="zh-CN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2.1</a:t>
                      </a:r>
                      <a:endParaRPr lang="en-US" altLang="zh-CN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2.4</a:t>
                      </a:r>
                      <a:endParaRPr lang="en-US" altLang="zh-CN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1.1</a:t>
                      </a:r>
                      <a:endParaRPr lang="en-US" altLang="zh-CN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　</a:t>
                      </a:r>
                      <a:endParaRPr lang="zh-CN" alt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altLang="zh-CN" sz="1400" u="none" strike="noStrike" kern="12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50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altLang="zh-CN" sz="1400" u="none" strike="noStrike" kern="12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10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altLang="zh-CN" sz="1400" u="none" strike="noStrike" kern="12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19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altLang="zh-CN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21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70261946"/>
                  </a:ext>
                </a:extLst>
              </a:tr>
              <a:tr h="223299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shale</a:t>
                      </a:r>
                      <a:endParaRPr lang="zh-CN" alt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33.1</a:t>
                      </a:r>
                      <a:endParaRPr lang="en-US" altLang="zh-CN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　</a:t>
                      </a:r>
                      <a:endParaRPr lang="zh-CN" altLang="en-US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5.8</a:t>
                      </a:r>
                      <a:endParaRPr lang="en-US" altLang="zh-CN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41.1</a:t>
                      </a:r>
                      <a:endParaRPr lang="en-US" altLang="zh-CN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1.1</a:t>
                      </a:r>
                      <a:endParaRPr lang="en-US" altLang="zh-CN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　</a:t>
                      </a:r>
                      <a:endParaRPr lang="zh-CN" altLang="en-US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　</a:t>
                      </a:r>
                      <a:endParaRPr lang="zh-CN" alt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altLang="zh-CN" sz="1400" u="none" strike="noStrike" kern="12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56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altLang="zh-CN" sz="1400" u="none" strike="noStrike" kern="12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12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altLang="zh-CN" sz="1400" u="none" strike="noStrike" kern="12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14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altLang="zh-CN" sz="1400" u="none" strike="noStrike" kern="12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18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83821535"/>
                  </a:ext>
                </a:extLst>
              </a:tr>
              <a:tr h="223299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shale</a:t>
                      </a:r>
                      <a:endParaRPr lang="zh-CN" alt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48.8</a:t>
                      </a:r>
                      <a:endParaRPr lang="en-US" altLang="zh-CN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　</a:t>
                      </a:r>
                      <a:endParaRPr lang="zh-CN" altLang="en-US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8.5</a:t>
                      </a:r>
                      <a:endParaRPr lang="en-US" altLang="zh-CN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4.5</a:t>
                      </a:r>
                      <a:endParaRPr lang="en-US" altLang="zh-CN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en-US" altLang="zh-CN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　</a:t>
                      </a:r>
                      <a:endParaRPr lang="zh-CN" altLang="en-US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　</a:t>
                      </a:r>
                      <a:endParaRPr lang="zh-CN" altLang="en-US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altLang="zh-CN" sz="1400" u="none" strike="noStrike" kern="12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51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altLang="zh-CN" sz="1400" u="none" strike="noStrike" kern="12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14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altLang="zh-CN" sz="1400" u="none" strike="noStrike" kern="12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19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altLang="zh-CN" sz="1400" u="none" strike="noStrike" kern="12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16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66638275"/>
                  </a:ext>
                </a:extLst>
              </a:tr>
              <a:tr h="223299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shale</a:t>
                      </a:r>
                      <a:endParaRPr lang="zh-CN" alt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46.1</a:t>
                      </a:r>
                      <a:endParaRPr lang="en-US" altLang="zh-CN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　</a:t>
                      </a:r>
                      <a:endParaRPr lang="zh-CN" altLang="en-US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9.1</a:t>
                      </a:r>
                      <a:endParaRPr lang="en-US" altLang="zh-CN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4.7</a:t>
                      </a:r>
                      <a:endParaRPr lang="en-US" altLang="zh-CN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5.1</a:t>
                      </a:r>
                      <a:endParaRPr lang="en-US" altLang="zh-CN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　</a:t>
                      </a:r>
                      <a:endParaRPr lang="zh-CN" altLang="en-US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　</a:t>
                      </a:r>
                      <a:endParaRPr lang="zh-CN" alt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altLang="zh-CN" sz="1400" u="none" strike="noStrike" kern="12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64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altLang="zh-CN" sz="1400" u="none" strike="noStrike" kern="12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6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altLang="zh-CN" sz="1400" u="none" strike="noStrike" kern="12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17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altLang="zh-CN" sz="1400" u="none" strike="noStrike" kern="12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13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69668918"/>
                  </a:ext>
                </a:extLst>
              </a:tr>
              <a:tr h="223299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shale</a:t>
                      </a:r>
                      <a:endParaRPr lang="zh-CN" alt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46.5</a:t>
                      </a:r>
                      <a:endParaRPr lang="en-US" altLang="zh-CN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　</a:t>
                      </a:r>
                      <a:endParaRPr lang="zh-CN" altLang="en-US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  <a:endParaRPr lang="en-US" altLang="zh-CN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1.5</a:t>
                      </a:r>
                      <a:endParaRPr lang="en-US" altLang="zh-CN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　</a:t>
                      </a:r>
                      <a:endParaRPr lang="zh-CN" altLang="en-US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0.9</a:t>
                      </a:r>
                      <a:endParaRPr lang="en-US" altLang="zh-CN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　</a:t>
                      </a:r>
                      <a:endParaRPr lang="zh-CN" altLang="en-US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altLang="zh-CN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70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altLang="zh-CN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altLang="zh-CN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10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altLang="zh-CN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15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3294392"/>
                  </a:ext>
                </a:extLst>
              </a:tr>
              <a:tr h="252425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shale</a:t>
                      </a:r>
                      <a:endParaRPr lang="zh-CN" alt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40.1</a:t>
                      </a:r>
                      <a:endParaRPr lang="en-US" altLang="zh-CN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0.6</a:t>
                      </a:r>
                      <a:endParaRPr lang="en-US" altLang="zh-CN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</a:t>
                      </a:r>
                      <a:endParaRPr lang="en-US" altLang="zh-CN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2.3</a:t>
                      </a:r>
                      <a:endParaRPr lang="en-US" altLang="zh-CN" sz="14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　</a:t>
                      </a:r>
                      <a:endParaRPr lang="zh-CN" altLang="en-US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　</a:t>
                      </a:r>
                      <a:endParaRPr lang="zh-CN" altLang="en-US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　</a:t>
                      </a:r>
                      <a:endParaRPr lang="zh-CN" alt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45540732"/>
                  </a:ext>
                </a:extLst>
              </a:tr>
              <a:tr h="252425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shale</a:t>
                      </a:r>
                      <a:endParaRPr lang="zh-CN" alt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51.7</a:t>
                      </a:r>
                      <a:endParaRPr lang="en-US" altLang="zh-CN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　</a:t>
                      </a:r>
                      <a:endParaRPr lang="zh-CN" altLang="en-US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11.3</a:t>
                      </a:r>
                      <a:endParaRPr lang="en-US" altLang="zh-CN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　</a:t>
                      </a:r>
                      <a:endParaRPr lang="zh-CN" altLang="en-US" sz="14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　</a:t>
                      </a:r>
                      <a:endParaRPr lang="zh-CN" altLang="en-US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　</a:t>
                      </a:r>
                      <a:endParaRPr lang="zh-CN" altLang="en-US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　</a:t>
                      </a:r>
                      <a:endParaRPr lang="zh-CN" alt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46899603"/>
                  </a:ext>
                </a:extLst>
              </a:tr>
              <a:tr h="252425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shale</a:t>
                      </a:r>
                      <a:endParaRPr lang="zh-CN" alt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39.7</a:t>
                      </a:r>
                      <a:endParaRPr lang="en-US" altLang="zh-CN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0.7</a:t>
                      </a:r>
                      <a:endParaRPr lang="en-US" altLang="zh-CN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11.5</a:t>
                      </a:r>
                      <a:endParaRPr lang="en-US" altLang="zh-CN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　</a:t>
                      </a:r>
                      <a:endParaRPr lang="zh-CN" altLang="en-US" sz="14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　</a:t>
                      </a:r>
                      <a:endParaRPr lang="zh-CN" altLang="en-US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　</a:t>
                      </a:r>
                      <a:endParaRPr lang="zh-CN" altLang="en-US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　</a:t>
                      </a:r>
                      <a:endParaRPr lang="zh-CN" alt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25637304"/>
                  </a:ext>
                </a:extLst>
              </a:tr>
              <a:tr h="252425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shale</a:t>
                      </a:r>
                      <a:endParaRPr lang="zh-CN" alt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50.1</a:t>
                      </a:r>
                      <a:endParaRPr lang="en-US" altLang="zh-CN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　</a:t>
                      </a:r>
                      <a:endParaRPr lang="zh-CN" altLang="en-US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26.2</a:t>
                      </a:r>
                      <a:endParaRPr lang="en-US" altLang="zh-CN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6.7</a:t>
                      </a:r>
                      <a:endParaRPr lang="en-US" altLang="zh-CN" sz="14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　</a:t>
                      </a:r>
                      <a:endParaRPr lang="zh-CN" altLang="en-US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　</a:t>
                      </a:r>
                      <a:endParaRPr lang="zh-CN" altLang="en-US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1.2</a:t>
                      </a:r>
                      <a:endParaRPr lang="en-US" altLang="zh-CN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altLang="zh-CN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altLang="zh-CN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altLang="zh-CN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altLang="zh-CN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2838863"/>
                  </a:ext>
                </a:extLst>
              </a:tr>
              <a:tr h="252425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shale</a:t>
                      </a:r>
                      <a:endParaRPr lang="zh-CN" alt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40.4</a:t>
                      </a:r>
                      <a:endParaRPr lang="en-US" altLang="zh-CN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　</a:t>
                      </a:r>
                      <a:endParaRPr lang="zh-CN" altLang="en-US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7.6</a:t>
                      </a:r>
                      <a:endParaRPr lang="en-US" altLang="zh-CN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　</a:t>
                      </a:r>
                      <a:endParaRPr lang="zh-CN" altLang="en-US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　</a:t>
                      </a:r>
                      <a:endParaRPr lang="zh-CN" altLang="en-US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　</a:t>
                      </a:r>
                      <a:endParaRPr lang="zh-CN" altLang="en-US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　</a:t>
                      </a:r>
                      <a:endParaRPr lang="zh-CN" alt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6088374"/>
                  </a:ext>
                </a:extLst>
              </a:tr>
              <a:tr h="252425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shale</a:t>
                      </a:r>
                      <a:endParaRPr lang="zh-CN" alt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37.2</a:t>
                      </a:r>
                      <a:endParaRPr lang="en-US" altLang="zh-CN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　</a:t>
                      </a:r>
                      <a:endParaRPr lang="zh-CN" altLang="en-US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9.8</a:t>
                      </a:r>
                      <a:endParaRPr lang="en-US" altLang="zh-CN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　</a:t>
                      </a:r>
                      <a:endParaRPr lang="zh-CN" altLang="en-US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　</a:t>
                      </a:r>
                      <a:endParaRPr lang="zh-CN" altLang="en-US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　</a:t>
                      </a:r>
                      <a:endParaRPr lang="zh-CN" altLang="en-US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altLang="zh-CN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altLang="zh-CN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altLang="zh-CN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altLang="zh-CN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altLang="zh-CN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27967101"/>
                  </a:ext>
                </a:extLst>
              </a:tr>
              <a:tr h="252425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shale</a:t>
                      </a:r>
                      <a:endParaRPr lang="zh-CN" alt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40.1</a:t>
                      </a:r>
                      <a:endParaRPr lang="en-US" altLang="zh-CN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0.7</a:t>
                      </a:r>
                      <a:endParaRPr lang="en-US" altLang="zh-CN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14.8</a:t>
                      </a:r>
                      <a:endParaRPr lang="en-US" altLang="zh-CN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　</a:t>
                      </a:r>
                      <a:endParaRPr lang="zh-CN" altLang="en-US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　</a:t>
                      </a:r>
                      <a:endParaRPr lang="zh-CN" altLang="en-US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　</a:t>
                      </a:r>
                      <a:endParaRPr lang="zh-CN" altLang="en-US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　</a:t>
                      </a:r>
                      <a:endParaRPr lang="zh-CN" alt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39875259"/>
                  </a:ext>
                </a:extLst>
              </a:tr>
              <a:tr h="252425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shale</a:t>
                      </a:r>
                      <a:endParaRPr lang="zh-CN" alt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46.6</a:t>
                      </a:r>
                      <a:endParaRPr lang="en-US" altLang="zh-CN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　</a:t>
                      </a:r>
                      <a:endParaRPr lang="zh-CN" altLang="en-US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10.2</a:t>
                      </a:r>
                      <a:endParaRPr lang="en-US" altLang="zh-CN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　</a:t>
                      </a:r>
                      <a:endParaRPr lang="zh-CN" alt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　</a:t>
                      </a:r>
                      <a:endParaRPr lang="zh-CN" alt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　</a:t>
                      </a:r>
                      <a:endParaRPr lang="zh-CN" altLang="en-US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　</a:t>
                      </a:r>
                      <a:endParaRPr lang="zh-CN" alt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7152502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755362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1" name="表格 100">
            <a:extLst>
              <a:ext uri="{FF2B5EF4-FFF2-40B4-BE49-F238E27FC236}">
                <a16:creationId xmlns:a16="http://schemas.microsoft.com/office/drawing/2014/main" id="{BE939BDA-475F-4A7A-0BB5-024785CABB0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42274517"/>
              </p:ext>
            </p:extLst>
          </p:nvPr>
        </p:nvGraphicFramePr>
        <p:xfrm>
          <a:off x="995487" y="1157574"/>
          <a:ext cx="10201025" cy="486126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40205">
                  <a:extLst>
                    <a:ext uri="{9D8B030D-6E8A-4147-A177-3AD203B41FA5}">
                      <a16:colId xmlns:a16="http://schemas.microsoft.com/office/drawing/2014/main" val="1732620628"/>
                    </a:ext>
                  </a:extLst>
                </a:gridCol>
                <a:gridCol w="2040205">
                  <a:extLst>
                    <a:ext uri="{9D8B030D-6E8A-4147-A177-3AD203B41FA5}">
                      <a16:colId xmlns:a16="http://schemas.microsoft.com/office/drawing/2014/main" val="4262382012"/>
                    </a:ext>
                  </a:extLst>
                </a:gridCol>
                <a:gridCol w="2040205">
                  <a:extLst>
                    <a:ext uri="{9D8B030D-6E8A-4147-A177-3AD203B41FA5}">
                      <a16:colId xmlns:a16="http://schemas.microsoft.com/office/drawing/2014/main" val="859412745"/>
                    </a:ext>
                  </a:extLst>
                </a:gridCol>
                <a:gridCol w="2040205">
                  <a:extLst>
                    <a:ext uri="{9D8B030D-6E8A-4147-A177-3AD203B41FA5}">
                      <a16:colId xmlns:a16="http://schemas.microsoft.com/office/drawing/2014/main" val="185237166"/>
                    </a:ext>
                  </a:extLst>
                </a:gridCol>
                <a:gridCol w="2040205">
                  <a:extLst>
                    <a:ext uri="{9D8B030D-6E8A-4147-A177-3AD203B41FA5}">
                      <a16:colId xmlns:a16="http://schemas.microsoft.com/office/drawing/2014/main" val="993727518"/>
                    </a:ext>
                  </a:extLst>
                </a:gridCol>
              </a:tblGrid>
              <a:tr h="607658">
                <a:tc>
                  <a:txBody>
                    <a:bodyPr/>
                    <a:lstStyle/>
                    <a:p>
                      <a:pPr algn="ctr"/>
                      <a:endParaRPr lang="zh-CN" altLang="en-US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8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Porosity (%)</a:t>
                      </a:r>
                      <a:endParaRPr lang="zh-CN" altLang="en-US" sz="18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8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Permeability (</a:t>
                      </a:r>
                      <a:r>
                        <a:rPr lang="en-US" altLang="zh-CN" sz="1800" dirty="0" err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mD</a:t>
                      </a:r>
                      <a:r>
                        <a:rPr lang="en-US" altLang="zh-CN" sz="18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zh-CN" altLang="en-US" sz="18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8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</a:t>
                      </a:r>
                      <a:r>
                        <a:rPr lang="en-US" altLang="zh-CN" sz="1800" baseline="-250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en-US" altLang="zh-CN" sz="18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(mg/g)</a:t>
                      </a:r>
                      <a:endParaRPr lang="zh-CN" altLang="en-US" sz="18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8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TOC (%)</a:t>
                      </a:r>
                      <a:endParaRPr lang="zh-CN" altLang="en-US" sz="18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94677377"/>
                  </a:ext>
                </a:extLst>
              </a:tr>
              <a:tr h="607658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8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Layered rocks</a:t>
                      </a:r>
                      <a:endParaRPr lang="zh-CN" altLang="en-US" sz="1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altLang="zh-CN" sz="1800" b="1" kern="120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6.14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altLang="zh-CN" sz="1800" b="1" kern="120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0.0273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altLang="zh-CN" sz="1800" b="1" kern="120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1.40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altLang="zh-CN" sz="1800" b="1" kern="120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1.30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31804734"/>
                  </a:ext>
                </a:extLst>
              </a:tr>
              <a:tr h="607658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8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Layered rocks</a:t>
                      </a:r>
                      <a:endParaRPr lang="zh-CN" altLang="en-US" sz="1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altLang="zh-CN" sz="1800" b="1" kern="120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6.12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altLang="zh-CN" sz="1800" b="1" kern="120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0.0164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altLang="zh-CN" sz="1800" b="1" kern="120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1.58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altLang="zh-CN" sz="1800" b="1" kern="120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1.11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64812986"/>
                  </a:ext>
                </a:extLst>
              </a:tr>
              <a:tr h="607658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8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Layered rocks</a:t>
                      </a:r>
                      <a:endParaRPr lang="zh-CN" altLang="en-US" sz="1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altLang="zh-CN" sz="1800" b="1" kern="120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5.78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altLang="zh-CN" sz="1800" b="1" kern="120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0.0114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altLang="zh-CN" sz="1800" b="1" kern="120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2.03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altLang="zh-CN" sz="1800" b="1" kern="120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0.69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09829835"/>
                  </a:ext>
                </a:extLst>
              </a:tr>
              <a:tr h="607658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8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Layered rocks</a:t>
                      </a:r>
                      <a:endParaRPr lang="zh-CN" altLang="en-US" sz="1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altLang="zh-CN" sz="1800" b="1" kern="120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5.84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altLang="zh-CN" sz="1800" b="1" kern="120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0.0092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altLang="zh-CN" sz="1800" b="1" kern="120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1.39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altLang="zh-CN" sz="1800" b="1" kern="120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0.75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56713583"/>
                  </a:ext>
                </a:extLst>
              </a:tr>
              <a:tr h="607658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8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Layered rocks</a:t>
                      </a:r>
                      <a:endParaRPr lang="zh-CN" altLang="en-US" sz="1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altLang="zh-CN" sz="1800" b="1" kern="120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5.17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altLang="zh-CN" sz="1800" b="1" kern="120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0.0084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altLang="zh-CN" sz="1800" b="1" kern="120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1.37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altLang="zh-CN" sz="1800" b="1" kern="120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0.64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53895159"/>
                  </a:ext>
                </a:extLst>
              </a:tr>
              <a:tr h="607658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8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Layered rocks</a:t>
                      </a:r>
                      <a:endParaRPr lang="zh-CN" altLang="en-US" sz="1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altLang="zh-CN" sz="1800" b="1" kern="120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5.76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altLang="zh-CN" sz="1800" b="1" kern="120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0.0042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altLang="zh-CN" sz="1800" b="1" kern="120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1.22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altLang="zh-CN" sz="1800" b="1" kern="120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0.55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90836687"/>
                  </a:ext>
                </a:extLst>
              </a:tr>
              <a:tr h="607658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8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Layered rocks</a:t>
                      </a:r>
                      <a:endParaRPr lang="zh-CN" altLang="en-US" sz="1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altLang="zh-CN" sz="1800" b="1" kern="120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4.42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altLang="zh-CN" sz="1800" b="1" kern="120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0.0023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CN" altLang="en-US" sz="1800" b="1" kern="1200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CN" altLang="en-US" sz="1800" b="1" kern="1200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599557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038706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表格 1">
            <a:extLst>
              <a:ext uri="{FF2B5EF4-FFF2-40B4-BE49-F238E27FC236}">
                <a16:creationId xmlns:a16="http://schemas.microsoft.com/office/drawing/2014/main" id="{8C581A8E-158D-36B5-CB5E-70B986412EF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92283036"/>
              </p:ext>
            </p:extLst>
          </p:nvPr>
        </p:nvGraphicFramePr>
        <p:xfrm>
          <a:off x="422540" y="460146"/>
          <a:ext cx="11346920" cy="593770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69384">
                  <a:extLst>
                    <a:ext uri="{9D8B030D-6E8A-4147-A177-3AD203B41FA5}">
                      <a16:colId xmlns:a16="http://schemas.microsoft.com/office/drawing/2014/main" val="1732620628"/>
                    </a:ext>
                  </a:extLst>
                </a:gridCol>
                <a:gridCol w="2269384">
                  <a:extLst>
                    <a:ext uri="{9D8B030D-6E8A-4147-A177-3AD203B41FA5}">
                      <a16:colId xmlns:a16="http://schemas.microsoft.com/office/drawing/2014/main" val="4262382012"/>
                    </a:ext>
                  </a:extLst>
                </a:gridCol>
                <a:gridCol w="2269384">
                  <a:extLst>
                    <a:ext uri="{9D8B030D-6E8A-4147-A177-3AD203B41FA5}">
                      <a16:colId xmlns:a16="http://schemas.microsoft.com/office/drawing/2014/main" val="859412745"/>
                    </a:ext>
                  </a:extLst>
                </a:gridCol>
                <a:gridCol w="2269384">
                  <a:extLst>
                    <a:ext uri="{9D8B030D-6E8A-4147-A177-3AD203B41FA5}">
                      <a16:colId xmlns:a16="http://schemas.microsoft.com/office/drawing/2014/main" val="185237166"/>
                    </a:ext>
                  </a:extLst>
                </a:gridCol>
                <a:gridCol w="2269384">
                  <a:extLst>
                    <a:ext uri="{9D8B030D-6E8A-4147-A177-3AD203B41FA5}">
                      <a16:colId xmlns:a16="http://schemas.microsoft.com/office/drawing/2014/main" val="993727518"/>
                    </a:ext>
                  </a:extLst>
                </a:gridCol>
              </a:tblGrid>
              <a:tr h="424122">
                <a:tc>
                  <a:txBody>
                    <a:bodyPr/>
                    <a:lstStyle/>
                    <a:p>
                      <a:pPr algn="ctr"/>
                      <a:endParaRPr lang="zh-CN" altLang="en-US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8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Porosity (%)</a:t>
                      </a:r>
                      <a:endParaRPr lang="zh-CN" altLang="en-US" sz="18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8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Permeability (</a:t>
                      </a:r>
                      <a:r>
                        <a:rPr lang="en-US" altLang="zh-CN" sz="1800" dirty="0" err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mD</a:t>
                      </a:r>
                      <a:r>
                        <a:rPr lang="en-US" altLang="zh-CN" sz="18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zh-CN" altLang="en-US" sz="18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8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</a:t>
                      </a:r>
                      <a:r>
                        <a:rPr lang="en-US" altLang="zh-CN" sz="1800" baseline="-250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en-US" altLang="zh-CN" sz="18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(mg/g)</a:t>
                      </a:r>
                      <a:endParaRPr lang="zh-CN" altLang="en-US" sz="18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8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TOC (%)</a:t>
                      </a:r>
                      <a:endParaRPr lang="zh-CN" altLang="en-US" sz="18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94677377"/>
                  </a:ext>
                </a:extLst>
              </a:tr>
              <a:tr h="424122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8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Laminated rocks</a:t>
                      </a:r>
                      <a:endParaRPr lang="zh-CN" altLang="en-US" sz="1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altLang="zh-CN" sz="1800" b="1" kern="120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4.94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altLang="zh-CN" sz="1800" b="1" kern="120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0.0112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altLang="zh-CN" sz="1800" b="1" kern="120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1.33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altLang="zh-CN" sz="1800" b="1" kern="120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1.20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31804734"/>
                  </a:ext>
                </a:extLst>
              </a:tr>
              <a:tr h="424122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8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Laminated rocks</a:t>
                      </a:r>
                      <a:endParaRPr lang="zh-CN" altLang="en-US" sz="1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altLang="zh-CN" sz="1800" b="1" kern="120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5.96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altLang="zh-CN" sz="1800" b="1" kern="120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0.0103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altLang="zh-CN" sz="1800" b="1" kern="120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1.32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altLang="zh-CN" sz="1800" b="1" kern="120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1.04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64812986"/>
                  </a:ext>
                </a:extLst>
              </a:tr>
              <a:tr h="424122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8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Laminated rocks</a:t>
                      </a:r>
                      <a:endParaRPr lang="zh-CN" altLang="en-US" sz="1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altLang="zh-CN" sz="1800" b="1" kern="120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5.42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altLang="zh-CN" sz="1800" b="1" kern="120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0.0073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altLang="zh-CN" sz="1800" b="1" kern="120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1.74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altLang="zh-CN" sz="1800" b="1" kern="120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1.01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09829835"/>
                  </a:ext>
                </a:extLst>
              </a:tr>
              <a:tr h="424122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8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Laminated rocks</a:t>
                      </a:r>
                      <a:endParaRPr lang="zh-CN" altLang="en-US" sz="1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altLang="zh-CN" sz="1800" b="1" kern="120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5.29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altLang="zh-CN" sz="1800" b="1" kern="120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0.0052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altLang="zh-CN" sz="1800" b="1" kern="120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1.41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altLang="zh-CN" sz="1800" b="1" kern="120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0.63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56713583"/>
                  </a:ext>
                </a:extLst>
              </a:tr>
              <a:tr h="424122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8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Laminated rocks</a:t>
                      </a:r>
                      <a:endParaRPr lang="zh-CN" altLang="en-US" sz="1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altLang="zh-CN" sz="1800" b="1" kern="120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5.79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altLang="zh-CN" sz="1800" b="1" kern="120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0.0052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altLang="zh-CN" sz="1800" b="1" kern="120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1.41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altLang="zh-CN" sz="1800" b="1" kern="120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0.51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53895159"/>
                  </a:ext>
                </a:extLst>
              </a:tr>
              <a:tr h="424122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8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Laminated rocks</a:t>
                      </a:r>
                      <a:endParaRPr lang="zh-CN" altLang="en-US" sz="1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altLang="zh-CN" sz="1800" b="1" kern="120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5.35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altLang="zh-CN" sz="1800" b="1" kern="120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0.0032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CN" altLang="en-US" sz="1800" b="1" kern="1200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CN" altLang="en-US" sz="1800" b="1" kern="1200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90836687"/>
                  </a:ext>
                </a:extLst>
              </a:tr>
              <a:tr h="424122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8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Laminated rocks</a:t>
                      </a:r>
                      <a:endParaRPr lang="zh-CN" altLang="en-US" sz="1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altLang="zh-CN" sz="1800" b="1" kern="120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4.96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altLang="zh-CN" sz="1800" b="1" kern="120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0.0022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CN" altLang="en-US" sz="1800" b="1" kern="1200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CN" altLang="en-US" sz="1800" b="1" kern="1200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5995573"/>
                  </a:ext>
                </a:extLst>
              </a:tr>
              <a:tr h="424122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8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Laminated rocks</a:t>
                      </a:r>
                      <a:endParaRPr lang="zh-CN" altLang="en-US" sz="1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altLang="zh-CN" sz="1800" b="1" kern="120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4.83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altLang="zh-CN" sz="1800" b="1" kern="120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0.0013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altLang="zh-CN" sz="1800" b="1" kern="120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1.50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altLang="zh-CN" sz="1800" b="1" kern="120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0.31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52853273"/>
                  </a:ext>
                </a:extLst>
              </a:tr>
              <a:tr h="424122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8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Laminated rocks</a:t>
                      </a:r>
                      <a:endParaRPr lang="zh-CN" altLang="en-US" sz="1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altLang="zh-CN" sz="1800" b="1" kern="120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4.54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altLang="zh-CN" sz="1800" b="1" kern="120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0.0022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CN" altLang="en-US" sz="1800" b="1" kern="1200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CN" altLang="en-US" sz="1800" b="1" kern="1200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34379803"/>
                  </a:ext>
                </a:extLst>
              </a:tr>
              <a:tr h="424122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8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Laminated rocks</a:t>
                      </a:r>
                      <a:endParaRPr lang="zh-CN" altLang="en-US" sz="1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altLang="zh-CN" sz="1800" b="1" kern="120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4.47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altLang="zh-CN" sz="1800" b="1" kern="120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0.0011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CN" altLang="en-US" sz="1800" b="1" kern="1200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CN" altLang="en-US" sz="1800" b="1" kern="1200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66496496"/>
                  </a:ext>
                </a:extLst>
              </a:tr>
              <a:tr h="424122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8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Laminated rocks</a:t>
                      </a:r>
                      <a:endParaRPr lang="zh-CN" altLang="en-US" sz="1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altLang="zh-CN" sz="1800" b="1" kern="120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4.28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altLang="zh-CN" sz="1800" b="1" kern="120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0.0012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altLang="zh-CN" sz="1800" b="1" kern="120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0.87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altLang="zh-CN" sz="1800" b="1" kern="120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0.11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27905982"/>
                  </a:ext>
                </a:extLst>
              </a:tr>
              <a:tr h="424122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8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Laminated rocks</a:t>
                      </a:r>
                      <a:endParaRPr lang="zh-CN" altLang="en-US" sz="1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altLang="zh-CN" sz="1800" b="1" kern="120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3.52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altLang="zh-CN" sz="1800" b="1" kern="120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0.0041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CN" altLang="en-US" sz="1800" b="1" kern="1200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CN" altLang="en-US" sz="1800" b="1" kern="1200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12563161"/>
                  </a:ext>
                </a:extLst>
              </a:tr>
              <a:tr h="424122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8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Laminated rocks</a:t>
                      </a:r>
                      <a:endParaRPr lang="zh-CN" altLang="en-US" sz="1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altLang="zh-CN" sz="1800" b="1" kern="120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3.28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altLang="zh-CN" sz="1800" b="1" kern="120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0.0023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altLang="zh-CN" sz="1800" b="1" kern="120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0.85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altLang="zh-CN" sz="1800" b="1" kern="120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0.07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1211639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934077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表格 1">
            <a:extLst>
              <a:ext uri="{FF2B5EF4-FFF2-40B4-BE49-F238E27FC236}">
                <a16:creationId xmlns:a16="http://schemas.microsoft.com/office/drawing/2014/main" id="{F35CBB91-0854-B596-AC8D-15B10CE22F1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29059388"/>
              </p:ext>
            </p:extLst>
          </p:nvPr>
        </p:nvGraphicFramePr>
        <p:xfrm>
          <a:off x="422540" y="460146"/>
          <a:ext cx="11346920" cy="573231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69384">
                  <a:extLst>
                    <a:ext uri="{9D8B030D-6E8A-4147-A177-3AD203B41FA5}">
                      <a16:colId xmlns:a16="http://schemas.microsoft.com/office/drawing/2014/main" val="1732620628"/>
                    </a:ext>
                  </a:extLst>
                </a:gridCol>
                <a:gridCol w="2269384">
                  <a:extLst>
                    <a:ext uri="{9D8B030D-6E8A-4147-A177-3AD203B41FA5}">
                      <a16:colId xmlns:a16="http://schemas.microsoft.com/office/drawing/2014/main" val="4262382012"/>
                    </a:ext>
                  </a:extLst>
                </a:gridCol>
                <a:gridCol w="2269384">
                  <a:extLst>
                    <a:ext uri="{9D8B030D-6E8A-4147-A177-3AD203B41FA5}">
                      <a16:colId xmlns:a16="http://schemas.microsoft.com/office/drawing/2014/main" val="859412745"/>
                    </a:ext>
                  </a:extLst>
                </a:gridCol>
                <a:gridCol w="2269384">
                  <a:extLst>
                    <a:ext uri="{9D8B030D-6E8A-4147-A177-3AD203B41FA5}">
                      <a16:colId xmlns:a16="http://schemas.microsoft.com/office/drawing/2014/main" val="185237166"/>
                    </a:ext>
                  </a:extLst>
                </a:gridCol>
                <a:gridCol w="2269384">
                  <a:extLst>
                    <a:ext uri="{9D8B030D-6E8A-4147-A177-3AD203B41FA5}">
                      <a16:colId xmlns:a16="http://schemas.microsoft.com/office/drawing/2014/main" val="993727518"/>
                    </a:ext>
                  </a:extLst>
                </a:gridCol>
              </a:tblGrid>
              <a:tr h="477693">
                <a:tc>
                  <a:txBody>
                    <a:bodyPr/>
                    <a:lstStyle/>
                    <a:p>
                      <a:pPr algn="ctr"/>
                      <a:endParaRPr lang="zh-CN" altLang="en-US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8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Porosity (%)</a:t>
                      </a:r>
                      <a:endParaRPr lang="zh-CN" altLang="en-US" sz="18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8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Permeability (</a:t>
                      </a:r>
                      <a:r>
                        <a:rPr lang="en-US" altLang="zh-CN" sz="1800" dirty="0" err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mD</a:t>
                      </a:r>
                      <a:r>
                        <a:rPr lang="en-US" altLang="zh-CN" sz="18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zh-CN" altLang="en-US" sz="18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8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</a:t>
                      </a:r>
                      <a:r>
                        <a:rPr lang="en-US" altLang="zh-CN" sz="1800" baseline="-250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en-US" altLang="zh-CN" sz="18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(mg/g)</a:t>
                      </a:r>
                      <a:endParaRPr lang="zh-CN" altLang="en-US" sz="18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8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TOC (%)</a:t>
                      </a:r>
                      <a:endParaRPr lang="zh-CN" altLang="en-US" sz="18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94677377"/>
                  </a:ext>
                </a:extLst>
              </a:tr>
              <a:tr h="477693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8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Massive rocks</a:t>
                      </a:r>
                      <a:endParaRPr lang="zh-CN" altLang="en-US" sz="1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altLang="zh-CN" sz="1800" b="1" kern="120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5.21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altLang="zh-CN" sz="1800" b="1" kern="120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0.0061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altLang="zh-CN" sz="1800" b="1" kern="120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1.37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altLang="zh-CN" sz="1800" b="1" kern="120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1.23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31804734"/>
                  </a:ext>
                </a:extLst>
              </a:tr>
              <a:tr h="477693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8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Massive rocks</a:t>
                      </a:r>
                      <a:endParaRPr lang="zh-CN" altLang="en-US" sz="1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altLang="zh-CN" sz="1800" b="1" kern="120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4.29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altLang="zh-CN" sz="1800" b="1" kern="120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0.0021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endParaRPr lang="en-US" altLang="zh-CN" sz="1800" b="1" kern="1200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endParaRPr lang="en-US" altLang="zh-CN" sz="1800" b="1" kern="1200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64812986"/>
                  </a:ext>
                </a:extLst>
              </a:tr>
              <a:tr h="477693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8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Massive rocks</a:t>
                      </a:r>
                      <a:endParaRPr lang="zh-CN" altLang="en-US" sz="1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altLang="zh-CN" sz="1800" b="1" kern="120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3.57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altLang="zh-CN" sz="1800" b="1" kern="120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0.0021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altLang="zh-CN" sz="1800" b="1" kern="120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1.34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altLang="zh-CN" sz="1800" b="1" kern="120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0.35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09829835"/>
                  </a:ext>
                </a:extLst>
              </a:tr>
              <a:tr h="477693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8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Massive rocks</a:t>
                      </a:r>
                      <a:endParaRPr lang="zh-CN" altLang="en-US" sz="1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altLang="zh-CN" sz="1800" b="1" kern="120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3.66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altLang="zh-CN" sz="1800" b="1" kern="120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0.0011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altLang="zh-CN" sz="1800" b="1" kern="120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1.34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altLang="zh-CN" sz="1800" b="1" kern="120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0.07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56713583"/>
                  </a:ext>
                </a:extLst>
              </a:tr>
              <a:tr h="477693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8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Massive rocks</a:t>
                      </a:r>
                      <a:endParaRPr lang="zh-CN" altLang="en-US" sz="1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altLang="zh-CN" sz="1800" b="1" kern="120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3.20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altLang="zh-CN" sz="1800" b="1" kern="120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0.0012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endParaRPr lang="en-US" altLang="zh-CN" sz="1800" b="1" kern="1200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endParaRPr lang="en-US" altLang="zh-CN" sz="1800" b="1" kern="1200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53895159"/>
                  </a:ext>
                </a:extLst>
              </a:tr>
              <a:tr h="477693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8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Massive rocks</a:t>
                      </a:r>
                      <a:endParaRPr lang="zh-CN" altLang="en-US" sz="1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altLang="zh-CN" sz="1800" b="1" kern="120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2.86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altLang="zh-CN" sz="1800" b="1" kern="120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0.0022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endParaRPr lang="en-US" altLang="zh-CN" sz="1800" b="1" kern="1200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endParaRPr lang="en-US" altLang="zh-CN" sz="1800" b="1" kern="1200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90836687"/>
                  </a:ext>
                </a:extLst>
              </a:tr>
              <a:tr h="477693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8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Massive rocks</a:t>
                      </a:r>
                      <a:endParaRPr lang="zh-CN" altLang="en-US" sz="1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altLang="zh-CN" sz="1800" b="1" kern="120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2.68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altLang="zh-CN" sz="1800" b="1" kern="120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0.0014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endParaRPr lang="en-US" altLang="zh-CN" sz="1800" b="1" kern="1200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endParaRPr lang="en-US" altLang="zh-CN" sz="1800" b="1" kern="1200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5995573"/>
                  </a:ext>
                </a:extLst>
              </a:tr>
              <a:tr h="477693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8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Massive rocks</a:t>
                      </a:r>
                      <a:endParaRPr lang="zh-CN" altLang="en-US" sz="1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altLang="zh-CN" sz="1800" b="1" kern="120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3.00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altLang="zh-CN" sz="1800" b="1" kern="120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0.0003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altLang="zh-CN" sz="1800" b="1" kern="120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0.82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altLang="zh-CN" sz="1800" b="1" kern="120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0.15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52853273"/>
                  </a:ext>
                </a:extLst>
              </a:tr>
              <a:tr h="477693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8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Massive rocks</a:t>
                      </a:r>
                      <a:endParaRPr lang="zh-CN" altLang="en-US" sz="1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altLang="zh-CN" sz="1800" b="1" kern="120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2.76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altLang="zh-CN" sz="1800" b="1" kern="120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0.0001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altLang="zh-CN" sz="1800" b="1" kern="120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0.78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altLang="zh-CN" sz="1800" b="1" kern="120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0.04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34379803"/>
                  </a:ext>
                </a:extLst>
              </a:tr>
              <a:tr h="477693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8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Massive rocks</a:t>
                      </a:r>
                      <a:endParaRPr lang="zh-CN" altLang="en-US" sz="1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altLang="zh-CN" sz="1800" b="1" kern="120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2.53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altLang="zh-CN" sz="1800" b="1" kern="120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0.0002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altLang="zh-CN" sz="1800" b="1" kern="120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0.71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altLang="zh-CN" sz="1800" b="1" kern="120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0.03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66496496"/>
                  </a:ext>
                </a:extLst>
              </a:tr>
              <a:tr h="477693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8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Massive rocks</a:t>
                      </a:r>
                      <a:endParaRPr lang="zh-CN" altLang="en-US" sz="1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altLang="zh-CN" sz="1800" b="1" kern="120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2.24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altLang="zh-CN" sz="1800" b="1" kern="120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0.0002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endParaRPr lang="zh-CN" altLang="en-US" sz="1800" b="1" kern="1200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endParaRPr lang="zh-CN" altLang="en-US" sz="1800" b="1" kern="1200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2790598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9145352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50</TotalTime>
  <Words>430</Words>
  <Application>Microsoft Office PowerPoint</Application>
  <PresentationFormat>宽屏</PresentationFormat>
  <Paragraphs>365</Paragraphs>
  <Slides>4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4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4</vt:i4>
      </vt:variant>
    </vt:vector>
  </HeadingPairs>
  <TitlesOfParts>
    <vt:vector size="9" baseType="lpstr">
      <vt:lpstr>等线</vt:lpstr>
      <vt:lpstr>等线 Light</vt:lpstr>
      <vt:lpstr>Arial</vt:lpstr>
      <vt:lpstr>Times New Roman</vt:lpstr>
      <vt:lpstr>Office 主题​​</vt:lpstr>
      <vt:lpstr>PowerPoint 演示文稿</vt:lpstr>
      <vt:lpstr>PowerPoint 演示文稿</vt:lpstr>
      <vt:lpstr>PowerPoint 演示文稿</vt:lpstr>
      <vt:lpstr>PowerPoint 演示文稿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Lenovo</dc:creator>
  <cp:lastModifiedBy>Lenovo</cp:lastModifiedBy>
  <cp:revision>4</cp:revision>
  <dcterms:created xsi:type="dcterms:W3CDTF">2023-12-29T00:23:40Z</dcterms:created>
  <dcterms:modified xsi:type="dcterms:W3CDTF">2023-12-29T01:13:54Z</dcterms:modified>
</cp:coreProperties>
</file>