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35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11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82B46-B74A-C246-9543-7C2720DC792F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C489-7C8A-2848-921B-7D3A9AD4A7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4973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C489-7C8A-2848-921B-7D3A9AD4A7AB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36242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C489-7C8A-2848-921B-7D3A9AD4A7AB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4589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7D0226-7AF9-7041-9043-A17747315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247EFDE-9D8A-8E49-AAF7-BF3458A8A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08436F-BD43-5840-A26E-DCB22E31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25C331-EF1B-6B46-9C8B-B5F0C670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0C7ED5-8560-B247-90C1-843E8EA5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9444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58A3CD-A964-0644-916A-C07F2D67F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54B6A5-DB43-D04E-908B-4BBA08AF8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69000F-FBF4-A145-8B53-28050876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19678E-B171-054A-AED9-8724F59DA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4FB506-237A-C04F-AB6F-72BC93A7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435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CCA829-354B-DA41-AA35-F5548E410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63E6F2C-3CE9-8F44-A7E6-2CAEEBA2A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5E822E-713B-C440-AB1B-D65CC9274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4CD8E4-142E-6D4B-B804-6B850CC7D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6273DA-1FDF-C140-AD26-74A21F0F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74318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9420A6-5235-DB4E-A223-8C0CF8476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7D5CB2-6657-EA4B-B7AD-897203F5C9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BF2CA58-BAB3-2947-89AD-E9E074262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9427D0-C8E3-6B40-AAF9-25FE61CBB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6B31049-02E2-3440-AE6B-029A3013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CD79FDC-2322-BD4A-8CA0-23AA868D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750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DBE532-0DDA-3243-B41F-C3864EC2C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198415F-E866-314C-A719-3101E17E7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238AED1-40EC-1C4F-B580-A55F2FEA6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E0EC379-1594-7E4F-B8C2-D143A7E7DA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9905B58-A742-A544-8E63-D3CBE3BB3F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79D7E15-22A1-7F4A-A0FF-CB5826726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F69C7C7-AB8E-CB4B-A819-E80B0BDF2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915A79A-8425-1F4B-B976-C7C35C2EB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0758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D0035-D52D-6C42-9568-E11523E79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ECF05A7-9695-E641-BCB1-C0185797A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4F0D62B-EE1D-4F41-9A01-ACA7B9E5D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A676B3C-2181-9E46-A15F-973744690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638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064313A-F785-3E42-A38A-36B8A5546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B931C66-AC7C-8B43-9ED8-C6ABC8D17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E51698-18E6-B34F-8548-3C3EFDBDD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5985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6C9B2B-106F-364A-A00E-553A9B26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A33E9-3A5C-B541-9D39-E151588D2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838AFFC-BDD5-074D-B7C1-812B73E1F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BA08C50-8853-E040-B500-5EE25C64A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EACA975-D374-514F-9DD5-6B75ADABF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F116C8C-3311-4D43-94E7-2E69E759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9001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2A777A-7BBC-6E4D-9EC8-F13B8475B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22E8092-95DD-EC47-877B-F8FC678771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D6C7C2-46E5-6A4D-9527-6407E4BD5B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2B46B7-9EB7-4F47-9A55-15EEA23E8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1C579F6-159F-064B-9973-500FA1854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635350-4A8B-944C-94EE-737E8A8DC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52897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0ADAD6-D707-594D-B134-6D93A2550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C28FB3E-6DFA-1443-B2BE-DE1990F74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FF237B-EA43-5C47-A360-CADA5C8AE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CBB59A-453B-DD48-9EC6-185F7105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1AFA21-F784-6F48-B610-21AB8D3E1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4717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78A06B7-AE4F-354F-BC60-4BB61C372A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37A2616-D3EB-D842-8311-67C8695CA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222542-924A-FE48-AB0C-40B4C2734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795395-BE05-6045-BCA6-6CF924E0F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7E2E8E-F0EB-5049-AE4E-CD670E030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24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5BF4477-D8CE-A347-B02F-FCE9FADC2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F68AE69-11DA-C14C-8D7A-7AB5F996E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71C721-0CEE-B44F-8585-95F5363BF2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A783D-195A-6544-A691-1E00D7865F04}" type="datetimeFigureOut">
              <a:rPr kumimoji="1" lang="zh-CN" altLang="en-US" smtClean="0"/>
              <a:t>2020/6/20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998DDE-895E-7943-BC64-E9A9A0AA85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EA5DDB-6A61-7947-AC92-BBA41FCD1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33015-10A1-534B-A1FD-C331BF2A115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0502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手机屏幕截图&#10;&#10;描述已自动生成">
            <a:extLst>
              <a:ext uri="{FF2B5EF4-FFF2-40B4-BE49-F238E27FC236}">
                <a16:creationId xmlns:a16="http://schemas.microsoft.com/office/drawing/2014/main" id="{0AA412B7-EA16-DC43-A7C1-9DE03787EB98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11417" t="8958" r="11083" b="7916"/>
          <a:stretch/>
        </p:blipFill>
        <p:spPr>
          <a:xfrm>
            <a:off x="198863" y="163010"/>
            <a:ext cx="3600000" cy="2268000"/>
          </a:xfrm>
          <a:prstGeom prst="rect">
            <a:avLst/>
          </a:prstGeom>
        </p:spPr>
      </p:pic>
      <p:pic>
        <p:nvPicPr>
          <p:cNvPr id="5" name="图片 4" descr="手机屏幕截图&#10;&#10;描述已自动生成">
            <a:extLst>
              <a:ext uri="{FF2B5EF4-FFF2-40B4-BE49-F238E27FC236}">
                <a16:creationId xmlns:a16="http://schemas.microsoft.com/office/drawing/2014/main" id="{22E9A527-9A55-4D48-ADCE-63DC6D9D8711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1417" t="15208" r="11458" b="15208"/>
          <a:stretch/>
        </p:blipFill>
        <p:spPr>
          <a:xfrm>
            <a:off x="4083454" y="163010"/>
            <a:ext cx="3600000" cy="2160000"/>
          </a:xfrm>
          <a:prstGeom prst="rect">
            <a:avLst/>
          </a:prstGeom>
        </p:spPr>
      </p:pic>
      <p:pic>
        <p:nvPicPr>
          <p:cNvPr id="7" name="图片 6" descr="手机屏幕截图&#10;&#10;描述已自动生成">
            <a:extLst>
              <a:ext uri="{FF2B5EF4-FFF2-40B4-BE49-F238E27FC236}">
                <a16:creationId xmlns:a16="http://schemas.microsoft.com/office/drawing/2014/main" id="{64A9B4EC-D306-1B42-A8EB-BA25F2E8CF6D}"/>
              </a:ext>
            </a:extLst>
          </p:cNvPr>
          <p:cNvPicPr>
            <a:picLocks/>
          </p:cNvPicPr>
          <p:nvPr/>
        </p:nvPicPr>
        <p:blipFill rotWithShape="1">
          <a:blip r:embed="rId5"/>
          <a:srcRect l="10666" t="12500" r="11458" b="12291"/>
          <a:stretch/>
        </p:blipFill>
        <p:spPr>
          <a:xfrm>
            <a:off x="8009739" y="163010"/>
            <a:ext cx="3780000" cy="2268000"/>
          </a:xfrm>
          <a:prstGeom prst="rect">
            <a:avLst/>
          </a:prstGeom>
        </p:spPr>
      </p:pic>
      <p:pic>
        <p:nvPicPr>
          <p:cNvPr id="9" name="图片 8" descr="手机屏幕截图&#10;&#10;描述已自动生成">
            <a:extLst>
              <a:ext uri="{FF2B5EF4-FFF2-40B4-BE49-F238E27FC236}">
                <a16:creationId xmlns:a16="http://schemas.microsoft.com/office/drawing/2014/main" id="{52605168-BF25-4443-82B5-3744BBF88B8B}"/>
              </a:ext>
            </a:extLst>
          </p:cNvPr>
          <p:cNvPicPr>
            <a:picLocks/>
          </p:cNvPicPr>
          <p:nvPr/>
        </p:nvPicPr>
        <p:blipFill rotWithShape="1">
          <a:blip r:embed="rId6"/>
          <a:srcRect l="11416" t="8125" r="10958" b="8125"/>
          <a:stretch/>
        </p:blipFill>
        <p:spPr>
          <a:xfrm>
            <a:off x="198863" y="2473369"/>
            <a:ext cx="3600000" cy="2160000"/>
          </a:xfrm>
          <a:prstGeom prst="rect">
            <a:avLst/>
          </a:prstGeom>
        </p:spPr>
      </p:pic>
      <p:pic>
        <p:nvPicPr>
          <p:cNvPr id="11" name="图片 10" descr="手机屏幕截图&#10;&#10;描述已自动生成">
            <a:extLst>
              <a:ext uri="{FF2B5EF4-FFF2-40B4-BE49-F238E27FC236}">
                <a16:creationId xmlns:a16="http://schemas.microsoft.com/office/drawing/2014/main" id="{DAE20A73-3B70-CF4A-A698-B6A5150ABBF1}"/>
              </a:ext>
            </a:extLst>
          </p:cNvPr>
          <p:cNvPicPr>
            <a:picLocks/>
          </p:cNvPicPr>
          <p:nvPr/>
        </p:nvPicPr>
        <p:blipFill rotWithShape="1">
          <a:blip r:embed="rId7"/>
          <a:srcRect l="11291" t="10625" r="11333" b="10625"/>
          <a:stretch/>
        </p:blipFill>
        <p:spPr>
          <a:xfrm>
            <a:off x="4083454" y="2430505"/>
            <a:ext cx="3600000" cy="2160000"/>
          </a:xfrm>
          <a:prstGeom prst="rect">
            <a:avLst/>
          </a:prstGeom>
        </p:spPr>
      </p:pic>
      <p:pic>
        <p:nvPicPr>
          <p:cNvPr id="13" name="图片 12" descr="手机屏幕截图&#10;&#10;描述已自动生成">
            <a:extLst>
              <a:ext uri="{FF2B5EF4-FFF2-40B4-BE49-F238E27FC236}">
                <a16:creationId xmlns:a16="http://schemas.microsoft.com/office/drawing/2014/main" id="{EB4D3657-8C70-324E-AFE6-D21D648F7B42}"/>
              </a:ext>
            </a:extLst>
          </p:cNvPr>
          <p:cNvPicPr>
            <a:picLocks/>
          </p:cNvPicPr>
          <p:nvPr/>
        </p:nvPicPr>
        <p:blipFill rotWithShape="1">
          <a:blip r:embed="rId8"/>
          <a:srcRect l="12291" t="8751" r="10958" b="7916"/>
          <a:stretch/>
        </p:blipFill>
        <p:spPr>
          <a:xfrm>
            <a:off x="8099739" y="2495136"/>
            <a:ext cx="3600000" cy="2160000"/>
          </a:xfrm>
          <a:prstGeom prst="rect">
            <a:avLst/>
          </a:prstGeom>
        </p:spPr>
      </p:pic>
      <p:pic>
        <p:nvPicPr>
          <p:cNvPr id="15" name="图片 14" descr="手机屏幕截图&#10;&#10;描述已自动生成">
            <a:extLst>
              <a:ext uri="{FF2B5EF4-FFF2-40B4-BE49-F238E27FC236}">
                <a16:creationId xmlns:a16="http://schemas.microsoft.com/office/drawing/2014/main" id="{639F3CC5-5397-FE40-8205-BD96D44C11D6}"/>
              </a:ext>
            </a:extLst>
          </p:cNvPr>
          <p:cNvPicPr>
            <a:picLocks/>
          </p:cNvPicPr>
          <p:nvPr/>
        </p:nvPicPr>
        <p:blipFill rotWithShape="1">
          <a:blip r:embed="rId9"/>
          <a:srcRect l="12042" t="11042" r="11459" b="9792"/>
          <a:stretch/>
        </p:blipFill>
        <p:spPr>
          <a:xfrm>
            <a:off x="241727" y="4698000"/>
            <a:ext cx="3600000" cy="2160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F631426-B532-214D-8CC7-35E2AA845C8A}"/>
              </a:ext>
            </a:extLst>
          </p:cNvPr>
          <p:cNvSpPr txBox="1"/>
          <p:nvPr/>
        </p:nvSpPr>
        <p:spPr>
          <a:xfrm>
            <a:off x="23174" y="4286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E401D5B-E306-284F-91C9-C5E3AFA41402}"/>
              </a:ext>
            </a:extLst>
          </p:cNvPr>
          <p:cNvSpPr txBox="1"/>
          <p:nvPr/>
        </p:nvSpPr>
        <p:spPr>
          <a:xfrm>
            <a:off x="3841727" y="5551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A5E595B-F85E-054E-BD81-40C5C1BD6C03}"/>
              </a:ext>
            </a:extLst>
          </p:cNvPr>
          <p:cNvSpPr txBox="1"/>
          <p:nvPr/>
        </p:nvSpPr>
        <p:spPr>
          <a:xfrm>
            <a:off x="7823208" y="5551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6C01827-17D4-F447-A384-51111A63F4CA}"/>
              </a:ext>
            </a:extLst>
          </p:cNvPr>
          <p:cNvSpPr txBox="1"/>
          <p:nvPr/>
        </p:nvSpPr>
        <p:spPr>
          <a:xfrm>
            <a:off x="0" y="237745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FD6893B-877A-C74E-A1B0-A9788CB474C4}"/>
              </a:ext>
            </a:extLst>
          </p:cNvPr>
          <p:cNvSpPr txBox="1"/>
          <p:nvPr/>
        </p:nvSpPr>
        <p:spPr>
          <a:xfrm>
            <a:off x="3841727" y="237675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E61C584-FDB1-2E4F-8ADA-82D497C4C420}"/>
              </a:ext>
            </a:extLst>
          </p:cNvPr>
          <p:cNvSpPr txBox="1"/>
          <p:nvPr/>
        </p:nvSpPr>
        <p:spPr>
          <a:xfrm>
            <a:off x="7823208" y="236198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86EED07-AAEB-2E48-95BD-1664D4CB842E}"/>
              </a:ext>
            </a:extLst>
          </p:cNvPr>
          <p:cNvSpPr txBox="1"/>
          <p:nvPr/>
        </p:nvSpPr>
        <p:spPr>
          <a:xfrm>
            <a:off x="0" y="459050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8335B99-6D24-084D-84CE-C3EE3384FF26}"/>
              </a:ext>
            </a:extLst>
          </p:cNvPr>
          <p:cNvSpPr/>
          <p:nvPr/>
        </p:nvSpPr>
        <p:spPr>
          <a:xfrm>
            <a:off x="4723250" y="5050060"/>
            <a:ext cx="657297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1400" b="1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 plots of subgroup comparisons for 1-year OS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showing (A) age</a:t>
            </a:r>
            <a:r>
              <a:rPr lang="zh-CN" altLang="en-US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(median/mean age of &lt;65: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0; ≥65: 1)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(B) BED</a:t>
            </a:r>
            <a:r>
              <a:rPr lang="en-US" altLang="zh-CN" sz="1400" baseline="-250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 (median BED</a:t>
            </a:r>
            <a:r>
              <a:rPr lang="en-US" altLang="zh-CN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estimates of 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100Gy: 0; &gt;100Gy: 1)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(C)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tumor size (median/mean longest diameter of </a:t>
            </a:r>
            <a:r>
              <a:rPr lang="zh-CN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2cm: 0; &gt;2 cm: 1)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(D)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tumor size (maximum diameter </a:t>
            </a:r>
            <a:r>
              <a:rPr lang="zh-CN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5cm : 0; 5-6cm : 1);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(E) number of lesions (all patients with single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lesion: 0; patients with </a:t>
            </a:r>
            <a:r>
              <a:rPr lang="zh-CN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lesions: 1)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(F)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pretreatment situation (initial patients: 0; some pretreated: 1);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(G)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macrovascular invasion (No: 0; Yes: 1). </a:t>
            </a:r>
            <a:endParaRPr lang="en-US" altLang="zh-CN" dirty="0">
              <a:solidFill>
                <a:srgbClr val="141413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656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手机屏幕截图&#10;&#10;描述已自动生成">
            <a:extLst>
              <a:ext uri="{FF2B5EF4-FFF2-40B4-BE49-F238E27FC236}">
                <a16:creationId xmlns:a16="http://schemas.microsoft.com/office/drawing/2014/main" id="{EA3DFAFE-733C-4847-A0EB-2375ED2F6E84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11042" t="15000" r="11709" b="15416"/>
          <a:stretch/>
        </p:blipFill>
        <p:spPr>
          <a:xfrm>
            <a:off x="257175" y="142874"/>
            <a:ext cx="3600000" cy="2160000"/>
          </a:xfrm>
          <a:prstGeom prst="rect">
            <a:avLst/>
          </a:prstGeom>
        </p:spPr>
      </p:pic>
      <p:pic>
        <p:nvPicPr>
          <p:cNvPr id="5" name="图片 4" descr="手机屏幕截图&#10;&#10;描述已自动生成">
            <a:extLst>
              <a:ext uri="{FF2B5EF4-FFF2-40B4-BE49-F238E27FC236}">
                <a16:creationId xmlns:a16="http://schemas.microsoft.com/office/drawing/2014/main" id="{5D1F3FEF-2286-7E4C-AC79-324655A85472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1166" t="16458" r="11459" b="16458"/>
          <a:stretch/>
        </p:blipFill>
        <p:spPr>
          <a:xfrm>
            <a:off x="4164058" y="142874"/>
            <a:ext cx="3600000" cy="2160000"/>
          </a:xfrm>
          <a:prstGeom prst="rect">
            <a:avLst/>
          </a:prstGeom>
        </p:spPr>
      </p:pic>
      <p:pic>
        <p:nvPicPr>
          <p:cNvPr id="7" name="图片 6" descr="手机屏幕截图&#10;&#10;描述已自动生成">
            <a:extLst>
              <a:ext uri="{FF2B5EF4-FFF2-40B4-BE49-F238E27FC236}">
                <a16:creationId xmlns:a16="http://schemas.microsoft.com/office/drawing/2014/main" id="{17C6C261-E357-C74F-83C6-E88E24559816}"/>
              </a:ext>
            </a:extLst>
          </p:cNvPr>
          <p:cNvPicPr>
            <a:picLocks/>
          </p:cNvPicPr>
          <p:nvPr/>
        </p:nvPicPr>
        <p:blipFill rotWithShape="1">
          <a:blip r:embed="rId5"/>
          <a:srcRect l="11667" t="16875" r="12083" b="16042"/>
          <a:stretch/>
        </p:blipFill>
        <p:spPr>
          <a:xfrm>
            <a:off x="8070941" y="142874"/>
            <a:ext cx="3600000" cy="2160000"/>
          </a:xfrm>
          <a:prstGeom prst="rect">
            <a:avLst/>
          </a:prstGeom>
        </p:spPr>
      </p:pic>
      <p:pic>
        <p:nvPicPr>
          <p:cNvPr id="9" name="图片 8" descr="手机屏幕截图&#10;&#10;描述已自动生成">
            <a:extLst>
              <a:ext uri="{FF2B5EF4-FFF2-40B4-BE49-F238E27FC236}">
                <a16:creationId xmlns:a16="http://schemas.microsoft.com/office/drawing/2014/main" id="{53917A41-0AA0-F846-8371-BC56D81A7AEF}"/>
              </a:ext>
            </a:extLst>
          </p:cNvPr>
          <p:cNvPicPr>
            <a:picLocks/>
          </p:cNvPicPr>
          <p:nvPr/>
        </p:nvPicPr>
        <p:blipFill rotWithShape="1">
          <a:blip r:embed="rId6"/>
          <a:srcRect l="11542" t="15625" r="11709" b="13959"/>
          <a:stretch/>
        </p:blipFill>
        <p:spPr>
          <a:xfrm>
            <a:off x="257175" y="2459174"/>
            <a:ext cx="3600000" cy="2160000"/>
          </a:xfrm>
          <a:prstGeom prst="rect">
            <a:avLst/>
          </a:prstGeom>
        </p:spPr>
      </p:pic>
      <p:pic>
        <p:nvPicPr>
          <p:cNvPr id="11" name="图片 10" descr="手机屏幕截图&#10;&#10;描述已自动生成">
            <a:extLst>
              <a:ext uri="{FF2B5EF4-FFF2-40B4-BE49-F238E27FC236}">
                <a16:creationId xmlns:a16="http://schemas.microsoft.com/office/drawing/2014/main" id="{F92B9802-93DB-C141-A3B1-F32893535AF9}"/>
              </a:ext>
            </a:extLst>
          </p:cNvPr>
          <p:cNvPicPr>
            <a:picLocks/>
          </p:cNvPicPr>
          <p:nvPr/>
        </p:nvPicPr>
        <p:blipFill rotWithShape="1">
          <a:blip r:embed="rId7"/>
          <a:srcRect l="11416" t="16251" r="11834" b="16041"/>
          <a:stretch/>
        </p:blipFill>
        <p:spPr>
          <a:xfrm>
            <a:off x="4121060" y="2458157"/>
            <a:ext cx="3600000" cy="2160000"/>
          </a:xfrm>
          <a:prstGeom prst="rect">
            <a:avLst/>
          </a:prstGeom>
        </p:spPr>
      </p:pic>
      <p:pic>
        <p:nvPicPr>
          <p:cNvPr id="13" name="图片 12" descr="手机屏幕截图&#10;&#10;描述已自动生成">
            <a:extLst>
              <a:ext uri="{FF2B5EF4-FFF2-40B4-BE49-F238E27FC236}">
                <a16:creationId xmlns:a16="http://schemas.microsoft.com/office/drawing/2014/main" id="{11D0C103-E24F-0F42-BE37-8B694CAF3B81}"/>
              </a:ext>
            </a:extLst>
          </p:cNvPr>
          <p:cNvPicPr>
            <a:picLocks/>
          </p:cNvPicPr>
          <p:nvPr/>
        </p:nvPicPr>
        <p:blipFill rotWithShape="1">
          <a:blip r:embed="rId8"/>
          <a:srcRect l="11291" t="14583" r="11584" b="14792"/>
          <a:stretch/>
        </p:blipFill>
        <p:spPr>
          <a:xfrm>
            <a:off x="8070941" y="2454031"/>
            <a:ext cx="3600000" cy="2160000"/>
          </a:xfrm>
          <a:prstGeom prst="rect">
            <a:avLst/>
          </a:prstGeom>
        </p:spPr>
      </p:pic>
      <p:pic>
        <p:nvPicPr>
          <p:cNvPr id="15" name="图片 14" descr="手机屏幕截图&#10;&#10;描述已自动生成">
            <a:extLst>
              <a:ext uri="{FF2B5EF4-FFF2-40B4-BE49-F238E27FC236}">
                <a16:creationId xmlns:a16="http://schemas.microsoft.com/office/drawing/2014/main" id="{C1CEF9F9-10BA-E444-BC9D-A8856FB6EDA7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11042" t="14584" r="10959" b="14167"/>
          <a:stretch/>
        </p:blipFill>
        <p:spPr>
          <a:xfrm>
            <a:off x="257175" y="4614031"/>
            <a:ext cx="3600000" cy="2160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58EEA396-E357-344F-B1A9-F29368FD8B17}"/>
              </a:ext>
            </a:extLst>
          </p:cNvPr>
          <p:cNvSpPr txBox="1"/>
          <p:nvPr/>
        </p:nvSpPr>
        <p:spPr>
          <a:xfrm>
            <a:off x="23174" y="4286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5F35826-E878-CA45-B043-DEF214B09E5E}"/>
              </a:ext>
            </a:extLst>
          </p:cNvPr>
          <p:cNvSpPr txBox="1"/>
          <p:nvPr/>
        </p:nvSpPr>
        <p:spPr>
          <a:xfrm>
            <a:off x="3913167" y="5551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A8FD85C-252D-7E45-9935-CAA3BB96CA40}"/>
              </a:ext>
            </a:extLst>
          </p:cNvPr>
          <p:cNvSpPr txBox="1"/>
          <p:nvPr/>
        </p:nvSpPr>
        <p:spPr>
          <a:xfrm>
            <a:off x="7823208" y="5551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6443138-EA8F-614F-8E67-98441E603B19}"/>
              </a:ext>
            </a:extLst>
          </p:cNvPr>
          <p:cNvSpPr txBox="1"/>
          <p:nvPr/>
        </p:nvSpPr>
        <p:spPr>
          <a:xfrm>
            <a:off x="0" y="237745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F294E4E-5E5A-6949-8CE6-C86DC9049F0C}"/>
              </a:ext>
            </a:extLst>
          </p:cNvPr>
          <p:cNvSpPr txBox="1"/>
          <p:nvPr/>
        </p:nvSpPr>
        <p:spPr>
          <a:xfrm>
            <a:off x="3913167" y="237675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5625361-A025-8D4C-8859-945C80C33390}"/>
              </a:ext>
            </a:extLst>
          </p:cNvPr>
          <p:cNvSpPr txBox="1"/>
          <p:nvPr/>
        </p:nvSpPr>
        <p:spPr>
          <a:xfrm>
            <a:off x="7823208" y="236198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EA3F8D5-9428-3044-8891-6FF0F2B10411}"/>
              </a:ext>
            </a:extLst>
          </p:cNvPr>
          <p:cNvSpPr txBox="1"/>
          <p:nvPr/>
        </p:nvSpPr>
        <p:spPr>
          <a:xfrm>
            <a:off x="0" y="459050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024C644-C33A-8141-B4F0-607AC2F8823E}"/>
              </a:ext>
            </a:extLst>
          </p:cNvPr>
          <p:cNvSpPr/>
          <p:nvPr/>
        </p:nvSpPr>
        <p:spPr>
          <a:xfrm>
            <a:off x="4723250" y="5050060"/>
            <a:ext cx="657297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2: Forest plots of subgroup comparisons for 3-year OS 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showing (A) age</a:t>
            </a:r>
            <a:r>
              <a:rPr lang="zh-CN" altLang="en-US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(median/mean age of &lt;65: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0; ≥65: 1)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(B) BED</a:t>
            </a:r>
            <a:r>
              <a:rPr lang="en-US" altLang="zh-CN" sz="1400" baseline="-250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 (median BED</a:t>
            </a:r>
            <a:r>
              <a:rPr lang="en-US" altLang="zh-CN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estimates of 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100Gy: 0; &gt;100Gy: 1)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(C)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tumor size (median/mean longest diameter of </a:t>
            </a:r>
            <a:r>
              <a:rPr lang="zh-CN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2cm: 0; &gt;2 cm: 1)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(D)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tumor size (maximum diameter </a:t>
            </a:r>
            <a:r>
              <a:rPr lang="zh-CN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5cm : 0; 5-6cm : 1);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(E) number of lesions (all patients with single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lesion: 0; patients with </a:t>
            </a:r>
            <a:r>
              <a:rPr lang="zh-CN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lesions: 1)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(F)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pretreatment situation (initial patients: 0; some pretreated: 1);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(G)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macrovascular invasion (No: 0; Yes: 1). </a:t>
            </a:r>
            <a:endParaRPr lang="en-US" altLang="zh-CN" dirty="0">
              <a:solidFill>
                <a:srgbClr val="141413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130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手机屏幕截图&#10;&#10;描述已自动生成">
            <a:extLst>
              <a:ext uri="{FF2B5EF4-FFF2-40B4-BE49-F238E27FC236}">
                <a16:creationId xmlns:a16="http://schemas.microsoft.com/office/drawing/2014/main" id="{ADDA982F-2826-754E-9B9F-1ED27B20FC67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0666" t="8333" r="11208" b="8542"/>
          <a:stretch/>
        </p:blipFill>
        <p:spPr>
          <a:xfrm>
            <a:off x="271141" y="126804"/>
            <a:ext cx="3600000" cy="2268000"/>
          </a:xfrm>
          <a:prstGeom prst="rect">
            <a:avLst/>
          </a:prstGeom>
        </p:spPr>
      </p:pic>
      <p:pic>
        <p:nvPicPr>
          <p:cNvPr id="5" name="图片 4" descr="手机屏幕截图&#10;&#10;描述已自动生成">
            <a:extLst>
              <a:ext uri="{FF2B5EF4-FFF2-40B4-BE49-F238E27FC236}">
                <a16:creationId xmlns:a16="http://schemas.microsoft.com/office/drawing/2014/main" id="{1A341BC3-4A80-794F-8787-2B1CB6C3001A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12167" t="14583" r="11708" b="14792"/>
          <a:stretch/>
        </p:blipFill>
        <p:spPr>
          <a:xfrm>
            <a:off x="4165733" y="126804"/>
            <a:ext cx="3600000" cy="2160000"/>
          </a:xfrm>
          <a:prstGeom prst="rect">
            <a:avLst/>
          </a:prstGeom>
        </p:spPr>
      </p:pic>
      <p:pic>
        <p:nvPicPr>
          <p:cNvPr id="7" name="图片 6" descr="手机屏幕截图&#10;&#10;描述已自动生成">
            <a:extLst>
              <a:ext uri="{FF2B5EF4-FFF2-40B4-BE49-F238E27FC236}">
                <a16:creationId xmlns:a16="http://schemas.microsoft.com/office/drawing/2014/main" id="{F35B1456-0560-1A40-BDA7-7E0FA162EDE7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1042" t="1849" r="11709" b="1849"/>
          <a:stretch/>
        </p:blipFill>
        <p:spPr>
          <a:xfrm>
            <a:off x="8060326" y="126804"/>
            <a:ext cx="3960000" cy="2340000"/>
          </a:xfrm>
          <a:prstGeom prst="rect">
            <a:avLst/>
          </a:prstGeom>
        </p:spPr>
      </p:pic>
      <p:pic>
        <p:nvPicPr>
          <p:cNvPr id="9" name="图片 8" descr="手机屏幕截图&#10;&#10;描述已自动生成">
            <a:extLst>
              <a:ext uri="{FF2B5EF4-FFF2-40B4-BE49-F238E27FC236}">
                <a16:creationId xmlns:a16="http://schemas.microsoft.com/office/drawing/2014/main" id="{1D66D13A-FF01-4747-98E9-C89CC8019136}"/>
              </a:ext>
            </a:extLst>
          </p:cNvPr>
          <p:cNvPicPr>
            <a:picLocks/>
          </p:cNvPicPr>
          <p:nvPr/>
        </p:nvPicPr>
        <p:blipFill rotWithShape="1">
          <a:blip r:embed="rId5"/>
          <a:srcRect l="10542" t="11875" r="11208" b="11875"/>
          <a:stretch/>
        </p:blipFill>
        <p:spPr>
          <a:xfrm>
            <a:off x="271142" y="2438229"/>
            <a:ext cx="3600000" cy="2160000"/>
          </a:xfrm>
          <a:prstGeom prst="rect">
            <a:avLst/>
          </a:prstGeom>
        </p:spPr>
      </p:pic>
      <p:pic>
        <p:nvPicPr>
          <p:cNvPr id="11" name="图片 10" descr="手机屏幕截图&#10;&#10;描述已自动生成">
            <a:extLst>
              <a:ext uri="{FF2B5EF4-FFF2-40B4-BE49-F238E27FC236}">
                <a16:creationId xmlns:a16="http://schemas.microsoft.com/office/drawing/2014/main" id="{B4F06350-4E10-6F44-9BDE-117986AAF88E}"/>
              </a:ext>
            </a:extLst>
          </p:cNvPr>
          <p:cNvPicPr>
            <a:picLocks/>
          </p:cNvPicPr>
          <p:nvPr/>
        </p:nvPicPr>
        <p:blipFill rotWithShape="1">
          <a:blip r:embed="rId6"/>
          <a:srcRect l="11166" t="7708" r="11208" b="8125"/>
          <a:stretch/>
        </p:blipFill>
        <p:spPr>
          <a:xfrm>
            <a:off x="4132143" y="2466804"/>
            <a:ext cx="3600000" cy="2160000"/>
          </a:xfrm>
          <a:prstGeom prst="rect">
            <a:avLst/>
          </a:prstGeom>
        </p:spPr>
      </p:pic>
      <p:pic>
        <p:nvPicPr>
          <p:cNvPr id="13" name="图片 12" descr="手机屏幕截图&#10;&#10;描述已自动生成">
            <a:extLst>
              <a:ext uri="{FF2B5EF4-FFF2-40B4-BE49-F238E27FC236}">
                <a16:creationId xmlns:a16="http://schemas.microsoft.com/office/drawing/2014/main" id="{DDAF6B17-0655-B24A-B3AC-B292E684BAF7}"/>
              </a:ext>
            </a:extLst>
          </p:cNvPr>
          <p:cNvPicPr>
            <a:picLocks/>
          </p:cNvPicPr>
          <p:nvPr/>
        </p:nvPicPr>
        <p:blipFill rotWithShape="1">
          <a:blip r:embed="rId7"/>
          <a:srcRect l="10792" t="8542" r="10958" b="8125"/>
          <a:stretch/>
        </p:blipFill>
        <p:spPr>
          <a:xfrm>
            <a:off x="8060325" y="2579004"/>
            <a:ext cx="3600000" cy="2160000"/>
          </a:xfrm>
          <a:prstGeom prst="rect">
            <a:avLst/>
          </a:prstGeom>
        </p:spPr>
      </p:pic>
      <p:pic>
        <p:nvPicPr>
          <p:cNvPr id="15" name="图片 14" descr="手机屏幕截图&#10;&#10;描述已自动生成">
            <a:extLst>
              <a:ext uri="{FF2B5EF4-FFF2-40B4-BE49-F238E27FC236}">
                <a16:creationId xmlns:a16="http://schemas.microsoft.com/office/drawing/2014/main" id="{E6B78697-A8D8-A548-A67B-10978170BA50}"/>
              </a:ext>
            </a:extLst>
          </p:cNvPr>
          <p:cNvPicPr>
            <a:picLocks/>
          </p:cNvPicPr>
          <p:nvPr/>
        </p:nvPicPr>
        <p:blipFill rotWithShape="1">
          <a:blip r:embed="rId8"/>
          <a:srcRect l="11417" t="9792" r="11083" b="9584"/>
          <a:stretch/>
        </p:blipFill>
        <p:spPr>
          <a:xfrm>
            <a:off x="314006" y="4698000"/>
            <a:ext cx="3600000" cy="2160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E8BF7EC4-DB2B-8B47-812B-52FE791E4B6C}"/>
              </a:ext>
            </a:extLst>
          </p:cNvPr>
          <p:cNvSpPr txBox="1"/>
          <p:nvPr/>
        </p:nvSpPr>
        <p:spPr>
          <a:xfrm>
            <a:off x="94614" y="4286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648BA1D-A432-0640-8A71-9ED077FDC750}"/>
              </a:ext>
            </a:extLst>
          </p:cNvPr>
          <p:cNvSpPr txBox="1"/>
          <p:nvPr/>
        </p:nvSpPr>
        <p:spPr>
          <a:xfrm>
            <a:off x="3913167" y="5551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2FC437A-DCDB-AD45-A648-E50ED53083FA}"/>
              </a:ext>
            </a:extLst>
          </p:cNvPr>
          <p:cNvSpPr txBox="1"/>
          <p:nvPr/>
        </p:nvSpPr>
        <p:spPr>
          <a:xfrm>
            <a:off x="7894648" y="5551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3D7BB6B-1013-2341-8F56-AE894BDB8F69}"/>
              </a:ext>
            </a:extLst>
          </p:cNvPr>
          <p:cNvSpPr txBox="1"/>
          <p:nvPr/>
        </p:nvSpPr>
        <p:spPr>
          <a:xfrm>
            <a:off x="71440" y="237745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F4733C7-A0ED-0F4B-AA26-22CF6CBFC14A}"/>
              </a:ext>
            </a:extLst>
          </p:cNvPr>
          <p:cNvSpPr txBox="1"/>
          <p:nvPr/>
        </p:nvSpPr>
        <p:spPr>
          <a:xfrm>
            <a:off x="3913167" y="237675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E1F9555-B8A2-E446-BB4C-881A3E6F244F}"/>
              </a:ext>
            </a:extLst>
          </p:cNvPr>
          <p:cNvSpPr txBox="1"/>
          <p:nvPr/>
        </p:nvSpPr>
        <p:spPr>
          <a:xfrm>
            <a:off x="7894648" y="246969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1B7C602-0EA0-6948-BD6C-25CFC55FF160}"/>
              </a:ext>
            </a:extLst>
          </p:cNvPr>
          <p:cNvSpPr txBox="1"/>
          <p:nvPr/>
        </p:nvSpPr>
        <p:spPr>
          <a:xfrm>
            <a:off x="71440" y="459050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0896218-856E-EF48-B8A1-F266485998B6}"/>
              </a:ext>
            </a:extLst>
          </p:cNvPr>
          <p:cNvSpPr/>
          <p:nvPr/>
        </p:nvSpPr>
        <p:spPr>
          <a:xfrm>
            <a:off x="4723250" y="5050060"/>
            <a:ext cx="65729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1400" b="1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 plots of subgroup comparisons for 1-year LC 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showing (A) age</a:t>
            </a:r>
            <a:r>
              <a:rPr lang="zh-CN" altLang="en-US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(median/mean age of &lt;65: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0; ≥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65: 1); (B) BED</a:t>
            </a:r>
            <a:r>
              <a:rPr lang="en-US" altLang="zh-CN" sz="1400" baseline="-250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dose (median BED</a:t>
            </a:r>
            <a:r>
              <a:rPr lang="en-US" altLang="zh-CN" sz="1400" baseline="-250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estimates of </a:t>
            </a:r>
            <a:r>
              <a:rPr lang="zh-CN" altLang="en-US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100Gy: 0; &gt;100Gy: 1); (C) CP-A percentage (100%: 0; 75-100%: 1; 50-75%: 2); (D) tumor size (median/mean longest diameter of </a:t>
            </a:r>
            <a:r>
              <a:rPr lang="zh-CN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2cm: 0; &gt;2 cm: 1); (E) tumor size (maximum diameter </a:t>
            </a:r>
            <a:r>
              <a:rPr lang="zh-CN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5cm : 0; 5-6cm : 1); (F) pretreatment situation (initial patients: 0; some pretreated: 1); (G) macrovascular invasion (No: 0; Yes: 1). </a:t>
            </a:r>
          </a:p>
        </p:txBody>
      </p:sp>
    </p:spTree>
    <p:extLst>
      <p:ext uri="{BB962C8B-B14F-4D97-AF65-F5344CB8AC3E}">
        <p14:creationId xmlns:p14="http://schemas.microsoft.com/office/powerpoint/2010/main" val="475863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手机屏幕截图&#10;&#10;描述已自动生成">
            <a:extLst>
              <a:ext uri="{FF2B5EF4-FFF2-40B4-BE49-F238E27FC236}">
                <a16:creationId xmlns:a16="http://schemas.microsoft.com/office/drawing/2014/main" id="{3A0CD361-63E4-3740-9734-FFC6C5084187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1542" t="14792" r="11709" b="14583"/>
          <a:stretch/>
        </p:blipFill>
        <p:spPr>
          <a:xfrm>
            <a:off x="332604" y="122737"/>
            <a:ext cx="3600000" cy="2160000"/>
          </a:xfrm>
          <a:prstGeom prst="rect">
            <a:avLst/>
          </a:prstGeom>
        </p:spPr>
      </p:pic>
      <p:pic>
        <p:nvPicPr>
          <p:cNvPr id="5" name="图片 4" descr="手机屏幕截图&#10;&#10;描述已自动生成">
            <a:extLst>
              <a:ext uri="{FF2B5EF4-FFF2-40B4-BE49-F238E27FC236}">
                <a16:creationId xmlns:a16="http://schemas.microsoft.com/office/drawing/2014/main" id="{D8797B97-9AD8-544E-8CBE-CDA13D2F7D9B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11542" t="15833" r="11583" b="16041"/>
          <a:stretch/>
        </p:blipFill>
        <p:spPr>
          <a:xfrm>
            <a:off x="4151128" y="122737"/>
            <a:ext cx="3600000" cy="2160000"/>
          </a:xfrm>
          <a:prstGeom prst="rect">
            <a:avLst/>
          </a:prstGeom>
        </p:spPr>
      </p:pic>
      <p:pic>
        <p:nvPicPr>
          <p:cNvPr id="7" name="图片 6" descr="手机屏幕截图&#10;&#10;描述已自动生成">
            <a:extLst>
              <a:ext uri="{FF2B5EF4-FFF2-40B4-BE49-F238E27FC236}">
                <a16:creationId xmlns:a16="http://schemas.microsoft.com/office/drawing/2014/main" id="{0FB02A5A-F488-BA48-9174-49D2B78A8D92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1166" t="7500" r="11583" b="7916"/>
          <a:stretch/>
        </p:blipFill>
        <p:spPr>
          <a:xfrm>
            <a:off x="8259396" y="73243"/>
            <a:ext cx="3780000" cy="2340000"/>
          </a:xfrm>
          <a:prstGeom prst="rect">
            <a:avLst/>
          </a:prstGeom>
        </p:spPr>
      </p:pic>
      <p:pic>
        <p:nvPicPr>
          <p:cNvPr id="9" name="图片 8" descr="手机屏幕截图&#10;&#10;描述已自动生成">
            <a:extLst>
              <a:ext uri="{FF2B5EF4-FFF2-40B4-BE49-F238E27FC236}">
                <a16:creationId xmlns:a16="http://schemas.microsoft.com/office/drawing/2014/main" id="{6CAEDDCD-6002-7B4B-99CD-6C588A49F8D9}"/>
              </a:ext>
            </a:extLst>
          </p:cNvPr>
          <p:cNvPicPr>
            <a:picLocks/>
          </p:cNvPicPr>
          <p:nvPr/>
        </p:nvPicPr>
        <p:blipFill rotWithShape="1">
          <a:blip r:embed="rId5"/>
          <a:srcRect l="11291" t="16458" r="11708" b="16458"/>
          <a:stretch/>
        </p:blipFill>
        <p:spPr>
          <a:xfrm>
            <a:off x="307214" y="2368799"/>
            <a:ext cx="3600000" cy="2160000"/>
          </a:xfrm>
          <a:prstGeom prst="rect">
            <a:avLst/>
          </a:prstGeom>
        </p:spPr>
      </p:pic>
      <p:pic>
        <p:nvPicPr>
          <p:cNvPr id="11" name="图片 10" descr="手机屏幕截图&#10;&#10;描述已自动生成">
            <a:extLst>
              <a:ext uri="{FF2B5EF4-FFF2-40B4-BE49-F238E27FC236}">
                <a16:creationId xmlns:a16="http://schemas.microsoft.com/office/drawing/2014/main" id="{1B6EBF04-7E1F-CF4E-BEAC-F84EF9A6E52E}"/>
              </a:ext>
            </a:extLst>
          </p:cNvPr>
          <p:cNvPicPr>
            <a:picLocks/>
          </p:cNvPicPr>
          <p:nvPr/>
        </p:nvPicPr>
        <p:blipFill rotWithShape="1">
          <a:blip r:embed="rId6"/>
          <a:srcRect l="11291" t="13750" r="10709" b="14375"/>
          <a:stretch/>
        </p:blipFill>
        <p:spPr>
          <a:xfrm>
            <a:off x="4151128" y="2349000"/>
            <a:ext cx="3600000" cy="2268000"/>
          </a:xfrm>
          <a:prstGeom prst="rect">
            <a:avLst/>
          </a:prstGeom>
        </p:spPr>
      </p:pic>
      <p:pic>
        <p:nvPicPr>
          <p:cNvPr id="13" name="图片 12" descr="手机屏幕截图&#10;&#10;描述已自动生成">
            <a:extLst>
              <a:ext uri="{FF2B5EF4-FFF2-40B4-BE49-F238E27FC236}">
                <a16:creationId xmlns:a16="http://schemas.microsoft.com/office/drawing/2014/main" id="{84A9EFFE-523B-DD44-9D93-D78F4CB3E604}"/>
              </a:ext>
            </a:extLst>
          </p:cNvPr>
          <p:cNvPicPr>
            <a:picLocks/>
          </p:cNvPicPr>
          <p:nvPr/>
        </p:nvPicPr>
        <p:blipFill rotWithShape="1">
          <a:blip r:embed="rId7"/>
          <a:srcRect l="11166" t="14792" r="11334" b="14167"/>
          <a:stretch/>
        </p:blipFill>
        <p:spPr>
          <a:xfrm>
            <a:off x="8284786" y="2454862"/>
            <a:ext cx="3600000" cy="2160000"/>
          </a:xfrm>
          <a:prstGeom prst="rect">
            <a:avLst/>
          </a:prstGeom>
        </p:spPr>
      </p:pic>
      <p:pic>
        <p:nvPicPr>
          <p:cNvPr id="15" name="图片 14" descr="手机屏幕截图&#10;&#10;描述已自动生成">
            <a:extLst>
              <a:ext uri="{FF2B5EF4-FFF2-40B4-BE49-F238E27FC236}">
                <a16:creationId xmlns:a16="http://schemas.microsoft.com/office/drawing/2014/main" id="{130FDC59-402D-054C-8D04-FC453301D052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1042" t="13958" r="10959" b="13958"/>
          <a:stretch/>
        </p:blipFill>
        <p:spPr>
          <a:xfrm>
            <a:off x="332604" y="4614861"/>
            <a:ext cx="3600000" cy="2160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2615C0BA-5C13-6948-A783-E359506BE1E5}"/>
              </a:ext>
            </a:extLst>
          </p:cNvPr>
          <p:cNvSpPr txBox="1"/>
          <p:nvPr/>
        </p:nvSpPr>
        <p:spPr>
          <a:xfrm>
            <a:off x="137476" y="5715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B0B9EFD-F64C-DE4B-BD2A-D356B945208B}"/>
              </a:ext>
            </a:extLst>
          </p:cNvPr>
          <p:cNvSpPr txBox="1"/>
          <p:nvPr/>
        </p:nvSpPr>
        <p:spPr>
          <a:xfrm>
            <a:off x="3956029" y="6980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3C4A9CC-59B5-DC44-9020-9159100AEED6}"/>
              </a:ext>
            </a:extLst>
          </p:cNvPr>
          <p:cNvSpPr txBox="1"/>
          <p:nvPr/>
        </p:nvSpPr>
        <p:spPr>
          <a:xfrm>
            <a:off x="8023238" y="6980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1CDF7F6-FB37-B647-BF95-63B0C9E65EF0}"/>
              </a:ext>
            </a:extLst>
          </p:cNvPr>
          <p:cNvSpPr txBox="1"/>
          <p:nvPr/>
        </p:nvSpPr>
        <p:spPr>
          <a:xfrm>
            <a:off x="114302" y="23631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617B2B0-7AFE-C047-81A1-5CDDD13FAECC}"/>
              </a:ext>
            </a:extLst>
          </p:cNvPr>
          <p:cNvSpPr txBox="1"/>
          <p:nvPr/>
        </p:nvSpPr>
        <p:spPr>
          <a:xfrm>
            <a:off x="3956029" y="236246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6179926-6EDD-5D4B-B3CD-65742643F5F1}"/>
              </a:ext>
            </a:extLst>
          </p:cNvPr>
          <p:cNvSpPr txBox="1"/>
          <p:nvPr/>
        </p:nvSpPr>
        <p:spPr>
          <a:xfrm>
            <a:off x="8037526" y="24191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3E94284-0EF1-D145-A7C0-846333B7DE7A}"/>
              </a:ext>
            </a:extLst>
          </p:cNvPr>
          <p:cNvSpPr txBox="1"/>
          <p:nvPr/>
        </p:nvSpPr>
        <p:spPr>
          <a:xfrm>
            <a:off x="114302" y="4604793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3F8181B-F2A8-654D-9EF3-406CDE602196}"/>
              </a:ext>
            </a:extLst>
          </p:cNvPr>
          <p:cNvSpPr/>
          <p:nvPr/>
        </p:nvSpPr>
        <p:spPr>
          <a:xfrm>
            <a:off x="4723250" y="5050060"/>
            <a:ext cx="65729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4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1400" b="1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 plots of subgroup comparisons for 3-year LC 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showing (A) age</a:t>
            </a:r>
            <a:r>
              <a:rPr lang="zh-CN" altLang="en-US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(median/mean age of &lt;65: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0; ≥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65: 1); (B) BED</a:t>
            </a:r>
            <a:r>
              <a:rPr lang="en-US" altLang="zh-CN" sz="1400" baseline="-250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dose (median BED</a:t>
            </a:r>
            <a:r>
              <a:rPr lang="en-US" altLang="zh-CN" sz="1400" baseline="-250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estimates of </a:t>
            </a:r>
            <a:r>
              <a:rPr lang="zh-CN" altLang="en-US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100Gy: 0; &gt;100Gy: 1); (C) CP-A percentage (100%: 0; 75-100%: 1; 50-75%: 2); (D) tumor size (median/mean longest diameter of </a:t>
            </a:r>
            <a:r>
              <a:rPr lang="zh-CN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2cm: 0; &gt;2 cm: 1); (E) tumor size (maximum diameter </a:t>
            </a:r>
            <a:r>
              <a:rPr lang="zh-CN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altLang="zh-CN" sz="14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5cm : 0; 5-6cm : 1); (F) pretreatment situation (initial patients: 0; some pretreated: 1); (G) macrovascular invasion (No: 0; Yes: 1). </a:t>
            </a:r>
          </a:p>
        </p:txBody>
      </p:sp>
    </p:spTree>
    <p:extLst>
      <p:ext uri="{BB962C8B-B14F-4D97-AF65-F5344CB8AC3E}">
        <p14:creationId xmlns:p14="http://schemas.microsoft.com/office/powerpoint/2010/main" val="3103092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604</Words>
  <Application>Microsoft Macintosh PowerPoint</Application>
  <PresentationFormat>宽屏</PresentationFormat>
  <Paragraphs>34</Paragraphs>
  <Slides>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等线</vt:lpstr>
      <vt:lpstr>等线 Light</vt:lpstr>
      <vt:lpstr>Arial</vt:lpstr>
      <vt:lpstr>Helvetica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lonky_007@163.com</dc:creator>
  <cp:lastModifiedBy>lonky_007@163.com</cp:lastModifiedBy>
  <cp:revision>26</cp:revision>
  <dcterms:created xsi:type="dcterms:W3CDTF">2020-06-08T05:37:32Z</dcterms:created>
  <dcterms:modified xsi:type="dcterms:W3CDTF">2020-06-20T23:32:08Z</dcterms:modified>
</cp:coreProperties>
</file>