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8" r:id="rId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6287" autoAdjust="0"/>
  </p:normalViewPr>
  <p:slideViewPr>
    <p:cSldViewPr snapToGrid="0">
      <p:cViewPr varScale="1">
        <p:scale>
          <a:sx n="83" d="100"/>
          <a:sy n="83" d="100"/>
        </p:scale>
        <p:origin x="11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magine"/>
          <p:cNvSpPr>
            <a:spLocks noGrp="1"/>
          </p:cNvSpPr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olo Testo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4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7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magine"/>
          <p:cNvSpPr>
            <a:spLocks noGrp="1"/>
          </p:cNvSpPr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7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rpo livello uno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magine"/>
          <p:cNvSpPr>
            <a:spLocks noGrp="1"/>
          </p:cNvSpPr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magine"/>
          <p:cNvSpPr>
            <a:spLocks noGrp="1"/>
          </p:cNvSpPr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magine"/>
          <p:cNvSpPr>
            <a:spLocks noGrp="1"/>
          </p:cNvSpPr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Giovanni Mela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–Giovanni Mela</a:t>
            </a:r>
          </a:p>
        </p:txBody>
      </p:sp>
      <p:sp>
        <p:nvSpPr>
          <p:cNvPr id="94" name="“Inserisci qui una citazione”.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“Inserisci qui una citazione”. </a:t>
            </a:r>
          </a:p>
        </p:txBody>
      </p:sp>
      <p:sp>
        <p:nvSpPr>
          <p:cNvPr id="9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magine"/>
          <p:cNvSpPr>
            <a:spLocks noGrp="1"/>
          </p:cNvSpPr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104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6"/>
          <p:cNvSpPr/>
          <p:nvPr/>
        </p:nvSpPr>
        <p:spPr>
          <a:xfrm>
            <a:off x="0" y="2320204"/>
            <a:ext cx="13004802" cy="5091191"/>
          </a:xfrm>
          <a:prstGeom prst="rect">
            <a:avLst/>
          </a:prstGeom>
          <a:gradFill>
            <a:gsLst>
              <a:gs pos="0">
                <a:srgbClr val="FFF1C5"/>
              </a:gs>
              <a:gs pos="61000">
                <a:srgbClr val="FFF1C5"/>
              </a:gs>
              <a:gs pos="100000">
                <a:srgbClr val="FFE38C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8767" tIns="48767" rIns="48767" bIns="48767" anchor="ctr"/>
          <a:lstStyle/>
          <a:p>
            <a:pPr defTabSz="1300480">
              <a:defRPr b="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20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837" y="7579204"/>
            <a:ext cx="3110203" cy="730898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itolo Testo"/>
          <p:cNvSpPr txBox="1">
            <a:spLocks noGrp="1"/>
          </p:cNvSpPr>
          <p:nvPr>
            <p:ph type="title"/>
          </p:nvPr>
        </p:nvSpPr>
        <p:spPr>
          <a:xfrm>
            <a:off x="1625599" y="2416387"/>
            <a:ext cx="9753602" cy="2546774"/>
          </a:xfrm>
          <a:prstGeom prst="rect">
            <a:avLst/>
          </a:prstGeom>
        </p:spPr>
        <p:txBody>
          <a:bodyPr lIns="48767" tIns="48767" rIns="48767" bIns="48767" anchor="b"/>
          <a:lstStyle>
            <a:lvl1pPr defTabSz="1300480">
              <a:lnSpc>
                <a:spcPct val="90000"/>
              </a:lnSpc>
              <a:defRPr sz="8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Titolo Testo</a:t>
            </a:r>
          </a:p>
        </p:txBody>
      </p:sp>
      <p:sp>
        <p:nvSpPr>
          <p:cNvPr id="12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625599" y="5061373"/>
            <a:ext cx="9753602" cy="1766147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Arial"/>
                <a:ea typeface="Arial"/>
                <a:cs typeface="Arial"/>
                <a:sym typeface="Arial"/>
              </a:defRPr>
            </a:lvl1pPr>
            <a:lvl2pPr marL="0" indent="45720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Arial"/>
                <a:ea typeface="Arial"/>
                <a:cs typeface="Arial"/>
                <a:sym typeface="Arial"/>
              </a:defRPr>
            </a:lvl2pPr>
            <a:lvl3pPr marL="0" indent="91440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Arial"/>
                <a:ea typeface="Arial"/>
                <a:cs typeface="Arial"/>
                <a:sym typeface="Arial"/>
              </a:defRPr>
            </a:lvl3pPr>
            <a:lvl4pPr marL="0" indent="137160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Arial"/>
                <a:ea typeface="Arial"/>
                <a:cs typeface="Arial"/>
                <a:sym typeface="Arial"/>
              </a:defRPr>
            </a:lvl4pPr>
            <a:lvl5pPr marL="0" indent="182880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2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9184640" y="7987964"/>
            <a:ext cx="429919" cy="453137"/>
          </a:xfrm>
          <a:prstGeom prst="rect">
            <a:avLst/>
          </a:prstGeom>
        </p:spPr>
        <p:txBody>
          <a:bodyPr lIns="48767" tIns="48767" rIns="48767" bIns="48767"/>
          <a:lstStyle>
            <a:lvl1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2DFAE-0356-7C75-4CF1-1EE516B4C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04" y="315236"/>
            <a:ext cx="12180074" cy="517604"/>
          </a:xfrm>
        </p:spPr>
        <p:txBody>
          <a:bodyPr>
            <a:noAutofit/>
          </a:bodyPr>
          <a:lstStyle/>
          <a:p>
            <a:r>
              <a:rPr lang="en-GB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TITLE:</a:t>
            </a:r>
            <a:r>
              <a:rPr lang="en-GB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GB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EFFECT OF PERIOPERATIVE BLOOD TRANSFUSION ON COMPLICATIONS FOLLOWING EMERGENCY NON-TRAUMA LAPAROTOMY IN MULAGO HOSPITAL: A PROSPECTIVE COHORT STUDY.</a:t>
            </a:r>
            <a:endParaRPr lang="en-CM" sz="1800" dirty="0">
              <a:latin typeface="Palatino Linotype" panose="02040502050505030304" pitchFamily="18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7E2EF0A-9759-316F-F584-A4984300D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23" y="1102895"/>
            <a:ext cx="12625753" cy="849425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M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71375D2-2C68-1C2E-6E64-91DC62A93B6B}"/>
              </a:ext>
            </a:extLst>
          </p:cNvPr>
          <p:cNvSpPr txBox="1">
            <a:spLocks/>
          </p:cNvSpPr>
          <p:nvPr/>
        </p:nvSpPr>
        <p:spPr>
          <a:xfrm>
            <a:off x="448145" y="1699890"/>
            <a:ext cx="4079003" cy="7379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Autofit/>
          </a:bodyPr>
          <a:lstStyle>
            <a:lvl1pPr marL="444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89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33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778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22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spcBef>
                <a:spcPts val="600"/>
              </a:spcBef>
              <a:buNone/>
            </a:pPr>
            <a:r>
              <a:rPr lang="en-GB" sz="1700" b="1" dirty="0">
                <a:latin typeface="Palatino Linotype" panose="02040502050505030304" pitchFamily="18" charset="0"/>
                <a:ea typeface="Calibri" panose="020F0502020204030204" pitchFamily="34" charset="0"/>
              </a:rPr>
              <a:t>METHODS</a:t>
            </a:r>
          </a:p>
          <a:p>
            <a:pPr marL="0" indent="0" hangingPunct="1">
              <a:spcBef>
                <a:spcPts val="600"/>
              </a:spcBef>
              <a:buNone/>
            </a:pPr>
            <a:endParaRPr lang="en-GB" sz="1700" b="1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marL="0" indent="0" hangingPunct="1">
              <a:spcBef>
                <a:spcPts val="600"/>
              </a:spcBef>
              <a:buNone/>
            </a:pPr>
            <a:r>
              <a:rPr lang="en-GB" sz="1700" b="1" dirty="0">
                <a:latin typeface="Palatino Linotype" panose="02040502050505030304" pitchFamily="18" charset="0"/>
                <a:ea typeface="Calibri" panose="020F0502020204030204" pitchFamily="34" charset="0"/>
              </a:rPr>
              <a:t>Design &amp; setting: </a:t>
            </a: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</a:rPr>
              <a:t>prospective cohort; Mulago National Referral Hospital, Kampala, Uganda</a:t>
            </a:r>
          </a:p>
          <a:p>
            <a:pPr marL="0" indent="0" hangingPunct="1">
              <a:spcBef>
                <a:spcPts val="600"/>
              </a:spcBef>
              <a:buNone/>
            </a:pPr>
            <a:endParaRPr lang="en-GB" sz="170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marL="0" indent="0" hangingPunct="1">
              <a:spcBef>
                <a:spcPts val="600"/>
              </a:spcBef>
              <a:buNone/>
            </a:pPr>
            <a:r>
              <a:rPr lang="en-GB" sz="1700" b="1" dirty="0">
                <a:latin typeface="Palatino Linotype" panose="02040502050505030304" pitchFamily="18" charset="0"/>
                <a:ea typeface="Calibri" panose="020F0502020204030204" pitchFamily="34" charset="0"/>
              </a:rPr>
              <a:t>Participants: </a:t>
            </a: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</a:rPr>
              <a:t>adult patients undergoing emergency non-trauma laparotomy; transfusion-exposed vs non-exposed; written consent given</a:t>
            </a:r>
          </a:p>
          <a:p>
            <a:pPr marL="0" indent="0" hangingPunct="1">
              <a:spcBef>
                <a:spcPts val="600"/>
              </a:spcBef>
              <a:buNone/>
            </a:pPr>
            <a:endParaRPr lang="en-GB" sz="170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marL="0" indent="0" hangingPunct="1">
              <a:spcBef>
                <a:spcPts val="600"/>
              </a:spcBef>
              <a:buNone/>
            </a:pPr>
            <a:r>
              <a:rPr lang="en-GB" sz="1700" b="1" dirty="0">
                <a:latin typeface="Palatino Linotype" panose="02040502050505030304" pitchFamily="18" charset="0"/>
                <a:ea typeface="Calibri" panose="020F0502020204030204" pitchFamily="34" charset="0"/>
              </a:rPr>
              <a:t>Excluded: </a:t>
            </a: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</a:rPr>
              <a:t>transfusion within 30 days prior to preoperative period.</a:t>
            </a:r>
          </a:p>
          <a:p>
            <a:pPr marL="0" indent="0" hangingPunct="1">
              <a:spcBef>
                <a:spcPts val="600"/>
              </a:spcBef>
              <a:buNone/>
            </a:pPr>
            <a:endParaRPr lang="en-GB" sz="170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marL="0" indent="0" hangingPunct="1">
              <a:spcBef>
                <a:spcPts val="600"/>
              </a:spcBef>
              <a:buNone/>
            </a:pPr>
            <a:r>
              <a:rPr lang="en-GB" sz="1700" b="1" dirty="0">
                <a:latin typeface="Palatino Linotype" panose="02040502050505030304" pitchFamily="18" charset="0"/>
                <a:ea typeface="Calibri" panose="020F0502020204030204" pitchFamily="34" charset="0"/>
              </a:rPr>
              <a:t>Variables: </a:t>
            </a: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</a:rPr>
              <a:t>perioperative blood transfusion (predictor); 30-day surgical site infection &amp; mortality (outcomes)</a:t>
            </a:r>
          </a:p>
          <a:p>
            <a:pPr marL="0" indent="0" hangingPunct="1">
              <a:spcBef>
                <a:spcPts val="600"/>
              </a:spcBef>
              <a:buNone/>
            </a:pPr>
            <a:endParaRPr lang="en-GB" sz="170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marL="0" indent="0" hangingPunct="1">
              <a:spcBef>
                <a:spcPts val="600"/>
              </a:spcBef>
              <a:buNone/>
            </a:pPr>
            <a:r>
              <a:rPr lang="en-GB" sz="1700" b="1" dirty="0">
                <a:latin typeface="Palatino Linotype" panose="02040502050505030304" pitchFamily="18" charset="0"/>
                <a:ea typeface="Calibri" panose="020F0502020204030204" pitchFamily="34" charset="0"/>
              </a:rPr>
              <a:t>Sampling &amp; sample size: </a:t>
            </a: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</a:rPr>
              <a:t>consecutive; 160 participants (28 transfusion-exposed; 132 nonexposed)</a:t>
            </a:r>
          </a:p>
          <a:p>
            <a:pPr marL="0" indent="0" hangingPunct="1">
              <a:spcBef>
                <a:spcPts val="600"/>
              </a:spcBef>
              <a:buNone/>
            </a:pPr>
            <a:endParaRPr lang="en-GB" sz="170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marL="0" indent="0" hangingPunct="1">
              <a:spcBef>
                <a:spcPts val="600"/>
              </a:spcBef>
              <a:buNone/>
            </a:pPr>
            <a:r>
              <a:rPr lang="en-GB" sz="1700" b="1" dirty="0">
                <a:latin typeface="Palatino Linotype" panose="02040502050505030304" pitchFamily="18" charset="0"/>
                <a:ea typeface="Calibri" panose="020F0502020204030204" pitchFamily="34" charset="0"/>
              </a:rPr>
              <a:t>Data analysis tool: </a:t>
            </a: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</a:rPr>
              <a:t>EPI INFO 7, SPSS 29 &amp; STATA 14.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45A9042-96E1-CFF9-F3A6-A1812A671658}"/>
              </a:ext>
            </a:extLst>
          </p:cNvPr>
          <p:cNvSpPr txBox="1">
            <a:spLocks/>
          </p:cNvSpPr>
          <p:nvPr/>
        </p:nvSpPr>
        <p:spPr>
          <a:xfrm>
            <a:off x="4640495" y="1699890"/>
            <a:ext cx="4079003" cy="6998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Autofit/>
          </a:bodyPr>
          <a:lstStyle>
            <a:lvl1pPr marL="444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89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33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778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22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algn="just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7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None/>
            </a:pPr>
            <a:endParaRPr lang="en-GB" sz="17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7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Independent risk factors of surgical site infection  (multivariate l</a:t>
            </a:r>
            <a:r>
              <a:rPr lang="en-GB" sz="1700" b="1" dirty="0">
                <a:latin typeface="Palatino Linotype" panose="02040502050505030304" pitchFamily="18" charset="0"/>
              </a:rPr>
              <a:t>ogistic regression):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None/>
            </a:pPr>
            <a:endParaRPr lang="en-GB" sz="1700" b="1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Transfusion-exposure (</a:t>
            </a: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R, 7.81; 95% CI, 2.58 – 23.63; p=0.0003) </a:t>
            </a:r>
          </a:p>
          <a:p>
            <a:pPr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GB" sz="1700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reoperative leucocytosis/leucopenia (</a:t>
            </a: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R, 2.19; 95% CI, 1.04 – 4.65; p=0.040).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None/>
            </a:pPr>
            <a:endParaRPr lang="en-GB" sz="17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None/>
            </a:pPr>
            <a:endParaRPr lang="en-GB" sz="1700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7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Independent risks factors of mortality </a:t>
            </a:r>
            <a:r>
              <a:rPr lang="en-GB" sz="17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17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multivariate </a:t>
            </a:r>
            <a:r>
              <a:rPr lang="en-GB" sz="1700" b="1" dirty="0">
                <a:latin typeface="Palatino Linotype" panose="02040502050505030304" pitchFamily="18" charset="0"/>
              </a:rPr>
              <a:t>Cox regression)</a:t>
            </a:r>
            <a:r>
              <a:rPr lang="en-GB" sz="17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None/>
            </a:pPr>
            <a:endParaRPr lang="en-GB" sz="1700" b="1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ransfusion-exposure (HR, 3.36; 95% CI, 1.11 – 10.25; p=0.033)</a:t>
            </a:r>
          </a:p>
          <a:p>
            <a:pPr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GB" sz="1700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ld age (HR, 5.50; 95% CI, 1.67 – 18.11; p=0.005) 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None/>
            </a:pPr>
            <a:endParaRPr lang="en-GB" sz="15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502F158-B695-F4BF-CE31-EBA09CE0C93C}"/>
              </a:ext>
            </a:extLst>
          </p:cNvPr>
          <p:cNvSpPr txBox="1">
            <a:spLocks/>
          </p:cNvSpPr>
          <p:nvPr/>
        </p:nvSpPr>
        <p:spPr>
          <a:xfrm>
            <a:off x="8923330" y="1699890"/>
            <a:ext cx="3688114" cy="6029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Autofit/>
          </a:bodyPr>
          <a:lstStyle>
            <a:lvl1pPr marL="444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89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33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778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22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algn="just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7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</a:t>
            </a:r>
          </a:p>
          <a:p>
            <a:pPr marL="0" indent="0" algn="just" hangingPunct="1">
              <a:lnSpc>
                <a:spcPct val="120000"/>
              </a:lnSpc>
              <a:spcBef>
                <a:spcPts val="0"/>
              </a:spcBef>
              <a:buNone/>
            </a:pPr>
            <a:endParaRPr lang="en-GB" sz="1700" b="1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Among patients undergoing emergency non-trauma laparotomy, p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erioperative blood transfusion increased: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None/>
            </a:pPr>
            <a:endParaRPr lang="en-GB" sz="17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risk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surgical site infection &amp; </a:t>
            </a:r>
          </a:p>
          <a:p>
            <a:pPr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GB" sz="17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17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risk of 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mortality</a:t>
            </a:r>
          </a:p>
          <a:p>
            <a:pPr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GB" sz="1700" dirty="0">
              <a:latin typeface="Palatino Linotype" panose="0204050205050503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700" b="1" dirty="0">
                <a:latin typeface="Palatino Linotype" panose="02040502050505030304" pitchFamily="18" charset="0"/>
              </a:rPr>
              <a:t>RECOMMENDATION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700" b="1" i="1" dirty="0">
              <a:latin typeface="Palatino Linotype" panose="0204050205050503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700" dirty="0">
                <a:latin typeface="Palatino Linotype" panose="02040502050505030304" pitchFamily="18" charset="0"/>
              </a:rPr>
              <a:t>Institute restrictive transfusion guidelines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700" dirty="0">
              <a:latin typeface="Palatino Linotype" panose="0204050205050503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700" dirty="0">
                <a:latin typeface="Palatino Linotype" panose="02040502050505030304" pitchFamily="18" charset="0"/>
              </a:rPr>
              <a:t>Conduct larger, multicenter, prospective cohort study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574F332-0496-08A3-5BE2-D93F202FC9DE}"/>
              </a:ext>
            </a:extLst>
          </p:cNvPr>
          <p:cNvSpPr txBox="1">
            <a:spLocks/>
          </p:cNvSpPr>
          <p:nvPr/>
        </p:nvSpPr>
        <p:spPr>
          <a:xfrm>
            <a:off x="2994601" y="8901984"/>
            <a:ext cx="8319575" cy="628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Autofit/>
          </a:bodyPr>
          <a:lstStyle>
            <a:lvl1pPr marL="444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89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33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778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22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7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7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UTHOR’S CITATION</a:t>
            </a:r>
            <a:endParaRPr lang="en-US" sz="1700" b="1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Flavius E. Egbe, Ronald </a:t>
            </a:r>
            <a:r>
              <a:rPr lang="en-GB" sz="17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Mbiine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Michael Okello, Richard Newton </a:t>
            </a:r>
            <a:r>
              <a:rPr lang="en-GB" sz="17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Iranya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Paul </a:t>
            </a:r>
            <a:r>
              <a:rPr lang="en-GB" sz="17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Okeny</a:t>
            </a:r>
            <a:endParaRPr lang="en-CM" sz="17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007EBF9-D5D3-1630-2AA2-9B0CFCF8C09C}"/>
              </a:ext>
            </a:extLst>
          </p:cNvPr>
          <p:cNvSpPr txBox="1">
            <a:spLocks/>
          </p:cNvSpPr>
          <p:nvPr/>
        </p:nvSpPr>
        <p:spPr>
          <a:xfrm>
            <a:off x="189523" y="1023504"/>
            <a:ext cx="12625753" cy="485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hangingPunct="1"/>
            <a:r>
              <a:rPr lang="en-GB" sz="1700" b="1" dirty="0"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OBJECTIVE: </a:t>
            </a:r>
            <a:r>
              <a:rPr lang="en-GB" sz="1700" dirty="0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To assess association between perioperative blood transfusion and 30-day risk of surgical site infection and mortality</a:t>
            </a:r>
            <a:endParaRPr lang="en-CM" sz="17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2790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274</Words>
  <Application>Microsoft Office PowerPoint</Application>
  <PresentationFormat>Custom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Calibri</vt:lpstr>
      <vt:lpstr>Helvetica Light</vt:lpstr>
      <vt:lpstr>Helvetica Neue</vt:lpstr>
      <vt:lpstr>Helvetica Neue Light</vt:lpstr>
      <vt:lpstr>Helvetica Neue Medium</vt:lpstr>
      <vt:lpstr>Palatino Linotype</vt:lpstr>
      <vt:lpstr>Times New Roman</vt:lpstr>
      <vt:lpstr>Wingdings</vt:lpstr>
      <vt:lpstr>White</vt:lpstr>
      <vt:lpstr>TITLE: EFFECT OF PERIOPERATIVE BLOOD TRANSFUSION ON COMPLICATIONS FOLLOWING EMERGENCY NON-TRAUMA LAPAROTOMY IN MULAGO HOSPITAL: A PROSPECTIVE COHORT STUDY.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Additional File 1_WJES+Visual+Abstract</dc:title>
  <dc:creator>Biffl, Walter</dc:creator>
  <cp:lastModifiedBy>FLAVIUS E. EGBE MD</cp:lastModifiedBy>
  <cp:revision>64</cp:revision>
  <dcterms:modified xsi:type="dcterms:W3CDTF">2024-01-12T20:35:39Z</dcterms:modified>
</cp:coreProperties>
</file>