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4" Type="http://schemas.openxmlformats.org/officeDocument/2006/relationships/image" Target="../media/image5.wmf"/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wmf"/><Relationship Id="rId8" Type="http://schemas.openxmlformats.org/officeDocument/2006/relationships/oleObject" Target="../embeddings/oleObject4.bin"/><Relationship Id="rId7" Type="http://schemas.openxmlformats.org/officeDocument/2006/relationships/image" Target="../media/image4.wmf"/><Relationship Id="rId6" Type="http://schemas.openxmlformats.org/officeDocument/2006/relationships/oleObject" Target="../embeddings/oleObject3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1" Type="http://schemas.openxmlformats.org/officeDocument/2006/relationships/vmlDrawing" Target="../drawings/vmlDrawing1.vml"/><Relationship Id="rId10" Type="http://schemas.openxmlformats.org/officeDocument/2006/relationships/slideLayout" Target="../slideLayouts/slideLayout1.xml"/><Relationship Id="rId1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0" y="-15240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2800" b="1" u="sng">
                <a:latin typeface="Times New Roman" panose="02020603050405020304" charset="0"/>
                <a:cs typeface="Times New Roman" panose="02020603050405020304" charset="0"/>
              </a:rPr>
              <a:t>Graphical abstract</a:t>
            </a:r>
            <a:endParaRPr lang="en-US" sz="2800" b="1" u="sng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283210" y="962025"/>
            <a:ext cx="2743200" cy="398780"/>
          </a:xfrm>
          <a:prstGeom prst="rect">
            <a:avLst/>
          </a:prstGeom>
          <a:noFill/>
          <a:ln w="25400" cmpd="sng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p>
            <a:pPr algn="just"/>
            <a:r>
              <a:rPr lang="en-US" sz="2000" b="1">
                <a:latin typeface="Times New Roman" panose="02020603050405020304" charset="0"/>
                <a:cs typeface="Times New Roman" panose="02020603050405020304" charset="0"/>
              </a:rPr>
              <a:t>High Glucose 25 mM</a:t>
            </a:r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en-US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6" name="Straight Arrow Connector 5"/>
          <p:cNvCxnSpPr>
            <a:stCxn id="5" idx="2"/>
          </p:cNvCxnSpPr>
          <p:nvPr/>
        </p:nvCxnSpPr>
        <p:spPr>
          <a:xfrm flipH="1">
            <a:off x="1653540" y="1360805"/>
            <a:ext cx="1270" cy="56959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6"/>
          <p:cNvSpPr txBox="1"/>
          <p:nvPr/>
        </p:nvSpPr>
        <p:spPr>
          <a:xfrm>
            <a:off x="387350" y="1930400"/>
            <a:ext cx="2757170" cy="132207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p>
            <a:pPr algn="just"/>
            <a:r>
              <a:rPr lang="en-US" sz="2000" b="1">
                <a:latin typeface="Times New Roman" panose="02020603050405020304" charset="0"/>
                <a:cs typeface="Times New Roman" panose="02020603050405020304" charset="0"/>
              </a:rPr>
              <a:t>HUVECs and HMECs (24,48 and 72 h)</a:t>
            </a:r>
            <a:endParaRPr lang="en-US" sz="2000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endParaRPr lang="en-US" sz="2000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endParaRPr lang="en-US" sz="2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8" name="Text Box 7"/>
          <p:cNvSpPr txBox="1"/>
          <p:nvPr/>
        </p:nvSpPr>
        <p:spPr>
          <a:xfrm>
            <a:off x="3770630" y="948055"/>
            <a:ext cx="5111115" cy="163004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p>
            <a:pPr algn="just"/>
            <a:r>
              <a:rPr lang="en-US" sz="2000" b="1">
                <a:latin typeface="Times New Roman" panose="02020603050405020304" charset="0"/>
                <a:cs typeface="Times New Roman" panose="02020603050405020304" charset="0"/>
              </a:rPr>
              <a:t>Streptozotocin-induced diabetic mice</a:t>
            </a:r>
            <a:endParaRPr lang="en-US" sz="2000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endParaRPr lang="en-US" sz="20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20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20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6290310" y="2559050"/>
            <a:ext cx="26670" cy="55816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Object 11"/>
          <p:cNvGraphicFramePr/>
          <p:nvPr/>
        </p:nvGraphicFramePr>
        <p:xfrm>
          <a:off x="5599430" y="1360805"/>
          <a:ext cx="1275080" cy="800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1" imgW="1914525" imgH="1666875" progId="Paint.Picture">
                  <p:embed/>
                </p:oleObj>
              </mc:Choice>
              <mc:Fallback>
                <p:oleObj name="" r:id="rId1" imgW="1914525" imgH="1666875" progId="Paint.Picture">
                  <p:embed/>
                  <p:pic>
                    <p:nvPicPr>
                      <p:cNvPr id="0" name="Picture 1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599430" y="1360805"/>
                        <a:ext cx="1275080" cy="800735"/>
                      </a:xfrm>
                      <a:prstGeom prst="rect">
                        <a:avLst/>
                      </a:prstGeom>
                      <a:ln w="25400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8755" y="1360805"/>
            <a:ext cx="1036955" cy="826135"/>
          </a:xfrm>
          <a:prstGeom prst="rect">
            <a:avLst/>
          </a:prstGeom>
        </p:spPr>
      </p:pic>
      <p:cxnSp>
        <p:nvCxnSpPr>
          <p:cNvPr id="15" name="Straight Arrow Connector 14"/>
          <p:cNvCxnSpPr>
            <a:stCxn id="14" idx="3"/>
            <a:endCxn id="12" idx="1"/>
          </p:cNvCxnSpPr>
          <p:nvPr/>
        </p:nvCxnSpPr>
        <p:spPr>
          <a:xfrm flipV="1">
            <a:off x="5045710" y="1761490"/>
            <a:ext cx="553720" cy="127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6874510" y="1748790"/>
            <a:ext cx="553720" cy="127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Box 16"/>
          <p:cNvSpPr txBox="1"/>
          <p:nvPr/>
        </p:nvSpPr>
        <p:spPr>
          <a:xfrm>
            <a:off x="7428230" y="1432560"/>
            <a:ext cx="1193165" cy="64516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p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Genomic DNA</a:t>
            </a:r>
            <a:endParaRPr lang="en-US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8" name="Text Box 17"/>
          <p:cNvSpPr txBox="1"/>
          <p:nvPr/>
        </p:nvSpPr>
        <p:spPr>
          <a:xfrm>
            <a:off x="708660" y="2874010"/>
            <a:ext cx="1892935" cy="36830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p>
            <a:pPr algn="ctr"/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Genomic DNA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1640205" y="2571115"/>
            <a:ext cx="13335" cy="3175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Box 19"/>
          <p:cNvSpPr txBox="1"/>
          <p:nvPr/>
        </p:nvSpPr>
        <p:spPr>
          <a:xfrm>
            <a:off x="5603240" y="2228850"/>
            <a:ext cx="13862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1600" b="1">
                <a:latin typeface="Times New Roman" panose="02020603050405020304" charset="0"/>
                <a:cs typeface="Times New Roman" panose="02020603050405020304" charset="0"/>
              </a:rPr>
              <a:t>Kidney</a:t>
            </a:r>
            <a:endParaRPr lang="en-US" sz="16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3159125" y="2839720"/>
            <a:ext cx="441325" cy="32956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Box 21"/>
          <p:cNvSpPr txBox="1"/>
          <p:nvPr/>
        </p:nvSpPr>
        <p:spPr>
          <a:xfrm>
            <a:off x="3561715" y="3123565"/>
            <a:ext cx="3248660" cy="147637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p>
            <a:pPr algn="just"/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Bisulfite conversion of genomic DNA</a:t>
            </a:r>
            <a:endParaRPr lang="en-US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endParaRPr lang="en-US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  Hot-start PCR of </a:t>
            </a:r>
            <a:r>
              <a:rPr lang="en-US" b="1" i="1">
                <a:latin typeface="Times New Roman" panose="02020603050405020304" charset="0"/>
                <a:cs typeface="Times New Roman" panose="02020603050405020304" charset="0"/>
              </a:rPr>
              <a:t>Alu</a:t>
            </a:r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b="1" i="1">
                <a:latin typeface="Times New Roman" panose="02020603050405020304" charset="0"/>
                <a:cs typeface="Times New Roman" panose="02020603050405020304" charset="0"/>
              </a:rPr>
              <a:t>B1</a:t>
            </a:r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 and  </a:t>
            </a:r>
            <a:r>
              <a:rPr lang="en-US" b="1" i="1">
                <a:latin typeface="Times New Roman" panose="02020603050405020304" charset="0"/>
                <a:cs typeface="Times New Roman" panose="02020603050405020304" charset="0"/>
              </a:rPr>
              <a:t>LINE-1</a:t>
            </a:r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 elements</a:t>
            </a:r>
            <a:endParaRPr lang="en-US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5319395" y="3620135"/>
            <a:ext cx="6350" cy="32258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2743200" y="3754755"/>
            <a:ext cx="12700" cy="355600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701165" y="4199890"/>
            <a:ext cx="0" cy="175196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31" idx="1"/>
          </p:cNvCxnSpPr>
          <p:nvPr/>
        </p:nvCxnSpPr>
        <p:spPr>
          <a:xfrm>
            <a:off x="1686560" y="5075555"/>
            <a:ext cx="1532255" cy="571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30"/>
          <p:cNvSpPr txBox="1"/>
          <p:nvPr/>
        </p:nvSpPr>
        <p:spPr>
          <a:xfrm>
            <a:off x="3218815" y="4758690"/>
            <a:ext cx="3175635" cy="64516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p>
            <a:pPr algn="just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Quantification of</a:t>
            </a:r>
            <a:endParaRPr lang="en-US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 methylated DNA by ELISA</a:t>
            </a:r>
            <a:endParaRPr lang="en-US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6236970" y="4799965"/>
            <a:ext cx="0" cy="417195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1724025" y="5877560"/>
            <a:ext cx="1479550" cy="762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Box 33"/>
          <p:cNvSpPr txBox="1"/>
          <p:nvPr/>
        </p:nvSpPr>
        <p:spPr>
          <a:xfrm>
            <a:off x="3218815" y="5561965"/>
            <a:ext cx="4270375" cy="92202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p>
            <a:pPr algn="just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DNA methylation status of the</a:t>
            </a:r>
            <a:endParaRPr lang="en-US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b="1" i="1">
                <a:latin typeface="Times New Roman" panose="02020603050405020304" charset="0"/>
                <a:cs typeface="Times New Roman" panose="02020603050405020304" charset="0"/>
              </a:rPr>
              <a:t>FN1</a:t>
            </a:r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,  </a:t>
            </a:r>
            <a:r>
              <a:rPr lang="en-US" b="1" i="1">
                <a:latin typeface="Times New Roman" panose="02020603050405020304" charset="0"/>
                <a:cs typeface="Times New Roman" panose="02020603050405020304" charset="0"/>
              </a:rPr>
              <a:t>VEGF</a:t>
            </a:r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, and </a:t>
            </a:r>
            <a:r>
              <a:rPr lang="en-US" b="1" i="1">
                <a:latin typeface="Times New Roman" panose="02020603050405020304" charset="0"/>
                <a:cs typeface="Times New Roman" panose="02020603050405020304" charset="0"/>
              </a:rPr>
              <a:t>EDN1 </a:t>
            </a:r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gene promoters</a:t>
            </a:r>
            <a:endParaRPr lang="en-US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 analysed by EpiTect Methyl II PCR</a:t>
            </a:r>
            <a:endParaRPr lang="en-US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36" name="Object 35"/>
          <p:cNvGraphicFramePr/>
          <p:nvPr/>
        </p:nvGraphicFramePr>
        <p:xfrm>
          <a:off x="7739380" y="4527550"/>
          <a:ext cx="4133850" cy="980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" name="" r:id="rId4" imgW="1590675" imgH="390525" progId="Paint.Picture">
                  <p:embed/>
                </p:oleObj>
              </mc:Choice>
              <mc:Fallback>
                <p:oleObj name="" r:id="rId4" imgW="1590675" imgH="390525" progId="Paint.Picture">
                  <p:embed/>
                  <p:pic>
                    <p:nvPicPr>
                      <p:cNvPr id="0" name="Picture 3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739380" y="4527550"/>
                        <a:ext cx="4133850" cy="980440"/>
                      </a:xfrm>
                      <a:prstGeom prst="rect">
                        <a:avLst/>
                      </a:prstGeom>
                      <a:ln w="25400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8" name="Straight Arrow Connector 37"/>
          <p:cNvCxnSpPr/>
          <p:nvPr/>
        </p:nvCxnSpPr>
        <p:spPr>
          <a:xfrm>
            <a:off x="6810375" y="4584700"/>
            <a:ext cx="894715" cy="1524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7504430" y="5561965"/>
            <a:ext cx="1482725" cy="100139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6453505" y="5041900"/>
            <a:ext cx="1280795" cy="23368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 Box 40"/>
          <p:cNvSpPr txBox="1"/>
          <p:nvPr/>
        </p:nvSpPr>
        <p:spPr>
          <a:xfrm>
            <a:off x="7770495" y="3907155"/>
            <a:ext cx="41344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TRANSCRIPTIONAL ACTIVATION &amp; GENE UPREGULATION</a:t>
            </a:r>
            <a:endParaRPr lang="en-US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42" name="Object 41"/>
          <p:cNvGraphicFramePr/>
          <p:nvPr/>
        </p:nvGraphicFramePr>
        <p:xfrm>
          <a:off x="9329420" y="1805305"/>
          <a:ext cx="1265555" cy="1148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" name="" r:id="rId6" imgW="2381250" imgH="1924050" progId="Paint.Picture">
                  <p:embed/>
                </p:oleObj>
              </mc:Choice>
              <mc:Fallback>
                <p:oleObj name="" r:id="rId6" imgW="2381250" imgH="1924050" progId="Paint.Picture">
                  <p:embed/>
                  <p:pic>
                    <p:nvPicPr>
                      <p:cNvPr id="0" name="Picture 42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329420" y="1805305"/>
                        <a:ext cx="1265555" cy="1148715"/>
                      </a:xfrm>
                      <a:prstGeom prst="rect">
                        <a:avLst/>
                      </a:prstGeom>
                      <a:ln w="25400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43"/>
          <p:cNvGraphicFramePr/>
          <p:nvPr/>
        </p:nvGraphicFramePr>
        <p:xfrm>
          <a:off x="10609580" y="1797050"/>
          <a:ext cx="1264920" cy="1162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" name="" r:id="rId8" imgW="2857500" imgH="1914525" progId="Paint.Picture">
                  <p:embed/>
                </p:oleObj>
              </mc:Choice>
              <mc:Fallback>
                <p:oleObj name="" r:id="rId8" imgW="2857500" imgH="1914525" progId="Paint.Picture">
                  <p:embed/>
                  <p:pic>
                    <p:nvPicPr>
                      <p:cNvPr id="0" name="Picture 44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609580" y="1797050"/>
                        <a:ext cx="1264920" cy="1162685"/>
                      </a:xfrm>
                      <a:prstGeom prst="rect">
                        <a:avLst/>
                      </a:prstGeom>
                      <a:ln w="25400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 Box 46"/>
          <p:cNvSpPr txBox="1"/>
          <p:nvPr/>
        </p:nvSpPr>
        <p:spPr>
          <a:xfrm>
            <a:off x="9329420" y="672465"/>
            <a:ext cx="2549525" cy="107632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p>
            <a:r>
              <a:rPr lang="en-US" sz="1600" b="1">
                <a:latin typeface="Times New Roman" panose="02020603050405020304" charset="0"/>
                <a:cs typeface="Times New Roman" panose="02020603050405020304" charset="0"/>
              </a:rPr>
              <a:t>North American ginseng root (oral gavage 200 mg/Kg b.w for 1 and 2 months)</a:t>
            </a:r>
            <a:endParaRPr lang="en-US" sz="16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 flipH="1">
            <a:off x="9121140" y="2258695"/>
            <a:ext cx="208280" cy="1460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9108440" y="696595"/>
            <a:ext cx="15240" cy="222631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 Box 51"/>
          <p:cNvSpPr txBox="1"/>
          <p:nvPr/>
        </p:nvSpPr>
        <p:spPr>
          <a:xfrm>
            <a:off x="1936750" y="1498600"/>
            <a:ext cx="16249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5’-Aza-Dc</a:t>
            </a:r>
            <a:endParaRPr lang="en-US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53" name="Straight Connector 52"/>
          <p:cNvCxnSpPr>
            <a:stCxn id="52" idx="1"/>
          </p:cNvCxnSpPr>
          <p:nvPr/>
        </p:nvCxnSpPr>
        <p:spPr>
          <a:xfrm flipH="1" flipV="1">
            <a:off x="1743075" y="1677670"/>
            <a:ext cx="193675" cy="508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1758315" y="1518920"/>
            <a:ext cx="0" cy="25336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H="1" flipV="1">
            <a:off x="7421880" y="5561965"/>
            <a:ext cx="6350" cy="881380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668145" y="3286125"/>
            <a:ext cx="3810" cy="46863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Box 24"/>
          <p:cNvSpPr txBox="1"/>
          <p:nvPr/>
        </p:nvSpPr>
        <p:spPr>
          <a:xfrm>
            <a:off x="6915785" y="3003550"/>
            <a:ext cx="2071370" cy="39878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p>
            <a:pPr algn="just"/>
            <a:r>
              <a:rPr lang="en-US" sz="2000" b="1">
                <a:latin typeface="Times New Roman" panose="02020603050405020304" charset="0"/>
                <a:cs typeface="Times New Roman" panose="02020603050405020304" charset="0"/>
              </a:rPr>
              <a:t>Oxidative stress</a:t>
            </a:r>
            <a:endParaRPr lang="en-US" sz="2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6301740" y="2599055"/>
            <a:ext cx="1835785" cy="40449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Box 8"/>
          <p:cNvSpPr txBox="1"/>
          <p:nvPr/>
        </p:nvSpPr>
        <p:spPr>
          <a:xfrm>
            <a:off x="461645" y="3754755"/>
            <a:ext cx="2757170" cy="39878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p>
            <a:pPr algn="just"/>
            <a:r>
              <a:rPr lang="en-US" sz="2000" b="1">
                <a:latin typeface="Times New Roman" panose="02020603050405020304" charset="0"/>
                <a:cs typeface="Times New Roman" panose="02020603050405020304" charset="0"/>
              </a:rPr>
              <a:t>Oxidative stress    </a:t>
            </a:r>
            <a:endParaRPr lang="en-US" sz="2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8603615" y="3397885"/>
            <a:ext cx="1905" cy="252730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525</Words>
  <Application>WPS Presentation</Application>
  <PresentationFormat>Widescreen</PresentationFormat>
  <Paragraphs>41</Paragraphs>
  <Slides>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1</vt:i4>
      </vt:variant>
    </vt:vector>
  </HeadingPairs>
  <TitlesOfParts>
    <vt:vector size="14" baseType="lpstr">
      <vt:lpstr>Arial</vt:lpstr>
      <vt:lpstr>SimSun</vt:lpstr>
      <vt:lpstr>Wingdings</vt:lpstr>
      <vt:lpstr>Calibri</vt:lpstr>
      <vt:lpstr>Microsoft YaHei</vt:lpstr>
      <vt:lpstr>Arial Unicode MS</vt:lpstr>
      <vt:lpstr>Calibri Light</vt:lpstr>
      <vt:lpstr>Times New Roman</vt:lpstr>
      <vt:lpstr>Office Theme</vt:lpstr>
      <vt:lpstr>Paint.Picture</vt:lpstr>
      <vt:lpstr>Paint.Picture</vt:lpstr>
      <vt:lpstr>Paint.Picture</vt:lpstr>
      <vt:lpstr>Paint.Picture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HP</cp:lastModifiedBy>
  <cp:revision>21</cp:revision>
  <dcterms:created xsi:type="dcterms:W3CDTF">2021-08-08T09:06:00Z</dcterms:created>
  <dcterms:modified xsi:type="dcterms:W3CDTF">2024-01-29T16:32:56Z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2338B270268C42B58103018F9D1D509C_13</vt:lpwstr>
  </property>
  <property fmtid="{D5CDD505-2E9C-101B-9397-08002B2CF9AE}" pid="3" name="KSOProductBuildVer">
    <vt:lpwstr>1033-12.2.0.13431</vt:lpwstr>
  </property>
</Properties>
</file>