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pptx" ContentType="application/vnd.openxmlformats-officedocument.presentationml.presentation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0" r:id="rId4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1" Type="http://schemas.openxmlformats.org/officeDocument/2006/relationships/package" Target="../embeddings/Presentation1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133985" y="5850255"/>
            <a:ext cx="11948160" cy="1284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6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C: Controls (C1: 1 month and C2: 2 months), CT: Control Treated (CT1: 1 month and CT2: 2 month) D1: Diabetic (1 month), DT1: Diabetic treated with ginseng for 1 month, D2: Diabetic (2 months) and DT2: Diabetic treated with ginseng for 2 months, * p&lt;0.05 vs. corresponding controls and ginseng treated groups.</a:t>
            </a:r>
            <a:endParaRPr lang="en-US" sz="16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3381375" y="100965"/>
            <a:ext cx="5544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Table 1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Table 3"/>
          <p:cNvGraphicFramePr/>
          <p:nvPr/>
        </p:nvGraphicFramePr>
        <p:xfrm>
          <a:off x="1097597" y="567690"/>
          <a:ext cx="9311005" cy="5100320"/>
        </p:xfrm>
        <a:graphic>
          <a:graphicData uri="http://schemas.openxmlformats.org/drawingml/2006/table">
            <a:tbl>
              <a:tblPr/>
              <a:tblGrid>
                <a:gridCol w="1989745"/>
                <a:gridCol w="1444952"/>
                <a:gridCol w="2227677"/>
                <a:gridCol w="1824355"/>
                <a:gridCol w="1824276"/>
              </a:tblGrid>
              <a:tr h="698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Groups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Body wt. (g)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Blood Glucose 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(mmol/L)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Glycohemoglobin 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(%)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Plasma insulin</a:t>
                      </a:r>
                      <a:endParaRPr lang="en-US" b="1">
                        <a:solidFill>
                          <a:schemeClr val="tx1"/>
                        </a:solidFill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mU/L</a:t>
                      </a:r>
                      <a:endParaRPr lang="en-US" b="1">
                        <a:solidFill>
                          <a:schemeClr val="tx1"/>
                        </a:solidFill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C1 (1 month)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32±2.4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8.85±2.7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6.23±0.9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2.81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±0.3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CT1 (1 month) with ginseng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32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±2.1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8.88±2.5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6.33±0.8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2.83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±0.35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D1(1month)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18.1±1.3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28.4 ±8.5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8.9± 0.9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1.48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±0.14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9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DT1 + ginseng (1month)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29.2±2.7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14.28±4.5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6.75±0.5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1.89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±0.14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C2 (2 months)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30±4.5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7.9±1.52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6.0±1.4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2.79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±0.13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CT2 (2 months) with ginseng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31±3.5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7.8±1.42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6.1±1.3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2.81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±0.12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D2 (2 months)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22.5±1.12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27.96 ±5.72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10.1±2.10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  <a:sym typeface="+mn-ea"/>
                        </a:rPr>
                        <a:t>1.18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±0.24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DT2 + ginseng (2 months)</a:t>
                      </a:r>
                      <a:endParaRPr lang="en-US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29.6±2.1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9.26±2.5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7.34±0.7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Microsoft Sans Serif" panose="020B0604020202020204" charset="0"/>
                          <a:cs typeface="Times New Roman" panose="02020603050405020304" charset="0"/>
                        </a:rPr>
                        <a:t>2.1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±0.24</a:t>
                      </a: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  <a:p>
                      <a:pPr indent="0" algn="ctr">
                        <a:buNone/>
                      </a:pPr>
                      <a:endParaRPr lang="en-US" sz="18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/>
          <p:nvPr/>
        </p:nvGraphicFramePr>
        <p:xfrm>
          <a:off x="167005" y="530225"/>
          <a:ext cx="1190625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220"/>
                <a:gridCol w="1204595"/>
                <a:gridCol w="2278380"/>
                <a:gridCol w="2278380"/>
                <a:gridCol w="2432050"/>
                <a:gridCol w="2079625"/>
              </a:tblGrid>
              <a:tr h="5181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HUVECs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LG (5mmol Glucose)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HG </a:t>
                      </a: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(25mmol Glucose)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  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UM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UM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VEGF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79.25±</a:t>
                      </a: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2.04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20.75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2.01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12700" marR="12700" marT="12700" vert="horz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92.5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0.96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1.035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FN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77.25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2.03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22.75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3.04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90.35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0.86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9.65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0.81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EDN1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75.15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3.03                           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24.85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2.50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80.25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.86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19.75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1.86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HMECs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VEGF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7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7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5±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2.07                    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22.35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4.07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89.5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0.99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11.5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1.045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FN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70.25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4.09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29.75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1.04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88.35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0.66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11.65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0.51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EDN1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76.15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2.09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25.85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4.04                               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85.35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3.65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14.65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.51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Renal Tissues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Control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Diabetic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VEGF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5±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2.17                   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34.35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4.67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79.5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1.21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21.5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1.10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FN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70.25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4.09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29.75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1.04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82.5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1.66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17.5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.2.50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EDN1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78.45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3.90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21.55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3.20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87.15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.66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12.85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.1.90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 Box 11"/>
          <p:cNvSpPr txBox="1"/>
          <p:nvPr/>
        </p:nvSpPr>
        <p:spPr>
          <a:xfrm>
            <a:off x="167005" y="8255"/>
            <a:ext cx="11906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Table 2: DNA methylation status of the CpG islands associated with </a:t>
            </a:r>
            <a:r>
              <a:rPr lang="en-IN" altLang="en-US" sz="1400" b="1" i="1">
                <a:latin typeface="Times New Roman" panose="02020603050405020304" charset="0"/>
                <a:cs typeface="Times New Roman" panose="02020603050405020304" charset="0"/>
              </a:rPr>
              <a:t>FN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en-IN" altLang="en-US" sz="1400" b="1" i="1">
                <a:latin typeface="Times New Roman" panose="02020603050405020304" charset="0"/>
                <a:cs typeface="Times New Roman" panose="02020603050405020304" charset="0"/>
              </a:rPr>
              <a:t> VEGF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 and </a:t>
            </a:r>
            <a:r>
              <a:rPr lang="en-IN" altLang="en-US" sz="1400" b="1" i="1">
                <a:latin typeface="Times New Roman" panose="02020603050405020304" charset="0"/>
                <a:cs typeface="Times New Roman" panose="02020603050405020304" charset="0"/>
              </a:rPr>
              <a:t>EDN1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 gene promoters. M: Methylated; UM: Unmethylated; LG Vs HG for HUVECs and HMECs p&lt;0.05, Control Vs Diabetic 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p&lt;0.05.</a:t>
            </a:r>
            <a:endParaRPr lang="en-IN" altLang="en-US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50190" y="502285"/>
            <a:ext cx="1166114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09245" y="870585"/>
            <a:ext cx="1166114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6720" y="1327785"/>
            <a:ext cx="115290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4950" y="3037840"/>
            <a:ext cx="1172083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8130" y="3421380"/>
            <a:ext cx="116624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34950" y="4806950"/>
            <a:ext cx="11690985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61290" y="5278755"/>
            <a:ext cx="1170559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Object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0180" y="449580"/>
          <a:ext cx="11878945" cy="629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6124575" imgH="3438525" progId="PowerPoint.Show.12">
                  <p:embed/>
                </p:oleObj>
              </mc:Choice>
              <mc:Fallback>
                <p:oleObj name="" r:id="rId1" imgW="6124575" imgH="3438525" progId="PowerPoint.Show.12">
                  <p:embed/>
                  <p:pic>
                    <p:nvPicPr>
                      <p:cNvPr id="0" name="Picture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0180" y="449580"/>
                        <a:ext cx="11878945" cy="6292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4"/>
          <p:cNvSpPr txBox="1"/>
          <p:nvPr/>
        </p:nvSpPr>
        <p:spPr>
          <a:xfrm>
            <a:off x="4470400" y="-14605"/>
            <a:ext cx="25793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Table3</a:t>
            </a:r>
            <a:endParaRPr lang="en-US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WPS Presentation</Application>
  <PresentationFormat>Widescreen</PresentationFormat>
  <Paragraphs>244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SimSun</vt:lpstr>
      <vt:lpstr>Wingdings</vt:lpstr>
      <vt:lpstr>Times New Roman</vt:lpstr>
      <vt:lpstr>Microsoft Sans Serif</vt:lpstr>
      <vt:lpstr>Calibri</vt:lpstr>
      <vt:lpstr>Microsoft YaHei</vt:lpstr>
      <vt:lpstr>Arial Unicode MS</vt:lpstr>
      <vt:lpstr>Calibri Light</vt:lpstr>
      <vt:lpstr>Office Theme</vt:lpstr>
      <vt:lpstr>PowerPoint.Show.12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Subhrojit Sen</cp:lastModifiedBy>
  <cp:revision>22</cp:revision>
  <dcterms:created xsi:type="dcterms:W3CDTF">2023-10-11T09:43:00Z</dcterms:created>
  <dcterms:modified xsi:type="dcterms:W3CDTF">2024-09-11T07:50:57Z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1BEA80CDF50F48FF879D488F3B017DF5_12</vt:lpwstr>
  </property>
  <property fmtid="{D5CDD505-2E9C-101B-9397-08002B2CF9AE}" pid="3" name="KSOProductBuildVer">
    <vt:lpwstr>1033-12.2.0.18199</vt:lpwstr>
  </property>
</Properties>
</file>