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/>
          <p:nvPr/>
        </p:nvGraphicFramePr>
        <p:xfrm>
          <a:off x="1097597" y="672465"/>
          <a:ext cx="9996488" cy="4521200"/>
        </p:xfrm>
        <a:graphic>
          <a:graphicData uri="http://schemas.openxmlformats.org/drawingml/2006/table">
            <a:tbl>
              <a:tblPr/>
              <a:tblGrid>
                <a:gridCol w="2459038"/>
                <a:gridCol w="2468562"/>
                <a:gridCol w="2576513"/>
                <a:gridCol w="2492375"/>
              </a:tblGrid>
              <a:tr h="698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Groups</a:t>
                      </a:r>
                      <a:endParaRPr lang="en-US" b="1">
                        <a:latin typeface="Times New Roman" panose="02020603050405020304" charset="0"/>
                        <a:ea typeface="Arial" panose="020B0604020202020204" pitchFamily="3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Bodywt.(g)</a:t>
                      </a:r>
                      <a:endParaRPr lang="en-US" b="1">
                        <a:latin typeface="Times New Roman" panose="02020603050405020304" charset="0"/>
                        <a:ea typeface="Arial" panose="020B0604020202020204" pitchFamily="3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Blood Glucose(mmol/L)</a:t>
                      </a:r>
                      <a:endParaRPr lang="en-US" b="1">
                        <a:latin typeface="Times New Roman" panose="02020603050405020304" charset="0"/>
                        <a:ea typeface="Arial" panose="020B0604020202020204" pitchFamily="3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Glycohemoglobin(%)</a:t>
                      </a:r>
                      <a:endParaRPr lang="en-US" b="1">
                        <a:latin typeface="Times New Roman" panose="02020603050405020304" charset="0"/>
                        <a:ea typeface="Arial" panose="020B0604020202020204" pitchFamily="3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C(1month)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32±2.4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8.85±2.7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6.23±0.9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D1(1month)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18.1±1.3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28.4 ±8.5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8.9± 0.9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DT1 + ginseng (1month)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29.2±2.7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14.28±4.5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6.75±0.5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C(2month)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30±4.5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7.9±1.52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6.0±1.4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D2(2month)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22.5±1.12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27.96 ±5.72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10.1±2.10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31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DT2 + ginseng (2month)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29.6±2.1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9.26±2.5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7.34±0.7</a:t>
                      </a:r>
                      <a:endParaRPr lang="en-US" b="0">
                        <a:latin typeface="Times New Roman" panose="02020603050405020304" charset="0"/>
                        <a:ea typeface="Microsoft Sans Serif" panose="020B0604020202020204" charset="0"/>
                        <a:cs typeface="Times New Roman" panose="02020603050405020304" charset="0"/>
                      </a:endParaRPr>
                    </a:p>
                  </a:txBody>
                  <a:tcPr marL="0" marR="0" marT="0" marB="0" vert="horz" anchor="t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 Box 4"/>
          <p:cNvSpPr txBox="1"/>
          <p:nvPr/>
        </p:nvSpPr>
        <p:spPr>
          <a:xfrm>
            <a:off x="871855" y="5396865"/>
            <a:ext cx="103308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C: Control, D1: Diabetic (1 month), DT1: Diabetic treated with ginseng for 1 month, D2: Diabetic (2 month) and DT2: Diabetic treated with ginseng for 2 month, * p&lt;0.05 vs. corresponding controls and ginseng treated groups.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3381375" y="100965"/>
            <a:ext cx="55448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Table 1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/>
          <p:nvPr/>
        </p:nvGraphicFramePr>
        <p:xfrm>
          <a:off x="167005" y="530225"/>
          <a:ext cx="11906250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220"/>
                <a:gridCol w="1204595"/>
                <a:gridCol w="2278380"/>
                <a:gridCol w="2278380"/>
                <a:gridCol w="2432050"/>
                <a:gridCol w="2079625"/>
              </a:tblGrid>
              <a:tr h="5181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HUVECs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LG (5mmol Glucose)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HG </a:t>
                      </a: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(25mmol Glucose)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       M</a:t>
                      </a:r>
                      <a:endParaRPr lang="en-IN" altLang="en-US" sz="14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     UM</a:t>
                      </a:r>
                      <a:endParaRPr lang="en-IN" altLang="en-US" sz="14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     M</a:t>
                      </a:r>
                      <a:endParaRPr lang="en-IN" altLang="en-US" sz="14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    UM</a:t>
                      </a:r>
                      <a:endParaRPr lang="en-IN" altLang="en-US" sz="14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r>
                        <a:rPr lang="en-IN" altLang="en-US" sz="14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VEGF</a:t>
                      </a: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IN" alt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79.25±</a:t>
                      </a:r>
                      <a:r>
                        <a:rPr lang="en-IN" alt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2.04</a:t>
                      </a:r>
                      <a:endParaRPr lang="en-IN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2700" marR="12700" marT="12700" vert="horz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IN" alt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20.75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2.01</a:t>
                      </a:r>
                      <a:endParaRPr lang="en-IN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12700" marR="12700" marT="12700" vert="horz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92.5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0.96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7.5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1.035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FN</a:t>
                      </a: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77.25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2.03</a:t>
                      </a:r>
                      <a:endParaRPr lang="en-IN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22.75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3.04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90.35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0.86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9.65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0.81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EDN1</a:t>
                      </a: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75.15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3.03                            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24.85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2.50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80.25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.86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19.75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1.86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HMECs</a:t>
                      </a:r>
                      <a:endParaRPr lang="en-IN" altLang="en-US" sz="14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VEGF</a:t>
                      </a: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7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7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.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6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5±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2.07                    </a:t>
                      </a:r>
                      <a:endParaRPr lang="en-IN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22.35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4.07 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89.5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0.99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11.5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1.045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FN</a:t>
                      </a: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70.25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4.09</a:t>
                      </a:r>
                      <a:endParaRPr lang="en-IN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29.75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1.04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88.35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0.66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11.65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0.51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EDN1</a:t>
                      </a: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76.15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2.09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25.85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4.04                                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85.35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3.65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14.65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.51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Renal Tissues</a:t>
                      </a:r>
                      <a:endParaRPr lang="en-IN" altLang="en-US" sz="14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IN" altLang="en-US" sz="14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Control</a:t>
                      </a:r>
                      <a:endParaRPr lang="en-IN" altLang="en-US" sz="14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IN" altLang="en-US" sz="14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Diabetic</a:t>
                      </a:r>
                      <a:endParaRPr lang="en-IN" altLang="en-US" sz="14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VEGF</a:t>
                      </a: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65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.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6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5±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2.17                   </a:t>
                      </a:r>
                      <a:endParaRPr lang="en-IN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34.35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4.67 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79.5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1.21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21.5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1.10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FN</a:t>
                      </a: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70.25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4.09</a:t>
                      </a:r>
                      <a:endParaRPr lang="en-IN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29.75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1.04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82.5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1.66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17.5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.2.50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EDN1</a:t>
                      </a:r>
                      <a:endParaRPr lang="en-IN" altLang="en-US" sz="1400" i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78.45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3.90</a:t>
                      </a:r>
                      <a:endParaRPr lang="en-IN" altLang="en-US" sz="1400" b="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21.55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3.20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87.15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.66</a:t>
                      </a:r>
                      <a:endParaRPr lang="en-IN" altLang="en-US" sz="1400">
                        <a:solidFill>
                          <a:srgbClr val="000000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IN" altLang="en-US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12.85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±</a:t>
                      </a:r>
                      <a:r>
                        <a:rPr lang="en-IN" altLang="en-US"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.1.90</a:t>
                      </a: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endParaRPr lang="en-I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" name="Text Box 11"/>
          <p:cNvSpPr txBox="1"/>
          <p:nvPr/>
        </p:nvSpPr>
        <p:spPr>
          <a:xfrm>
            <a:off x="167005" y="8255"/>
            <a:ext cx="119062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IN" altLang="en-US" sz="1400" b="1">
                <a:latin typeface="Times New Roman" panose="02020603050405020304" charset="0"/>
                <a:cs typeface="Times New Roman" panose="02020603050405020304" charset="0"/>
              </a:rPr>
              <a:t>Table 2: DNA methylation status of the CpG islands associated with </a:t>
            </a:r>
            <a:r>
              <a:rPr lang="en-IN" altLang="en-US" sz="1400" b="1" i="1">
                <a:latin typeface="Times New Roman" panose="02020603050405020304" charset="0"/>
                <a:cs typeface="Times New Roman" panose="02020603050405020304" charset="0"/>
              </a:rPr>
              <a:t>FN</a:t>
            </a:r>
            <a:r>
              <a:rPr lang="en-IN" altLang="en-US" sz="1400" b="1">
                <a:latin typeface="Times New Roman" panose="02020603050405020304" charset="0"/>
                <a:cs typeface="Times New Roman" panose="02020603050405020304" charset="0"/>
              </a:rPr>
              <a:t>,</a:t>
            </a:r>
            <a:r>
              <a:rPr lang="en-IN" altLang="en-US" sz="1400" b="1" i="1">
                <a:latin typeface="Times New Roman" panose="02020603050405020304" charset="0"/>
                <a:cs typeface="Times New Roman" panose="02020603050405020304" charset="0"/>
              </a:rPr>
              <a:t> VEGF</a:t>
            </a:r>
            <a:r>
              <a:rPr lang="en-IN" altLang="en-US" sz="1400" b="1">
                <a:latin typeface="Times New Roman" panose="02020603050405020304" charset="0"/>
                <a:cs typeface="Times New Roman" panose="02020603050405020304" charset="0"/>
              </a:rPr>
              <a:t> and </a:t>
            </a:r>
            <a:r>
              <a:rPr lang="en-IN" altLang="en-US" sz="1400" b="1" i="1">
                <a:latin typeface="Times New Roman" panose="02020603050405020304" charset="0"/>
                <a:cs typeface="Times New Roman" panose="02020603050405020304" charset="0"/>
              </a:rPr>
              <a:t>EDN1</a:t>
            </a:r>
            <a:r>
              <a:rPr lang="en-IN" altLang="en-US" sz="1400" b="1">
                <a:latin typeface="Times New Roman" panose="02020603050405020304" charset="0"/>
                <a:cs typeface="Times New Roman" panose="02020603050405020304" charset="0"/>
              </a:rPr>
              <a:t> gene promoters. M: Methylated; UM: Unmethylated; LG Vs HG for HUVECs and HMECs p&lt;0.05, Control Vs Diabetic </a:t>
            </a:r>
            <a:r>
              <a:rPr lang="en-IN" altLang="en-US" sz="1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p&lt;0.05.</a:t>
            </a:r>
            <a:endParaRPr lang="en-IN" altLang="en-US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50190" y="502285"/>
            <a:ext cx="11661140" cy="146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09245" y="870585"/>
            <a:ext cx="11661140" cy="146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26720" y="1327785"/>
            <a:ext cx="115290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4950" y="3037840"/>
            <a:ext cx="11720830" cy="146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78130" y="3421380"/>
            <a:ext cx="116624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234950" y="4806950"/>
            <a:ext cx="11690985" cy="146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161290" y="5278755"/>
            <a:ext cx="11705590" cy="146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1309</Words>
  <Application>WPS Presentation</Application>
  <PresentationFormat>Widescreen</PresentationFormat>
  <Paragraphs>194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Arial</vt:lpstr>
      <vt:lpstr>SimSun</vt:lpstr>
      <vt:lpstr>Wingdings</vt:lpstr>
      <vt:lpstr>Times New Roman</vt:lpstr>
      <vt:lpstr>Microsoft Sans Serif</vt:lpstr>
      <vt:lpstr>Microsoft YaHei</vt:lpstr>
      <vt:lpstr>Arial Unicode MS</vt:lpstr>
      <vt:lpstr>Calibri Light</vt:lpstr>
      <vt:lpstr>Calibri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HP</cp:lastModifiedBy>
  <cp:revision>8</cp:revision>
  <dcterms:created xsi:type="dcterms:W3CDTF">2023-10-11T09:43:00Z</dcterms:created>
  <dcterms:modified xsi:type="dcterms:W3CDTF">2024-01-29T17:17:34Z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2C9662363AB44BB8B816397267A08A8B_11</vt:lpwstr>
  </property>
  <property fmtid="{D5CDD505-2E9C-101B-9397-08002B2CF9AE}" pid="3" name="KSOProductBuildVer">
    <vt:lpwstr>1033-12.2.0.13431</vt:lpwstr>
  </property>
</Properties>
</file>