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"/>
  </p:notesMasterIdLst>
  <p:sldIdLst>
    <p:sldId id="352" r:id="rId2"/>
    <p:sldId id="347" r:id="rId3"/>
    <p:sldId id="339" r:id="rId4"/>
  </p:sldIdLst>
  <p:sldSz cx="17610138" cy="9906000"/>
  <p:notesSz cx="6735763" cy="98694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9051"/>
    <a:srgbClr val="0432FF"/>
    <a:srgbClr val="FF0000"/>
    <a:srgbClr val="FF7C80"/>
    <a:srgbClr val="0033CC"/>
    <a:srgbClr val="00CC00"/>
    <a:srgbClr val="FFFF00"/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84" autoAdjust="0"/>
    <p:restoredTop sz="96327" autoAdjust="0"/>
  </p:normalViewPr>
  <p:slideViewPr>
    <p:cSldViewPr snapToGrid="0">
      <p:cViewPr varScale="1">
        <p:scale>
          <a:sx n="85" d="100"/>
          <a:sy n="85" d="100"/>
        </p:scale>
        <p:origin x="5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4232" y="200"/>
      </p:cViewPr>
      <p:guideLst>
        <p:guide orient="horz" pos="3108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kobateru\Box%20Sync\&#23455;&#39443;\TT%20DHS\&#23455;&#39443;&#32080;&#26524;\20220524%20dhs%20speB%20pH%20temp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kobateru\Box%20Sync\&#23455;&#39443;\TT%20DHS\&#23455;&#39443;&#32080;&#26524;\20220524%20dhs%20speB%20pH%20temp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'結果１ (2)'!$E$19:$E$28</c:f>
              <c:numCache>
                <c:formatCode>General</c:formatCode>
                <c:ptCount val="10"/>
                <c:pt idx="0">
                  <c:v>85</c:v>
                </c:pt>
                <c:pt idx="1">
                  <c:v>79</c:v>
                </c:pt>
                <c:pt idx="2">
                  <c:v>76</c:v>
                </c:pt>
                <c:pt idx="3">
                  <c:v>70</c:v>
                </c:pt>
                <c:pt idx="4">
                  <c:v>65</c:v>
                </c:pt>
                <c:pt idx="5">
                  <c:v>60</c:v>
                </c:pt>
                <c:pt idx="6">
                  <c:v>54</c:v>
                </c:pt>
                <c:pt idx="7">
                  <c:v>51</c:v>
                </c:pt>
                <c:pt idx="8">
                  <c:v>45</c:v>
                </c:pt>
                <c:pt idx="9">
                  <c:v>40</c:v>
                </c:pt>
              </c:numCache>
            </c:numRef>
          </c:xVal>
          <c:yVal>
            <c:numRef>
              <c:f>'結果１ (2)'!$F$19:$F$28</c:f>
              <c:numCache>
                <c:formatCode>0</c:formatCode>
                <c:ptCount val="10"/>
                <c:pt idx="0">
                  <c:v>5.0172334324569574</c:v>
                </c:pt>
                <c:pt idx="1">
                  <c:v>17.289340635524503</c:v>
                </c:pt>
                <c:pt idx="2">
                  <c:v>40.469236079822167</c:v>
                </c:pt>
                <c:pt idx="3">
                  <c:v>84.256373578602279</c:v>
                </c:pt>
                <c:pt idx="4">
                  <c:v>100</c:v>
                </c:pt>
                <c:pt idx="5">
                  <c:v>98.335938840867968</c:v>
                </c:pt>
                <c:pt idx="6">
                  <c:v>83.711590427925358</c:v>
                </c:pt>
                <c:pt idx="7">
                  <c:v>73.118609506138313</c:v>
                </c:pt>
                <c:pt idx="8">
                  <c:v>44.979958480018425</c:v>
                </c:pt>
                <c:pt idx="9">
                  <c:v>31.98693068625667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942-0647-80BB-CB33AD465E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4549368"/>
        <c:axId val="414549760"/>
      </c:scatterChart>
      <c:valAx>
        <c:axId val="414549368"/>
        <c:scaling>
          <c:orientation val="minMax"/>
          <c:max val="90"/>
          <c:min val="35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414549760"/>
        <c:crosses val="autoZero"/>
        <c:crossBetween val="midCat"/>
        <c:majorUnit val="5"/>
      </c:valAx>
      <c:valAx>
        <c:axId val="414549760"/>
        <c:scaling>
          <c:orientation val="minMax"/>
        </c:scaling>
        <c:delete val="0"/>
        <c:axPos val="l"/>
        <c:numFmt formatCode="0" sourceLinked="1"/>
        <c:majorTickMark val="in"/>
        <c:minorTickMark val="none"/>
        <c:tickLblPos val="nextTo"/>
        <c:spPr>
          <a:noFill/>
          <a:ln w="381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414549368"/>
        <c:crosses val="autoZero"/>
        <c:crossBetween val="midCat"/>
      </c:valAx>
      <c:spPr>
        <a:noFill/>
        <a:ln w="5080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35187809864589"/>
          <c:y val="4.4244212962962964E-2"/>
          <c:w val="0.85910989927392578"/>
          <c:h val="0.85010300925925941"/>
        </c:manualLayout>
      </c:layout>
      <c:scatterChart>
        <c:scatterStyle val="lineMarker"/>
        <c:varyColors val="0"/>
        <c:ser>
          <c:idx val="0"/>
          <c:order val="0"/>
          <c:tx>
            <c:strRef>
              <c:f>'結果１ (2)'!$D$5</c:f>
              <c:strCache>
                <c:ptCount val="1"/>
                <c:pt idx="0">
                  <c:v>Phosphate buffer</c:v>
                </c:pt>
              </c:strCache>
            </c:strRef>
          </c:tx>
          <c:spPr>
            <a:ln w="25400" cap="rnd">
              <a:solidFill>
                <a:schemeClr val="tx1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'結果１ (2)'!$C$6:$C$17</c:f>
              <c:numCache>
                <c:formatCode>General</c:formatCode>
                <c:ptCount val="12"/>
                <c:pt idx="0">
                  <c:v>6</c:v>
                </c:pt>
                <c:pt idx="1">
                  <c:v>6.5</c:v>
                </c:pt>
                <c:pt idx="2">
                  <c:v>7</c:v>
                </c:pt>
                <c:pt idx="3">
                  <c:v>7.5</c:v>
                </c:pt>
                <c:pt idx="4">
                  <c:v>8</c:v>
                </c:pt>
                <c:pt idx="5">
                  <c:v>8</c:v>
                </c:pt>
                <c:pt idx="6">
                  <c:v>8.5</c:v>
                </c:pt>
                <c:pt idx="7">
                  <c:v>9</c:v>
                </c:pt>
                <c:pt idx="8">
                  <c:v>9</c:v>
                </c:pt>
                <c:pt idx="9">
                  <c:v>9.5</c:v>
                </c:pt>
                <c:pt idx="10">
                  <c:v>10</c:v>
                </c:pt>
                <c:pt idx="11">
                  <c:v>10.5</c:v>
                </c:pt>
              </c:numCache>
            </c:numRef>
          </c:xVal>
          <c:yVal>
            <c:numRef>
              <c:f>'結果１ (2)'!$D$6:$D$17</c:f>
              <c:numCache>
                <c:formatCode>0</c:formatCode>
                <c:ptCount val="12"/>
                <c:pt idx="0">
                  <c:v>26.317764795286713</c:v>
                </c:pt>
                <c:pt idx="1">
                  <c:v>61.281326605769678</c:v>
                </c:pt>
                <c:pt idx="2">
                  <c:v>85.961656917708979</c:v>
                </c:pt>
                <c:pt idx="3">
                  <c:v>78.475378772247566</c:v>
                </c:pt>
                <c:pt idx="4">
                  <c:v>59.097750597529753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F99-0F4C-93FF-BB1424CE40F5}"/>
            </c:ext>
          </c:extLst>
        </c:ser>
        <c:ser>
          <c:idx val="1"/>
          <c:order val="1"/>
          <c:tx>
            <c:strRef>
              <c:f>'結果１ (2)'!$E$5</c:f>
              <c:strCache>
                <c:ptCount val="1"/>
                <c:pt idx="0">
                  <c:v>Tris buffer</c:v>
                </c:pt>
              </c:strCache>
            </c:strRef>
          </c:tx>
          <c:spPr>
            <a:ln w="2540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'結果１ (2)'!$C$6:$C$17</c:f>
              <c:numCache>
                <c:formatCode>General</c:formatCode>
                <c:ptCount val="12"/>
                <c:pt idx="0">
                  <c:v>6</c:v>
                </c:pt>
                <c:pt idx="1">
                  <c:v>6.5</c:v>
                </c:pt>
                <c:pt idx="2">
                  <c:v>7</c:v>
                </c:pt>
                <c:pt idx="3">
                  <c:v>7.5</c:v>
                </c:pt>
                <c:pt idx="4">
                  <c:v>8</c:v>
                </c:pt>
                <c:pt idx="5">
                  <c:v>8</c:v>
                </c:pt>
                <c:pt idx="6">
                  <c:v>8.5</c:v>
                </c:pt>
                <c:pt idx="7">
                  <c:v>9</c:v>
                </c:pt>
                <c:pt idx="8">
                  <c:v>9</c:v>
                </c:pt>
                <c:pt idx="9">
                  <c:v>9.5</c:v>
                </c:pt>
                <c:pt idx="10">
                  <c:v>10</c:v>
                </c:pt>
                <c:pt idx="11">
                  <c:v>10.5</c:v>
                </c:pt>
              </c:numCache>
            </c:numRef>
          </c:xVal>
          <c:yVal>
            <c:numRef>
              <c:f>'結果１ (2)'!$E$6:$E$17</c:f>
              <c:numCache>
                <c:formatCode>General</c:formatCode>
                <c:ptCount val="12"/>
                <c:pt idx="5" formatCode="0">
                  <c:v>84.82015518765806</c:v>
                </c:pt>
                <c:pt idx="6" formatCode="0">
                  <c:v>100.00000002650171</c:v>
                </c:pt>
                <c:pt idx="7" formatCode="0">
                  <c:v>74.228677357084621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F99-0F4C-93FF-BB1424CE40F5}"/>
            </c:ext>
          </c:extLst>
        </c:ser>
        <c:ser>
          <c:idx val="2"/>
          <c:order val="2"/>
          <c:tx>
            <c:strRef>
              <c:f>'結果１ (2)'!$F$5</c:f>
              <c:strCache>
                <c:ptCount val="1"/>
                <c:pt idx="0">
                  <c:v>Glycine buffer</c:v>
                </c:pt>
              </c:strCache>
            </c:strRef>
          </c:tx>
          <c:spPr>
            <a:ln w="254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1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'結果１ (2)'!$C$6:$C$17</c:f>
              <c:numCache>
                <c:formatCode>General</c:formatCode>
                <c:ptCount val="12"/>
                <c:pt idx="0">
                  <c:v>6</c:v>
                </c:pt>
                <c:pt idx="1">
                  <c:v>6.5</c:v>
                </c:pt>
                <c:pt idx="2">
                  <c:v>7</c:v>
                </c:pt>
                <c:pt idx="3">
                  <c:v>7.5</c:v>
                </c:pt>
                <c:pt idx="4">
                  <c:v>8</c:v>
                </c:pt>
                <c:pt idx="5">
                  <c:v>8</c:v>
                </c:pt>
                <c:pt idx="6">
                  <c:v>8.5</c:v>
                </c:pt>
                <c:pt idx="7">
                  <c:v>9</c:v>
                </c:pt>
                <c:pt idx="8">
                  <c:v>9</c:v>
                </c:pt>
                <c:pt idx="9">
                  <c:v>9.5</c:v>
                </c:pt>
                <c:pt idx="10">
                  <c:v>10</c:v>
                </c:pt>
                <c:pt idx="11">
                  <c:v>10.5</c:v>
                </c:pt>
              </c:numCache>
            </c:numRef>
          </c:xVal>
          <c:yVal>
            <c:numRef>
              <c:f>'結果１ (2)'!$F$6:$F$17</c:f>
              <c:numCache>
                <c:formatCode>General</c:formatCode>
                <c:ptCount val="12"/>
                <c:pt idx="8" formatCode="0">
                  <c:v>93.56297694900411</c:v>
                </c:pt>
                <c:pt idx="9" formatCode="0">
                  <c:v>46.367053270730132</c:v>
                </c:pt>
                <c:pt idx="10" formatCode="0">
                  <c:v>13.717074237929419</c:v>
                </c:pt>
                <c:pt idx="11" formatCode="0">
                  <c:v>2.9100592004549579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F99-0F4C-93FF-BB1424CE40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6753200"/>
        <c:axId val="416755552"/>
      </c:scatterChart>
      <c:valAx>
        <c:axId val="416753200"/>
        <c:scaling>
          <c:orientation val="minMax"/>
          <c:max val="11"/>
          <c:min val="5.5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81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416755552"/>
        <c:crosses val="autoZero"/>
        <c:crossBetween val="midCat"/>
        <c:majorUnit val="0.5"/>
      </c:valAx>
      <c:valAx>
        <c:axId val="416755552"/>
        <c:scaling>
          <c:orientation val="minMax"/>
        </c:scaling>
        <c:delete val="0"/>
        <c:axPos val="l"/>
        <c:numFmt formatCode="0" sourceLinked="1"/>
        <c:majorTickMark val="in"/>
        <c:minorTickMark val="none"/>
        <c:tickLblPos val="nextTo"/>
        <c:spPr>
          <a:noFill/>
          <a:ln w="381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416753200"/>
        <c:crossesAt val="5"/>
        <c:crossBetween val="midCat"/>
      </c:valAx>
      <c:spPr>
        <a:noFill/>
        <a:ln w="5080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CB0D2-E8D4-5243-898D-B97C3E3891A0}" type="datetimeFigureOut">
              <a:rPr kumimoji="1" lang="ja-JP" altLang="en-US" smtClean="0"/>
              <a:t>2023/12/5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9800"/>
            <a:ext cx="5389563" cy="3886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4188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4188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3EABB-3BCB-AA4C-B5A1-2697BC635C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1770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3EABB-3BCB-AA4C-B5A1-2697BC635CD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6639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A </a:t>
            </a:r>
            <a:r>
              <a:rPr lang="en-US" altLang="ja-JP" dirty="0"/>
              <a:t>Optimum Temperature</a:t>
            </a:r>
            <a:endParaRPr lang="ja-JP" alt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B </a:t>
            </a:r>
            <a:r>
              <a:rPr lang="en-US" altLang="ja-JP" dirty="0"/>
              <a:t>Optimum pH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3EABB-3BCB-AA4C-B5A1-2697BC635CD6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9602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1267" y="1621191"/>
            <a:ext cx="13207604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1267" y="5202944"/>
            <a:ext cx="13207604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3F673-AF0C-46D3-B75B-02EB14828589}" type="datetimeFigureOut">
              <a:rPr kumimoji="1" lang="ja-JP" altLang="en-US" smtClean="0"/>
              <a:t>2023/12/5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63A1-EE50-43E9-8A76-D71340700C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6556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3F673-AF0C-46D3-B75B-02EB14828589}" type="datetimeFigureOut">
              <a:rPr kumimoji="1" lang="ja-JP" altLang="en-US" smtClean="0"/>
              <a:t>2023/12/5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63A1-EE50-43E9-8A76-D71340700C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86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1525" y="2469622"/>
            <a:ext cx="15188744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1525" y="6629227"/>
            <a:ext cx="15188744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3F673-AF0C-46D3-B75B-02EB14828589}" type="datetimeFigureOut">
              <a:rPr kumimoji="1" lang="ja-JP" altLang="en-US" smtClean="0"/>
              <a:t>2023/12/5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63A1-EE50-43E9-8A76-D71340700C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735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0698" y="2637014"/>
            <a:ext cx="7484309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15132" y="2637014"/>
            <a:ext cx="7484309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3F673-AF0C-46D3-B75B-02EB14828589}" type="datetimeFigureOut">
              <a:rPr kumimoji="1" lang="ja-JP" altLang="en-US" smtClean="0"/>
              <a:t>2023/12/5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63A1-EE50-43E9-8A76-D71340700C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76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2" y="527404"/>
            <a:ext cx="15188744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2992" y="2428349"/>
            <a:ext cx="7449912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2992" y="3618444"/>
            <a:ext cx="7449912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915134" y="2428349"/>
            <a:ext cx="7486602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915134" y="3618444"/>
            <a:ext cx="7486602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3F673-AF0C-46D3-B75B-02EB14828589}" type="datetimeFigureOut">
              <a:rPr kumimoji="1" lang="ja-JP" altLang="en-US" smtClean="0"/>
              <a:t>2023/12/5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63A1-EE50-43E9-8A76-D71340700C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3107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3F673-AF0C-46D3-B75B-02EB14828589}" type="datetimeFigureOut">
              <a:rPr kumimoji="1" lang="ja-JP" altLang="en-US" smtClean="0"/>
              <a:t>2023/12/5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63A1-EE50-43E9-8A76-D71340700C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07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3F673-AF0C-46D3-B75B-02EB14828589}" type="datetimeFigureOut">
              <a:rPr kumimoji="1" lang="ja-JP" altLang="en-US" smtClean="0"/>
              <a:t>2023/12/5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63A1-EE50-43E9-8A76-D71340700C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930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3" y="660400"/>
            <a:ext cx="5679727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86603" y="1426283"/>
            <a:ext cx="8915132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2993" y="2971802"/>
            <a:ext cx="5679727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3F673-AF0C-46D3-B75B-02EB14828589}" type="datetimeFigureOut">
              <a:rPr kumimoji="1" lang="ja-JP" altLang="en-US" smtClean="0"/>
              <a:t>2023/12/5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63A1-EE50-43E9-8A76-D71340700C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088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3" y="660400"/>
            <a:ext cx="5679727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6603" y="1426283"/>
            <a:ext cx="8915132" cy="7039681"/>
          </a:xfrm>
        </p:spPr>
        <p:txBody>
          <a:bodyPr anchor="t"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2993" y="2971802"/>
            <a:ext cx="5679727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3F673-AF0C-46D3-B75B-02EB14828589}" type="datetimeFigureOut">
              <a:rPr kumimoji="1" lang="ja-JP" altLang="en-US" smtClean="0"/>
              <a:t>2023/12/5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63A1-EE50-43E9-8A76-D71340700C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1010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3F673-AF0C-46D3-B75B-02EB14828589}" type="datetimeFigureOut">
              <a:rPr kumimoji="1" lang="ja-JP" altLang="en-US" smtClean="0"/>
              <a:t>2023/12/5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63A1-EE50-43E9-8A76-D71340700C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9882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602256" y="527405"/>
            <a:ext cx="379718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0698" y="527405"/>
            <a:ext cx="11171431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3F673-AF0C-46D3-B75B-02EB14828589}" type="datetimeFigureOut">
              <a:rPr kumimoji="1" lang="ja-JP" altLang="en-US" smtClean="0"/>
              <a:t>2023/12/5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63A1-EE50-43E9-8A76-D71340700C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1319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0697" y="527404"/>
            <a:ext cx="15188744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0697" y="2637014"/>
            <a:ext cx="15188744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0697" y="9181397"/>
            <a:ext cx="3962281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3F673-AF0C-46D3-B75B-02EB14828589}" type="datetimeFigureOut">
              <a:rPr kumimoji="1" lang="ja-JP" altLang="en-US" smtClean="0"/>
              <a:t>2023/12/5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3358" y="9181397"/>
            <a:ext cx="5943422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437160" y="9181397"/>
            <a:ext cx="3962281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863A1-EE50-43E9-8A76-D71340700C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7912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kumimoji="1"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kumimoji="1"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D49057F-ED07-396B-45E4-C2C71076AC0F}"/>
              </a:ext>
            </a:extLst>
          </p:cNvPr>
          <p:cNvSpPr txBox="1"/>
          <p:nvPr/>
        </p:nvSpPr>
        <p:spPr>
          <a:xfrm>
            <a:off x="1364104" y="8346928"/>
            <a:ext cx="1514006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b="1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Supplemental</a:t>
            </a:r>
            <a:r>
              <a:rPr lang="ja-JP" altLang="ja-JP" sz="1800" b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800" b="1" dirty="0">
                <a:latin typeface="Arial" panose="020B0604020202020204" pitchFamily="34" charset="0"/>
                <a:cs typeface="Arial" panose="020B0604020202020204" pitchFamily="34" charset="0"/>
              </a:rPr>
              <a:t>Figure 1</a:t>
            </a:r>
            <a:endParaRPr lang="en-US" altLang="ja-JP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游明朝" panose="02020400000000000000" pitchFamily="18" charset="-128"/>
            </a:endParaRPr>
          </a:p>
          <a:p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Alignment of the amino acid sequences of DHS homolog from </a:t>
            </a:r>
            <a:r>
              <a:rPr lang="en-US" altLang="ja-JP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T. thermophilus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(CDMS), DHS from </a:t>
            </a:r>
            <a:r>
              <a:rPr lang="en-US" altLang="ja-JP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Arabidopsis thaliana 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(</a:t>
            </a:r>
            <a:r>
              <a:rPr lang="en-US" altLang="ja-JP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AtDHS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), DHS from human (</a:t>
            </a:r>
            <a:r>
              <a:rPr lang="en-US" altLang="ja-JP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HsDHS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), DHS and HSS from </a:t>
            </a:r>
            <a:r>
              <a:rPr lang="en-US" altLang="ja-JP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Senecio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en-US" altLang="ja-JP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vernalis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(</a:t>
            </a:r>
            <a:r>
              <a:rPr lang="en-US" altLang="ja-JP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SvDHS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, SvHSS1 and SvHSS2) and DHS-like HSS (</a:t>
            </a:r>
            <a:r>
              <a:rPr lang="en-US" altLang="ja-JP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SpeY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) from </a:t>
            </a:r>
            <a:r>
              <a:rPr lang="en-US" altLang="ja-JP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Cylindrospermum</a:t>
            </a:r>
            <a:r>
              <a:rPr lang="en-US" altLang="ja-JP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en-US" altLang="ja-JP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stagnale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(</a:t>
            </a:r>
            <a:r>
              <a:rPr lang="en-US" altLang="ja-JP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CsSpeY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).  The amino acid sequence homology of CDMS to </a:t>
            </a:r>
            <a:r>
              <a:rPr lang="en-US" altLang="ja-JP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AtDHS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, </a:t>
            </a:r>
            <a:r>
              <a:rPr lang="en-US" altLang="ja-JP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HsDHS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, </a:t>
            </a:r>
            <a:r>
              <a:rPr lang="en-US" altLang="ja-JP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SvDHS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, SvHSS1, SvHSS2 and </a:t>
            </a:r>
            <a:r>
              <a:rPr lang="en-US" altLang="ja-JP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CsSpeY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is 27%, 26%, 27%, 27%, 27% and 33% identity, respectively.  The conserved lysine residue critical for catalytic activity is labelled with the arrow.</a:t>
            </a:r>
            <a:r>
              <a:rPr lang="ja-JP" altLang="ja-JP">
                <a:effectLst/>
              </a:rPr>
              <a:t> </a:t>
            </a:r>
            <a:endParaRPr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D7CEFBC-A690-C5FE-0216-797E68DCFDD3}"/>
              </a:ext>
            </a:extLst>
          </p:cNvPr>
          <p:cNvGrpSpPr/>
          <p:nvPr/>
        </p:nvGrpSpPr>
        <p:grpSpPr>
          <a:xfrm>
            <a:off x="2528595" y="282972"/>
            <a:ext cx="12552947" cy="8063956"/>
            <a:chOff x="2512553" y="1152402"/>
            <a:chExt cx="12552947" cy="8063956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7CA2177B-F547-9057-2172-35BE05DAB18F}"/>
                </a:ext>
              </a:extLst>
            </p:cNvPr>
            <p:cNvSpPr txBox="1"/>
            <p:nvPr/>
          </p:nvSpPr>
          <p:spPr>
            <a:xfrm>
              <a:off x="2512553" y="1152612"/>
              <a:ext cx="12552947" cy="80637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884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CDMS        ----------------MQKKELLSTPVVPIDIK------AFDAGPILEAMGKTAFQARNLHRAA----EIYLRMLE---------------------DDCAVILTLAGSLVSAGQGLI-V	72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 err="1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AtDHS</a:t>
              </a: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 ----MEDDRVFSSVHSTVFKESESLEGKCDKIEGYDFNQGVDYPKLMRSMLTTGFQASNLGEAIDVVNQMLDWRLADETTVAEDCSEEEKNPSFRESVKCKIFLGFTSNLVSSGVRDT-I	115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 err="1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HsDHS</a:t>
              </a: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 MEGSLER-EAPAGALAAVLKHSSTLPPESTQVRGYDFNRGVNYRALLEAFGTTGFQATNFGRAVQQVNAMIEKKLEPLSQDED--QHADLTQSRRPLTSCTIFLGYTSNLISSGIRET-I	116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 err="1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SvDHS</a:t>
              </a: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 MEESMKQASVMENLRSVVFKESESLEGTCAKIRGYDFNNGIDYSQILKSMVSTGFQASNLGDAIETVNQMLDWRLSHE-QVTEDCSQEEKNPTYRESIKCKIFLGFTSNLISSGVRDI-I	118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SvHSS1      MAE--SNKEAIDSARSNVFKESESLEGTCAKIGGYDFNNGIDHSKLLKSMVSTGFQASNLGDAMIITNQMLDWRLSHD-EVPENCSEEEKK--NRESVKCKIFLGFTSNLISSGVRET-I	114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SvHSS2      MAE--SNKEAIDSARSNVFKESESLEGTCAKIGGYDFNNGIDHSKLLKSMVSTGFQASNLGDAMIITNQMLEWRLSHD-EVPENCSEEEKK--NRESVKCKIFLGFTSNLISSGVRET-I	114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88400" algn="l"/>
                  <a:tab pos="9306560" algn="l"/>
                </a:tabLst>
              </a:pPr>
              <a:r>
                <a:rPr lang="en-US" altLang="ja-JP" sz="1400" kern="0" dirty="0" err="1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CsSpeY</a:t>
              </a: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--------------MSKQQGQKITPTPMPTDIG------VVDL-------IDNYFTAYNSARLREICKLLSQEMLT---------------------EGVTVGVSLSGALTPAGFGVSAL	72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                          .  :      .:        .:          . * * *          :    *                          : :  :. *  :*     :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 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CDMS        HDLIRKGLVDVIVATGANIVDQDFFEALGHRHYQGDPRADDEALRRLWIDRIYDTYIDEEELRHTDYTVAEIADGL-EPRPYSSREFIWHMGRYLAE----RGLGEKSIVRAAYEEGVPI	187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 err="1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AtDHS</a:t>
              </a: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 RYLVQHHMVDVIVTTTGGVEEDLI-KC-LAPTFKGDFSLPGAYLRSKGLNRIGNLLVPNDNYCKFEDWIIPIFDEMLKE--QKEENVLWTPSKLLARLGKEIN-NESSYLYWAYKMNIPV	230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 err="1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HsDHS</a:t>
              </a: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 RYLVQHNMVDVLVTTAGGVEEDLI-KC-LAPTYLGEFSLRGKELRENGINRIGNLLVPNENYCKFEDWLMPILDQMVME--QNTEGVKWTPSKMIARLGKEIN-NPESVYYWAQKNHIPV	231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 err="1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SvDHS</a:t>
              </a: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 RYLVQHHMVDVIVTTTGGIEEDLI-KC-LADTFKGEFSLPGAELRSKGLNRIGNLLVPNDNYCKFEDWIIPIFDQMLEE--QKAKNVLWTPSKLIMRLGKEIN-NESSYLYWAYKNDIPV	233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SvHSS1      CYLTQHRMVDVLVTTTGGIEEDFI-KC-LASTYKGKFSLPGADLRSKGLNRIGNLIVPNDNYIKFEDWIIPIFDQMLIE--QKTQNVLWTPSRMIARLGKEIN-NETSYLYWAYKNNIPV	229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SvHSS2      CYLTQHRMVDVLVTTTGGIEEDFI-KC-LASTYKGKFSLPGADLRSKGLNRIGNLIVPNDNYIKFEDWIIPIFDQMLIE--QKTQNVLWTPSRMIARLGKEIN-NETSYLYWAYKNNIPV	229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 err="1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CsSpeY</a:t>
              </a: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APLIRNGFIDWMISTGANLYHDM-HFGLGFELFTGNPFLDDVKLRQEGTIRIYDIIFSYEVLLETDAFIRKILQGEAFQKRMGTAEFHYLLGKYVREVEKQLGVQHSCLLATAYEYGVPI	191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        * :: ::* :::* ..: .:          : *.    .  **     ** :  .  :   . :  :  * :            . :  .: : .     .    .    * :  :*: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 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CDMS        FVPAFSDSSAGFGLVYHQVKRPEAHVTIDSVADFRELTEI----KLKAGTTGLVMLGGGVPKNFAQDI-VVAAEVLGHRVEMHKYAIQITVADERDGGLSGSTLSEAQSWGKVDARL---	299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 err="1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AtDHS</a:t>
              </a: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 FCPGLTDGSLGDMLYFHSFRT--SGLIIDVVQDIRAMNGEAV--HANPKKTGMIILGGGLPKHHICNA--------NMMRNGADYAVFINTGQEFDGSDSGARPDEAVSWGKIRGSA--K	336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 err="1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HsDHS</a:t>
              </a: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 FSPALTDGSLGDMIFFHSYKN--PGLVLDIVEDLRLINTQAI--FA--KCTGMIILGGGVVKHHIANA--------NLMRNGADYAVYINTAQEFDGSDSGARPDEAVSWGKIRVDA--Q	335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 err="1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SvDHS</a:t>
              </a: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 FCPGLTDGSLGDMLYFHTFRN--PGLIVDVVQDIRAINSEAV--HANPRKTGMIILGGGLPKHHICNA--------NMMRNGADYAVFINTAQEFDGSDSGARPDEAVSWGKIRGSA--K	339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SvHSS1      FCPSITDGSIGDMLYFHSVSNPGPGLVVDIVQDVIAMDNEAV--HASPQKTGIIILGGGLPKHHICNA--------NMMRNGADFAVFINTAQEYDGSDSGARPDEAVSWGKISSTG--K	337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SvHSS2      FCPSITDGSIGDMLYFHSVSNPGPGLVVDIVQDVIAMDNEAV--HASPQKTGIIILGGGLPKHHICNA--------NMMRNGADFAVFINTAQEYDGSDSGARPDEAVSWGKISSTG--K	337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 err="1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CsSpeY</a:t>
              </a: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YTSSPGDSSIGMNVAALALEG--SQLVIDPSIDVNETAAIAYGARESEGKSAAVIIGGGSPKNFLLQTQPQIHEVLGLEERGHDYFIQFTDARPDTGGLSGATPAEAVSWGKIDPLELPN	309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indent="63500"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      :  .  *.* *  :           : :*   *.                :. :::*** *:.  :         .   .  .: : :. .    *. **:   ** ****:       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 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 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 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CDMS        SQMVFAEATLAFPLLASYVWHRAPARAKRRYAEL----FR----EK-----APA--------------------	340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 err="1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AtDHS</a:t>
              </a: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 TVKVYCDATIAFPLLVAETFATKRDQTCESKT------------------------------------------	368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 err="1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HsDHS</a:t>
              </a: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 PVKVYADASLVFPLLVAETFAQKMDAFMHEKN------ED----------------------------------	369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 err="1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SvDHS</a:t>
              </a: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 SVKVHCDATIAFPLLVAETFAAKREQSAEPSS------------------------------------------	371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SvHSS1      AVKVHCDATIAFPLLVAETFAVKKEKASKVNG------F-----------------------------------	370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SvHSS2      AVKVHCDATIAFPLLVAETFAVKKEKASKVNG------F-----------------------------------	370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 err="1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CsSpeY</a:t>
              </a: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TIVCYTDSTIALPLVTAYVMNQCQPRPLKRLYDQREALYDKLQKDYLAAKDKPSVADGKS EEVATYPCGTPVKR	383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l"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en-US" altLang="ja-JP" sz="1400" kern="0" dirty="0">
                  <a:effectLst/>
                  <a:latin typeface="ＭＳ ゴシック" panose="020B0609070205080204" pitchFamily="49" charset="-128"/>
                  <a:ea typeface="游明朝" panose="02020400000000000000" pitchFamily="18" charset="-128"/>
                  <a:cs typeface="ＭＳ ゴシック" panose="020B0609070205080204" pitchFamily="49" charset="-128"/>
                </a:rPr>
                <a:t>                . ::::.:**:.: .         .                               </a:t>
              </a:r>
              <a:endParaRPr lang="ja-JP" altLang="ja-JP" sz="14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B1192F34-8FDF-5881-FB84-17DD1F760C62}"/>
                </a:ext>
              </a:extLst>
            </p:cNvPr>
            <p:cNvSpPr/>
            <p:nvPr/>
          </p:nvSpPr>
          <p:spPr>
            <a:xfrm>
              <a:off x="13261863" y="1152402"/>
              <a:ext cx="92396" cy="155638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9" name="直線矢印コネクタ 8">
              <a:extLst>
                <a:ext uri="{FF2B5EF4-FFF2-40B4-BE49-F238E27FC236}">
                  <a16:creationId xmlns:a16="http://schemas.microsoft.com/office/drawing/2014/main" id="{A52F3E64-A00B-5670-31A7-6641574719D0}"/>
                </a:ext>
              </a:extLst>
            </p:cNvPr>
            <p:cNvCxnSpPr>
              <a:cxnSpLocks/>
            </p:cNvCxnSpPr>
            <p:nvPr/>
          </p:nvCxnSpPr>
          <p:spPr>
            <a:xfrm>
              <a:off x="13577428" y="4752739"/>
              <a:ext cx="0" cy="208067"/>
            </a:xfrm>
            <a:prstGeom prst="straightConnector1">
              <a:avLst/>
            </a:prstGeom>
            <a:ln w="3175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09C04735-03E2-F408-7470-A74E3EC0CF2B}"/>
                </a:ext>
              </a:extLst>
            </p:cNvPr>
            <p:cNvSpPr/>
            <p:nvPr/>
          </p:nvSpPr>
          <p:spPr>
            <a:xfrm>
              <a:off x="5444084" y="3069644"/>
              <a:ext cx="92396" cy="155638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10430BB9-EA9F-FA30-9336-45B7EC84687F}"/>
                </a:ext>
              </a:extLst>
            </p:cNvPr>
            <p:cNvSpPr/>
            <p:nvPr/>
          </p:nvSpPr>
          <p:spPr>
            <a:xfrm>
              <a:off x="4383655" y="4975245"/>
              <a:ext cx="92396" cy="155638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F5EABE9E-77A7-4AAD-F2C8-A977553CBBD9}"/>
                </a:ext>
              </a:extLst>
            </p:cNvPr>
            <p:cNvSpPr/>
            <p:nvPr/>
          </p:nvSpPr>
          <p:spPr>
            <a:xfrm>
              <a:off x="13533535" y="4979203"/>
              <a:ext cx="92396" cy="155638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7467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3D6BD2C1-81C0-0A7B-1799-E394BDAD1C6E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221733311"/>
              </p:ext>
            </p:extLst>
          </p:nvPr>
        </p:nvGraphicFramePr>
        <p:xfrm>
          <a:off x="1894205" y="1921016"/>
          <a:ext cx="6335761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グラフ 13">
            <a:extLst>
              <a:ext uri="{FF2B5EF4-FFF2-40B4-BE49-F238E27FC236}">
                <a16:creationId xmlns:a16="http://schemas.microsoft.com/office/drawing/2014/main" id="{5B9DC6C9-BA92-B0BA-A712-0F8D8329D466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798151105"/>
              </p:ext>
            </p:extLst>
          </p:nvPr>
        </p:nvGraphicFramePr>
        <p:xfrm>
          <a:off x="9323108" y="1903924"/>
          <a:ext cx="6582109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6E24051-39D7-17C5-F2AA-9CF8B89709B1}"/>
              </a:ext>
            </a:extLst>
          </p:cNvPr>
          <p:cNvSpPr txBox="1"/>
          <p:nvPr/>
        </p:nvSpPr>
        <p:spPr>
          <a:xfrm>
            <a:off x="1612087" y="953149"/>
            <a:ext cx="1122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ja-JP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E16BDE4-1B2D-63EC-ACB4-E0B63E0EFFE2}"/>
              </a:ext>
            </a:extLst>
          </p:cNvPr>
          <p:cNvSpPr txBox="1"/>
          <p:nvPr/>
        </p:nvSpPr>
        <p:spPr>
          <a:xfrm>
            <a:off x="9240762" y="953149"/>
            <a:ext cx="1122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ja-JP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F098A5C-D99D-1F00-72CE-9CF5A828E36B}"/>
              </a:ext>
            </a:extLst>
          </p:cNvPr>
          <p:cNvSpPr/>
          <p:nvPr/>
        </p:nvSpPr>
        <p:spPr>
          <a:xfrm>
            <a:off x="2392686" y="5883784"/>
            <a:ext cx="344906" cy="256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10E48EF-F8DC-4EF8-60CA-74CC08BA4474}"/>
              </a:ext>
            </a:extLst>
          </p:cNvPr>
          <p:cNvSpPr/>
          <p:nvPr/>
        </p:nvSpPr>
        <p:spPr>
          <a:xfrm>
            <a:off x="3371253" y="5883784"/>
            <a:ext cx="425117" cy="256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D1BA5D8-F6FD-52F1-ABFD-2270C3A4CF42}"/>
              </a:ext>
            </a:extLst>
          </p:cNvPr>
          <p:cNvSpPr/>
          <p:nvPr/>
        </p:nvSpPr>
        <p:spPr>
          <a:xfrm>
            <a:off x="4349820" y="5883784"/>
            <a:ext cx="425117" cy="256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4C09F5-7838-11F9-F3C9-DD3D9C9A61BF}"/>
              </a:ext>
            </a:extLst>
          </p:cNvPr>
          <p:cNvSpPr/>
          <p:nvPr/>
        </p:nvSpPr>
        <p:spPr>
          <a:xfrm>
            <a:off x="5328387" y="5883784"/>
            <a:ext cx="425117" cy="256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D85EE45-400B-D187-AEE3-6972EE42E2E2}"/>
              </a:ext>
            </a:extLst>
          </p:cNvPr>
          <p:cNvSpPr/>
          <p:nvPr/>
        </p:nvSpPr>
        <p:spPr>
          <a:xfrm>
            <a:off x="6306954" y="5883784"/>
            <a:ext cx="425117" cy="256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3B3340C-0943-D915-EBB9-4B7950FD377E}"/>
              </a:ext>
            </a:extLst>
          </p:cNvPr>
          <p:cNvSpPr/>
          <p:nvPr/>
        </p:nvSpPr>
        <p:spPr>
          <a:xfrm>
            <a:off x="7285521" y="5883784"/>
            <a:ext cx="425117" cy="256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159817F-B393-B537-3198-6A7806D94D3C}"/>
              </a:ext>
            </a:extLst>
          </p:cNvPr>
          <p:cNvSpPr/>
          <p:nvPr/>
        </p:nvSpPr>
        <p:spPr>
          <a:xfrm>
            <a:off x="9799832" y="5883784"/>
            <a:ext cx="425117" cy="256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7B03D53-5984-3F73-0862-8737A461F670}"/>
              </a:ext>
            </a:extLst>
          </p:cNvPr>
          <p:cNvSpPr/>
          <p:nvPr/>
        </p:nvSpPr>
        <p:spPr>
          <a:xfrm>
            <a:off x="10772968" y="5883784"/>
            <a:ext cx="425117" cy="256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F82C42E-9998-EB6C-D6E4-5C1C95B45FBE}"/>
              </a:ext>
            </a:extLst>
          </p:cNvPr>
          <p:cNvSpPr/>
          <p:nvPr/>
        </p:nvSpPr>
        <p:spPr>
          <a:xfrm>
            <a:off x="11842357" y="5883784"/>
            <a:ext cx="425117" cy="256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22919D8-DC9E-721F-A5CC-49E8BE0968CB}"/>
              </a:ext>
            </a:extLst>
          </p:cNvPr>
          <p:cNvSpPr/>
          <p:nvPr/>
        </p:nvSpPr>
        <p:spPr>
          <a:xfrm>
            <a:off x="12852524" y="5883784"/>
            <a:ext cx="425117" cy="256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EF1EE1E-0F94-C4B8-45EA-D15D8CAF2013}"/>
              </a:ext>
            </a:extLst>
          </p:cNvPr>
          <p:cNvSpPr/>
          <p:nvPr/>
        </p:nvSpPr>
        <p:spPr>
          <a:xfrm>
            <a:off x="13884882" y="5883784"/>
            <a:ext cx="425117" cy="256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585A030-356B-942D-4765-AE691855E8A0}"/>
              </a:ext>
            </a:extLst>
          </p:cNvPr>
          <p:cNvSpPr/>
          <p:nvPr/>
        </p:nvSpPr>
        <p:spPr>
          <a:xfrm>
            <a:off x="14917240" y="5883784"/>
            <a:ext cx="505026" cy="256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0D44E19-68F1-A0C7-3D6D-C83C46435AC6}"/>
              </a:ext>
            </a:extLst>
          </p:cNvPr>
          <p:cNvSpPr txBox="1"/>
          <p:nvPr/>
        </p:nvSpPr>
        <p:spPr>
          <a:xfrm rot="16200000">
            <a:off x="94032" y="3658982"/>
            <a:ext cx="3110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Relative activity (%)</a:t>
            </a:r>
            <a:endParaRPr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7AE9F2-1725-BAB1-72F3-E757AB992E85}"/>
              </a:ext>
            </a:extLst>
          </p:cNvPr>
          <p:cNvSpPr txBox="1"/>
          <p:nvPr/>
        </p:nvSpPr>
        <p:spPr>
          <a:xfrm>
            <a:off x="11295313" y="6226022"/>
            <a:ext cx="2824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endParaRPr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BFB9CA5-30CE-EF2B-1535-B2A06AC8C015}"/>
              </a:ext>
            </a:extLst>
          </p:cNvPr>
          <p:cNvSpPr txBox="1"/>
          <p:nvPr/>
        </p:nvSpPr>
        <p:spPr>
          <a:xfrm rot="16200000">
            <a:off x="7580201" y="3658982"/>
            <a:ext cx="3110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Relative activity (%)</a:t>
            </a:r>
            <a:endParaRPr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7EDD09C-81AD-279E-3BDB-E9C1CCE5B300}"/>
              </a:ext>
            </a:extLst>
          </p:cNvPr>
          <p:cNvSpPr txBox="1"/>
          <p:nvPr/>
        </p:nvSpPr>
        <p:spPr>
          <a:xfrm>
            <a:off x="2760994" y="6226022"/>
            <a:ext cx="4949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Temperature (</a:t>
            </a:r>
            <a:r>
              <a:rPr lang="en-US" altLang="ja-JP" sz="2400" b="1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ja-JP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8F28732C-D540-3112-FB3A-DC58925ED977}"/>
              </a:ext>
            </a:extLst>
          </p:cNvPr>
          <p:cNvCxnSpPr>
            <a:cxnSpLocks/>
          </p:cNvCxnSpPr>
          <p:nvPr/>
        </p:nvCxnSpPr>
        <p:spPr>
          <a:xfrm>
            <a:off x="3043776" y="5682731"/>
            <a:ext cx="0" cy="839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500CE806-D77C-0314-DCD3-50847E44FAD4}"/>
              </a:ext>
            </a:extLst>
          </p:cNvPr>
          <p:cNvCxnSpPr>
            <a:cxnSpLocks/>
          </p:cNvCxnSpPr>
          <p:nvPr/>
        </p:nvCxnSpPr>
        <p:spPr>
          <a:xfrm>
            <a:off x="4030083" y="5682731"/>
            <a:ext cx="0" cy="839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EF019F2F-8DE1-7FA0-E938-C086851E1772}"/>
              </a:ext>
            </a:extLst>
          </p:cNvPr>
          <p:cNvCxnSpPr>
            <a:cxnSpLocks/>
          </p:cNvCxnSpPr>
          <p:nvPr/>
        </p:nvCxnSpPr>
        <p:spPr>
          <a:xfrm>
            <a:off x="5013170" y="5682731"/>
            <a:ext cx="0" cy="839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0058DE63-B083-D5F5-F416-64CC0747E086}"/>
              </a:ext>
            </a:extLst>
          </p:cNvPr>
          <p:cNvCxnSpPr>
            <a:cxnSpLocks/>
          </p:cNvCxnSpPr>
          <p:nvPr/>
        </p:nvCxnSpPr>
        <p:spPr>
          <a:xfrm>
            <a:off x="5996257" y="5682731"/>
            <a:ext cx="0" cy="839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9B39BB3B-DED0-0001-9479-2FB3E3D0CCA1}"/>
              </a:ext>
            </a:extLst>
          </p:cNvPr>
          <p:cNvCxnSpPr>
            <a:cxnSpLocks/>
          </p:cNvCxnSpPr>
          <p:nvPr/>
        </p:nvCxnSpPr>
        <p:spPr>
          <a:xfrm>
            <a:off x="6979344" y="5682731"/>
            <a:ext cx="0" cy="839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2B23EA39-08BB-81C2-F632-2588F8787177}"/>
              </a:ext>
            </a:extLst>
          </p:cNvPr>
          <p:cNvCxnSpPr>
            <a:cxnSpLocks/>
          </p:cNvCxnSpPr>
          <p:nvPr/>
        </p:nvCxnSpPr>
        <p:spPr>
          <a:xfrm>
            <a:off x="10496349" y="5682731"/>
            <a:ext cx="0" cy="839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0AFF3B8C-5BEC-8E43-CDEF-86CE68296011}"/>
              </a:ext>
            </a:extLst>
          </p:cNvPr>
          <p:cNvCxnSpPr>
            <a:cxnSpLocks/>
          </p:cNvCxnSpPr>
          <p:nvPr/>
        </p:nvCxnSpPr>
        <p:spPr>
          <a:xfrm>
            <a:off x="11524512" y="5682731"/>
            <a:ext cx="0" cy="839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E3499233-459B-B553-8CEA-3AB6AA6B53A6}"/>
              </a:ext>
            </a:extLst>
          </p:cNvPr>
          <p:cNvCxnSpPr>
            <a:cxnSpLocks/>
          </p:cNvCxnSpPr>
          <p:nvPr/>
        </p:nvCxnSpPr>
        <p:spPr>
          <a:xfrm>
            <a:off x="12552675" y="5682731"/>
            <a:ext cx="0" cy="839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C4DBC72B-2279-54A6-D56D-A45A0824A593}"/>
              </a:ext>
            </a:extLst>
          </p:cNvPr>
          <p:cNvCxnSpPr>
            <a:cxnSpLocks/>
          </p:cNvCxnSpPr>
          <p:nvPr/>
        </p:nvCxnSpPr>
        <p:spPr>
          <a:xfrm>
            <a:off x="13580838" y="5682731"/>
            <a:ext cx="0" cy="839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42207085-B6BB-11F9-1FB7-89A8BD2725FD}"/>
              </a:ext>
            </a:extLst>
          </p:cNvPr>
          <p:cNvCxnSpPr>
            <a:cxnSpLocks/>
          </p:cNvCxnSpPr>
          <p:nvPr/>
        </p:nvCxnSpPr>
        <p:spPr>
          <a:xfrm>
            <a:off x="14609001" y="5682731"/>
            <a:ext cx="0" cy="839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0EAE44F-F8FF-5948-E034-2270FB2783DE}"/>
              </a:ext>
            </a:extLst>
          </p:cNvPr>
          <p:cNvSpPr txBox="1"/>
          <p:nvPr/>
        </p:nvSpPr>
        <p:spPr>
          <a:xfrm>
            <a:off x="1800477" y="6971368"/>
            <a:ext cx="141813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800" b="1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Supplemental</a:t>
            </a:r>
            <a:r>
              <a:rPr lang="ja-JP" altLang="ja-JP" sz="1800" b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800" b="1" dirty="0">
                <a:latin typeface="Arial" panose="020B0604020202020204" pitchFamily="34" charset="0"/>
                <a:cs typeface="Arial" panose="020B0604020202020204" pitchFamily="34" charset="0"/>
              </a:rPr>
              <a:t>Figure 2</a:t>
            </a:r>
            <a:endParaRPr lang="ja-JP" altLang="ja-JP" sz="14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pH and temperature dependency of the enzymatic activity of CDMS.  The reactions were measured as described in Materials and Methods.  (A) Temperature dependency.  The reaction was performed in Tris-HCl (pH 8.5).  (B) pH dependency.  Buffers used were sodium phosphate (pH 6.0 – 8.0), Tris-HCl (pH 8.0 – 9.0), and glycine-NaOH (pH 9.0 – 10.5).</a:t>
            </a:r>
            <a:endParaRPr lang="ja-JP" altLang="ja-JP" sz="14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411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37C51FF6-B1C9-6C31-1038-7F3BCB494092}"/>
              </a:ext>
            </a:extLst>
          </p:cNvPr>
          <p:cNvGrpSpPr/>
          <p:nvPr/>
        </p:nvGrpSpPr>
        <p:grpSpPr>
          <a:xfrm>
            <a:off x="3512581" y="3354028"/>
            <a:ext cx="10584975" cy="3197944"/>
            <a:chOff x="3733734" y="2170355"/>
            <a:chExt cx="10584975" cy="3197944"/>
          </a:xfrm>
        </p:grpSpPr>
        <p:sp>
          <p:nvSpPr>
            <p:cNvPr id="128" name="テキスト ボックス 127"/>
            <p:cNvSpPr txBox="1"/>
            <p:nvPr/>
          </p:nvSpPr>
          <p:spPr>
            <a:xfrm>
              <a:off x="8603534" y="2228259"/>
              <a:ext cx="21255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i="1" dirty="0">
                  <a:latin typeface="Times" pitchFamily="2" charset="0"/>
                  <a:cs typeface="Arial" panose="020B0604020202020204" pitchFamily="34" charset="0"/>
                </a:rPr>
                <a:t>V</a:t>
              </a:r>
              <a:r>
                <a:rPr lang="en-US" altLang="ja-JP" sz="1600" b="1" baseline="-25000" dirty="0">
                  <a:latin typeface="Times" pitchFamily="2" charset="0"/>
                  <a:cs typeface="Arial" panose="020B0604020202020204" pitchFamily="34" charset="0"/>
                </a:rPr>
                <a:t>max</a:t>
              </a:r>
            </a:p>
            <a:p>
              <a:pPr algn="ctr"/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(µmol/min/mg)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29" name="テキスト ボックス 128"/>
            <p:cNvSpPr txBox="1"/>
            <p:nvPr/>
          </p:nvSpPr>
          <p:spPr>
            <a:xfrm>
              <a:off x="4740947" y="2351369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Substrate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44" name="テキスト ボックス 143"/>
            <p:cNvSpPr txBox="1"/>
            <p:nvPr/>
          </p:nvSpPr>
          <p:spPr>
            <a:xfrm>
              <a:off x="6943163" y="2228259"/>
              <a:ext cx="21255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i="1" dirty="0">
                  <a:latin typeface="Times" pitchFamily="2" charset="0"/>
                  <a:cs typeface="Arial" panose="020B0604020202020204" pitchFamily="34" charset="0"/>
                </a:rPr>
                <a:t>K</a:t>
              </a:r>
              <a:r>
                <a:rPr lang="en-US" altLang="ja-JP" sz="1600" b="1" baseline="-25000" dirty="0">
                  <a:latin typeface="Times" pitchFamily="2" charset="0"/>
                  <a:cs typeface="Arial" panose="020B0604020202020204" pitchFamily="34" charset="0"/>
                </a:rPr>
                <a:t>m</a:t>
              </a:r>
            </a:p>
            <a:p>
              <a:pPr algn="ctr"/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(mM)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6E1CFEF5-58BB-AA4E-B682-DBC83AD8C9A4}"/>
                </a:ext>
              </a:extLst>
            </p:cNvPr>
            <p:cNvSpPr txBox="1"/>
            <p:nvPr/>
          </p:nvSpPr>
          <p:spPr>
            <a:xfrm>
              <a:off x="3843183" y="2351369"/>
              <a:ext cx="12048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Enzyme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cxnSp>
          <p:nvCxnSpPr>
            <p:cNvPr id="142" name="直線コネクタ 141"/>
            <p:cNvCxnSpPr>
              <a:cxnSpLocks/>
            </p:cNvCxnSpPr>
            <p:nvPr/>
          </p:nvCxnSpPr>
          <p:spPr>
            <a:xfrm>
              <a:off x="3733734" y="2902090"/>
              <a:ext cx="10272329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94852A0F-B928-6942-B5C7-0B129011703F}"/>
                </a:ext>
              </a:extLst>
            </p:cNvPr>
            <p:cNvCxnSpPr>
              <a:cxnSpLocks/>
            </p:cNvCxnSpPr>
            <p:nvPr/>
          </p:nvCxnSpPr>
          <p:spPr>
            <a:xfrm>
              <a:off x="3733734" y="2170355"/>
              <a:ext cx="10272329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テキスト ボックス 129"/>
            <p:cNvSpPr txBox="1"/>
            <p:nvPr/>
          </p:nvSpPr>
          <p:spPr>
            <a:xfrm>
              <a:off x="6943163" y="3024780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0.095±0.006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31" name="テキスト ボックス 130"/>
            <p:cNvSpPr txBox="1"/>
            <p:nvPr/>
          </p:nvSpPr>
          <p:spPr>
            <a:xfrm>
              <a:off x="8517390" y="3024780"/>
              <a:ext cx="22978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1.07±0.05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5378EE53-DC0C-1946-AFDA-A3D1C8FD2997}"/>
                </a:ext>
              </a:extLst>
            </p:cNvPr>
            <p:cNvSpPr txBox="1"/>
            <p:nvPr/>
          </p:nvSpPr>
          <p:spPr>
            <a:xfrm>
              <a:off x="12193139" y="3024780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7.0±0.1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296F59D8-06E8-AED0-DF28-42090D5643B9}"/>
                </a:ext>
              </a:extLst>
            </p:cNvPr>
            <p:cNvSpPr txBox="1"/>
            <p:nvPr/>
          </p:nvSpPr>
          <p:spPr>
            <a:xfrm>
              <a:off x="3833765" y="3024780"/>
              <a:ext cx="15572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CDMS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CB54184-B479-042B-6CDB-AE09A13A3D3D}"/>
                </a:ext>
              </a:extLst>
            </p:cNvPr>
            <p:cNvSpPr txBox="1"/>
            <p:nvPr/>
          </p:nvSpPr>
          <p:spPr>
            <a:xfrm>
              <a:off x="5306350" y="3024780"/>
              <a:ext cx="15572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Agmatine</a:t>
              </a:r>
              <a:endParaRPr lang="ja-JP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0CC68FDB-2824-D16E-19CD-3A50F35A58A5}"/>
                </a:ext>
              </a:extLst>
            </p:cNvPr>
            <p:cNvSpPr txBox="1"/>
            <p:nvPr/>
          </p:nvSpPr>
          <p:spPr>
            <a:xfrm>
              <a:off x="5306349" y="3515298"/>
              <a:ext cx="17753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b="1" dirty="0" err="1">
                  <a:latin typeface="Times New Roman" panose="02020603050405020304" pitchFamily="18" charset="0"/>
                  <a:ea typeface="游明朝" panose="02020400000000000000" pitchFamily="18" charset="-128"/>
                </a:rPr>
                <a:t>D</a:t>
              </a:r>
              <a:r>
                <a:rPr lang="en-US" altLang="ja-JP" sz="1600" b="1" dirty="0" err="1">
                  <a:effectLst/>
                  <a:latin typeface="Times New Roman" panose="02020603050405020304" pitchFamily="18" charset="0"/>
                  <a:ea typeface="游明朝" panose="02020400000000000000" pitchFamily="18" charset="-128"/>
                </a:rPr>
                <a:t>iaminopropane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9C858E07-BD18-7485-A148-F2E246C39B47}"/>
                </a:ext>
              </a:extLst>
            </p:cNvPr>
            <p:cNvSpPr txBox="1"/>
            <p:nvPr/>
          </p:nvSpPr>
          <p:spPr>
            <a:xfrm>
              <a:off x="6943163" y="3515299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N.D.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390397FA-8DEB-A87C-D65E-AEA1416DE883}"/>
                </a:ext>
              </a:extLst>
            </p:cNvPr>
            <p:cNvSpPr txBox="1"/>
            <p:nvPr/>
          </p:nvSpPr>
          <p:spPr>
            <a:xfrm>
              <a:off x="5306350" y="4005818"/>
              <a:ext cx="14796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ja-JP" sz="1600" b="1" dirty="0">
                  <a:effectLst/>
                  <a:latin typeface="Times New Roman" panose="02020603050405020304" pitchFamily="18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utrescine</a:t>
              </a:r>
              <a:r>
                <a:rPr lang="ja-JP" altLang="ja-JP" sz="1600" b="1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ja-JP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ED9820BE-64F4-6E20-25B8-FC9EE8081C06}"/>
                </a:ext>
              </a:extLst>
            </p:cNvPr>
            <p:cNvSpPr txBox="1"/>
            <p:nvPr/>
          </p:nvSpPr>
          <p:spPr>
            <a:xfrm>
              <a:off x="12193139" y="2228259"/>
              <a:ext cx="21255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i="1" dirty="0" err="1">
                  <a:latin typeface="Times" pitchFamily="2" charset="0"/>
                  <a:cs typeface="Arial" panose="020B0604020202020204" pitchFamily="34" charset="0"/>
                </a:rPr>
                <a:t>k</a:t>
              </a:r>
              <a:r>
                <a:rPr lang="en-US" altLang="ja-JP" sz="1600" b="1" baseline="-25000" dirty="0" err="1">
                  <a:latin typeface="Times" pitchFamily="2" charset="0"/>
                  <a:cs typeface="Arial" panose="020B0604020202020204" pitchFamily="34" charset="0"/>
                </a:rPr>
                <a:t>cat</a:t>
              </a:r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/</a:t>
              </a:r>
              <a:r>
                <a:rPr lang="en-US" altLang="ja-JP" sz="1600" b="1" i="1" dirty="0">
                  <a:latin typeface="Times" pitchFamily="2" charset="0"/>
                  <a:cs typeface="Arial" panose="020B0604020202020204" pitchFamily="34" charset="0"/>
                </a:rPr>
                <a:t>K</a:t>
              </a:r>
              <a:r>
                <a:rPr lang="en-US" altLang="ja-JP" sz="1600" b="1" baseline="-25000" dirty="0">
                  <a:latin typeface="Times" pitchFamily="2" charset="0"/>
                  <a:cs typeface="Arial" panose="020B0604020202020204" pitchFamily="34" charset="0"/>
                </a:rPr>
                <a:t>m</a:t>
              </a:r>
            </a:p>
            <a:p>
              <a:pPr algn="ctr"/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(M</a:t>
              </a:r>
              <a:r>
                <a:rPr lang="en-US" altLang="ja-JP" sz="1600" b="1" baseline="30000" dirty="0">
                  <a:latin typeface="Times" pitchFamily="2" charset="0"/>
                  <a:cs typeface="Arial" panose="020B0604020202020204" pitchFamily="34" charset="0"/>
                </a:rPr>
                <a:t>-1</a:t>
              </a:r>
              <a:r>
                <a:rPr lang="ja-JP" altLang="en-US" sz="1600" b="1">
                  <a:latin typeface="Times" pitchFamily="2" charset="0"/>
                  <a:cs typeface="Arial" panose="020B0604020202020204" pitchFamily="34" charset="0"/>
                </a:rPr>
                <a:t>･</a:t>
              </a:r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 s</a:t>
              </a:r>
              <a:r>
                <a:rPr lang="en-US" altLang="ja-JP" sz="1600" b="1" baseline="30000" dirty="0">
                  <a:latin typeface="Times" pitchFamily="2" charset="0"/>
                  <a:cs typeface="Arial" panose="020B0604020202020204" pitchFamily="34" charset="0"/>
                </a:rPr>
                <a:t>-1</a:t>
              </a:r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)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8287955D-6A5C-60C0-65EE-BD9A2350E2B8}"/>
                </a:ext>
              </a:extLst>
            </p:cNvPr>
            <p:cNvSpPr txBox="1"/>
            <p:nvPr/>
          </p:nvSpPr>
          <p:spPr>
            <a:xfrm>
              <a:off x="10346201" y="2228259"/>
              <a:ext cx="21255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i="1" dirty="0" err="1">
                  <a:latin typeface="Times" pitchFamily="2" charset="0"/>
                  <a:cs typeface="Arial" panose="020B0604020202020204" pitchFamily="34" charset="0"/>
                </a:rPr>
                <a:t>k</a:t>
              </a:r>
              <a:r>
                <a:rPr lang="en-US" altLang="ja-JP" sz="1600" b="1" baseline="-25000" dirty="0" err="1">
                  <a:latin typeface="Times" pitchFamily="2" charset="0"/>
                  <a:cs typeface="Arial" panose="020B0604020202020204" pitchFamily="34" charset="0"/>
                </a:rPr>
                <a:t>cat</a:t>
              </a:r>
              <a:endParaRPr lang="en-US" altLang="ja-JP" sz="1600" b="1" baseline="-25000" dirty="0">
                <a:latin typeface="Times" pitchFamily="2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(s</a:t>
              </a:r>
              <a:r>
                <a:rPr lang="en-US" altLang="ja-JP" sz="1600" b="1" baseline="30000" dirty="0">
                  <a:latin typeface="Times" pitchFamily="2" charset="0"/>
                  <a:cs typeface="Arial" panose="020B0604020202020204" pitchFamily="34" charset="0"/>
                </a:rPr>
                <a:t>-1</a:t>
              </a:r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)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A0542C8-9D34-FC8C-6E26-9DB2C505794B}"/>
                </a:ext>
              </a:extLst>
            </p:cNvPr>
            <p:cNvSpPr txBox="1"/>
            <p:nvPr/>
          </p:nvSpPr>
          <p:spPr>
            <a:xfrm>
              <a:off x="10260057" y="3024780"/>
              <a:ext cx="22978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0.669±0.031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822A7D0E-B25D-938F-8840-19939A4FE43B}"/>
                </a:ext>
              </a:extLst>
            </p:cNvPr>
            <p:cNvSpPr txBox="1"/>
            <p:nvPr/>
          </p:nvSpPr>
          <p:spPr>
            <a:xfrm>
              <a:off x="5306350" y="4487929"/>
              <a:ext cx="15572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b="1" dirty="0" err="1">
                  <a:effectLst/>
                  <a:latin typeface="Times New Roman" panose="02020603050405020304" pitchFamily="18" charset="0"/>
                  <a:ea typeface="游明朝" panose="02020400000000000000" pitchFamily="18" charset="-128"/>
                </a:rPr>
                <a:t>Norspermidine</a:t>
              </a:r>
              <a:endParaRPr lang="ja-JP" altLang="en-US" sz="1600" b="1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95963561-32B2-9392-FD72-196BEFB93C3C}"/>
                </a:ext>
              </a:extLst>
            </p:cNvPr>
            <p:cNvSpPr txBox="1"/>
            <p:nvPr/>
          </p:nvSpPr>
          <p:spPr>
            <a:xfrm>
              <a:off x="5306350" y="4905225"/>
              <a:ext cx="15572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b="1" dirty="0">
                  <a:effectLst/>
                  <a:latin typeface="Times New Roman" panose="02020603050405020304" pitchFamily="18" charset="0"/>
                  <a:ea typeface="游明朝" panose="02020400000000000000" pitchFamily="18" charset="-128"/>
                </a:rPr>
                <a:t>Spermidine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3D49851F-5EF9-5696-DE23-B66469D6DC14}"/>
                </a:ext>
              </a:extLst>
            </p:cNvPr>
            <p:cNvSpPr txBox="1"/>
            <p:nvPr/>
          </p:nvSpPr>
          <p:spPr>
            <a:xfrm>
              <a:off x="6943163" y="4008076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N.D.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FD8C4CE-E30C-D173-F809-E65ECDE65289}"/>
                </a:ext>
              </a:extLst>
            </p:cNvPr>
            <p:cNvSpPr txBox="1"/>
            <p:nvPr/>
          </p:nvSpPr>
          <p:spPr>
            <a:xfrm>
              <a:off x="6943163" y="4487929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N.D.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7510B70F-FB3A-0456-429E-F881CBCF7148}"/>
                </a:ext>
              </a:extLst>
            </p:cNvPr>
            <p:cNvSpPr txBox="1"/>
            <p:nvPr/>
          </p:nvSpPr>
          <p:spPr>
            <a:xfrm>
              <a:off x="6943163" y="4905225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N.D.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1E671756-F3F4-6B2F-1B04-BE7E1281D61A}"/>
                </a:ext>
              </a:extLst>
            </p:cNvPr>
            <p:cNvSpPr txBox="1"/>
            <p:nvPr/>
          </p:nvSpPr>
          <p:spPr>
            <a:xfrm>
              <a:off x="8603534" y="3515299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N.D.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CE3888BB-54EF-20AA-AF76-333856054156}"/>
                </a:ext>
              </a:extLst>
            </p:cNvPr>
            <p:cNvSpPr txBox="1"/>
            <p:nvPr/>
          </p:nvSpPr>
          <p:spPr>
            <a:xfrm>
              <a:off x="8603534" y="4002904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N.D.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9E8DE018-664C-D774-489E-6C23BC04F23A}"/>
                </a:ext>
              </a:extLst>
            </p:cNvPr>
            <p:cNvSpPr txBox="1"/>
            <p:nvPr/>
          </p:nvSpPr>
          <p:spPr>
            <a:xfrm>
              <a:off x="8603534" y="4487929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N.D.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22A2C15C-3ED9-34EB-696F-66A20981CC69}"/>
                </a:ext>
              </a:extLst>
            </p:cNvPr>
            <p:cNvSpPr txBox="1"/>
            <p:nvPr/>
          </p:nvSpPr>
          <p:spPr>
            <a:xfrm>
              <a:off x="8603534" y="4905225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Times" pitchFamily="2" charset="0"/>
                  <a:cs typeface="Arial" panose="020B0604020202020204" pitchFamily="34" charset="0"/>
                </a:rPr>
                <a:t>N.D.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06C29F91-2341-31EE-67F8-911C20F86FC3}"/>
                </a:ext>
              </a:extLst>
            </p:cNvPr>
            <p:cNvCxnSpPr>
              <a:cxnSpLocks/>
            </p:cNvCxnSpPr>
            <p:nvPr/>
          </p:nvCxnSpPr>
          <p:spPr>
            <a:xfrm>
              <a:off x="3733734" y="5368299"/>
              <a:ext cx="10272329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76130C7F-97B1-181A-467E-DB7CA054E63F}"/>
                </a:ext>
              </a:extLst>
            </p:cNvPr>
            <p:cNvSpPr txBox="1"/>
            <p:nvPr/>
          </p:nvSpPr>
          <p:spPr>
            <a:xfrm>
              <a:off x="10336649" y="3515298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ja-JP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D0C38BB1-A718-7274-3095-D3C88F7E7657}"/>
                </a:ext>
              </a:extLst>
            </p:cNvPr>
            <p:cNvSpPr txBox="1"/>
            <p:nvPr/>
          </p:nvSpPr>
          <p:spPr>
            <a:xfrm>
              <a:off x="12193139" y="3515298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45FADF2-3D1B-8335-2278-B70304DCE7F7}"/>
                </a:ext>
              </a:extLst>
            </p:cNvPr>
            <p:cNvSpPr txBox="1"/>
            <p:nvPr/>
          </p:nvSpPr>
          <p:spPr>
            <a:xfrm>
              <a:off x="10336649" y="3999062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ja-JP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CD6EF1D-5D57-41A1-CA0A-00A1D4C7F7A9}"/>
                </a:ext>
              </a:extLst>
            </p:cNvPr>
            <p:cNvSpPr txBox="1"/>
            <p:nvPr/>
          </p:nvSpPr>
          <p:spPr>
            <a:xfrm>
              <a:off x="12193139" y="3999062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1571CB8D-8D47-A59B-A688-F195D1A62C4F}"/>
                </a:ext>
              </a:extLst>
            </p:cNvPr>
            <p:cNvSpPr txBox="1"/>
            <p:nvPr/>
          </p:nvSpPr>
          <p:spPr>
            <a:xfrm>
              <a:off x="10336649" y="4501900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ja-JP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C6497A7F-23CC-20EE-FAC5-7B2EF0944C0F}"/>
                </a:ext>
              </a:extLst>
            </p:cNvPr>
            <p:cNvSpPr txBox="1"/>
            <p:nvPr/>
          </p:nvSpPr>
          <p:spPr>
            <a:xfrm>
              <a:off x="12193139" y="4501900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AC480F05-8FD4-5887-80BC-6A8FE3D1A787}"/>
                </a:ext>
              </a:extLst>
            </p:cNvPr>
            <p:cNvSpPr txBox="1"/>
            <p:nvPr/>
          </p:nvSpPr>
          <p:spPr>
            <a:xfrm>
              <a:off x="10336649" y="4895600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ja-JP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4C7A8BE9-C2E2-540D-4802-CAFD7632C8C9}"/>
                </a:ext>
              </a:extLst>
            </p:cNvPr>
            <p:cNvSpPr txBox="1"/>
            <p:nvPr/>
          </p:nvSpPr>
          <p:spPr>
            <a:xfrm>
              <a:off x="12193139" y="4895600"/>
              <a:ext cx="2125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ja-JP" altLang="en-US" sz="1600" b="1" dirty="0">
                <a:latin typeface="Times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9BAC850-1A4B-856A-E013-D9A77A36CE6C}"/>
              </a:ext>
            </a:extLst>
          </p:cNvPr>
          <p:cNvSpPr txBox="1"/>
          <p:nvPr/>
        </p:nvSpPr>
        <p:spPr>
          <a:xfrm>
            <a:off x="3432822" y="2804844"/>
            <a:ext cx="88082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b="1" dirty="0">
                <a:effectLst/>
                <a:latin typeface="TimesLTStd"/>
              </a:rPr>
              <a:t>Supplemental  Table 1. Kinetic parameters of CDMS</a:t>
            </a:r>
            <a:endParaRPr lang="en-US" altLang="ja-JP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97BE1F9-1C20-1F41-1B58-D87FDEA8E2D0}"/>
              </a:ext>
            </a:extLst>
          </p:cNvPr>
          <p:cNvSpPr txBox="1"/>
          <p:nvPr/>
        </p:nvSpPr>
        <p:spPr>
          <a:xfrm>
            <a:off x="3622030" y="6602311"/>
            <a:ext cx="88082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N.D.</a:t>
            </a:r>
            <a:r>
              <a:rPr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detected</a:t>
            </a:r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912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26809</TotalTime>
  <Words>584</Words>
  <Application>Microsoft Macintosh PowerPoint</Application>
  <PresentationFormat>ユーザー設定</PresentationFormat>
  <Paragraphs>89</Paragraphs>
  <Slides>3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3" baseType="lpstr">
      <vt:lpstr>ＭＳ ゴシック</vt:lpstr>
      <vt:lpstr>Times</vt:lpstr>
      <vt:lpstr>TimesLTStd</vt:lpstr>
      <vt:lpstr>游ゴシック</vt:lpstr>
      <vt:lpstr>游明朝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Sakamoto</dc:creator>
  <cp:lastModifiedBy>小林　照幸</cp:lastModifiedBy>
  <cp:revision>687</cp:revision>
  <cp:lastPrinted>2023-07-12T00:59:42Z</cp:lastPrinted>
  <dcterms:created xsi:type="dcterms:W3CDTF">2019-02-06T07:42:39Z</dcterms:created>
  <dcterms:modified xsi:type="dcterms:W3CDTF">2023-12-05T05:25:27Z</dcterms:modified>
</cp:coreProperties>
</file>