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48" r:id="rId1"/>
  </p:sldMasterIdLst>
  <p:sldIdLst>
    <p:sldId id="328" r:id="rId2"/>
    <p:sldId id="329" r:id="rId3"/>
    <p:sldId id="322" r:id="rId4"/>
    <p:sldId id="345" r:id="rId5"/>
    <p:sldId id="318" r:id="rId6"/>
    <p:sldId id="324" r:id="rId7"/>
  </p:sldIdLst>
  <p:sldSz cx="12192000" cy="6858000"/>
  <p:notesSz cx="6792913" cy="992505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2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745B62-F3A6-42D8-9641-737D6A1076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8537C12-8C6A-438E-BDB9-68F842294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D42811-622E-48A6-86EA-72D5EAF32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8016-00AA-404A-B6B2-94833D709FE0}" type="datetimeFigureOut">
              <a:rPr kumimoji="1" lang="ja-JP" altLang="en-US" smtClean="0"/>
              <a:t>2023/12/3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C6E8F94-C342-4D3F-BA8C-C9360C5D8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F84D18-587B-4477-854E-121E2C25B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815D-88F2-4E4B-AB54-A57A482F9B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70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4456A1-CB03-4CA2-8360-5FC141CFE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985B270-09E8-4985-8267-3FEB4775B6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FC2B56-5F0E-4755-8B97-569CDA2F2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8016-00AA-404A-B6B2-94833D709FE0}" type="datetimeFigureOut">
              <a:rPr kumimoji="1" lang="ja-JP" altLang="en-US" smtClean="0"/>
              <a:t>2023/12/3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484F2C-1AEC-497E-B136-77D22C288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573358-B46C-4EE1-B83A-959E13A2B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815D-88F2-4E4B-AB54-A57A482F9B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119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3E3428A-A6FB-495C-B177-9122965AC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CF1D05A-6150-4D06-9622-D095B4652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E44491-6951-40A3-BABA-F548833CF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8016-00AA-404A-B6B2-94833D709FE0}" type="datetimeFigureOut">
              <a:rPr kumimoji="1" lang="ja-JP" altLang="en-US" smtClean="0"/>
              <a:t>2023/12/3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9B07B9-51C9-4D57-9173-FE9822488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5FA5E7-5C02-4300-B30B-66FA60084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815D-88F2-4E4B-AB54-A57A482F9B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5334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19FA4B-A0C3-4CEC-BF72-4A4B3031C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18D52F-4E8E-49C1-80F6-A16E944005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82CAB0-9011-477E-A3B9-06582E047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8016-00AA-404A-B6B2-94833D709FE0}" type="datetimeFigureOut">
              <a:rPr kumimoji="1" lang="ja-JP" altLang="en-US" smtClean="0"/>
              <a:t>2023/12/3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107778-A8D0-45D3-9E7D-0D7F9CC8F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70E1B5-8DB9-4E04-A381-8601DD3F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815D-88F2-4E4B-AB54-A57A482F9B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8177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9D115EB-04F2-4C58-B377-C01947BA2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9530600-18CE-4DD4-BE4E-1A73089F8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CE7D0B9-8B3C-402B-B24D-A4FADF664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8016-00AA-404A-B6B2-94833D709FE0}" type="datetimeFigureOut">
              <a:rPr kumimoji="1" lang="ja-JP" altLang="en-US" smtClean="0"/>
              <a:t>2023/12/3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897988-AA1D-487F-BAF6-496178431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2BF4569-440C-40D5-A002-78D38F8A0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815D-88F2-4E4B-AB54-A57A482F9B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382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D0D103-BD5D-415F-8C15-7EF5B823A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7AE7B3-BAFD-474A-8774-4F478A0976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FE983AD-0269-414E-AF66-7E2AEF31B7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B2A935F-0EB4-4EA8-B20E-6D7E05FF2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8016-00AA-404A-B6B2-94833D709FE0}" type="datetimeFigureOut">
              <a:rPr kumimoji="1" lang="ja-JP" altLang="en-US" smtClean="0"/>
              <a:t>2023/12/3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A334744-F9B4-4E18-8B1E-51814D2F9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C33E543-811E-4B30-822D-6849D0D04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815D-88F2-4E4B-AB54-A57A482F9B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9608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148D59-9577-444F-A9F2-C5A2EF331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BE4B130-8681-4284-B27C-85C57930F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914059B-E3DF-40F2-A27C-0A228BE89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005CB12-F078-4FAB-8487-4D1DEE7BFB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ACF92A1-91DA-4886-A8ED-4709BF648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DDCA3A0-EEB2-4FBF-B2F2-E099A0DC1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8016-00AA-404A-B6B2-94833D709FE0}" type="datetimeFigureOut">
              <a:rPr kumimoji="1" lang="ja-JP" altLang="en-US" smtClean="0"/>
              <a:t>2023/12/3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76125B6-A41C-422A-B904-A0A6190D3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7F5372D-9BB7-437B-B1FC-C719B6E1F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815D-88F2-4E4B-AB54-A57A482F9B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9557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259CC6-1B59-4279-8581-99DF8C40C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15CFBF1-D633-4A3B-B627-55CC73BC6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8016-00AA-404A-B6B2-94833D709FE0}" type="datetimeFigureOut">
              <a:rPr kumimoji="1" lang="ja-JP" altLang="en-US" smtClean="0"/>
              <a:t>2023/12/3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77A0239-DAC1-4369-AB01-9E3323421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6F3F1F60-C8FD-462E-851D-1ED229190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815D-88F2-4E4B-AB54-A57A482F9B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403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5138B9B-4855-461D-B381-8D550F546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8016-00AA-404A-B6B2-94833D709FE0}" type="datetimeFigureOut">
              <a:rPr kumimoji="1" lang="ja-JP" altLang="en-US" smtClean="0"/>
              <a:t>2023/12/3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BCB2AD2-2803-4698-A031-98CD46D8E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13D66E-1D53-4865-A887-32E786B34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815D-88F2-4E4B-AB54-A57A482F9B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1267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F17B21-6106-472D-B702-AC987D630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54F9A8-7F35-4537-8E8F-1FCB31735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AA3A47F-B196-42BB-94F0-C45DC1B41A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8D8BAF6-B2F5-4E69-8CCD-8E0A024E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8016-00AA-404A-B6B2-94833D709FE0}" type="datetimeFigureOut">
              <a:rPr kumimoji="1" lang="ja-JP" altLang="en-US" smtClean="0"/>
              <a:t>2023/12/3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A6C54BA-CA3B-4E04-88AA-BEFCFB3C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6351BB1-8199-4AE8-83BC-A4D55FE57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815D-88F2-4E4B-AB54-A57A482F9B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0407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3A66ED-759E-497D-9464-9908D227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264CC36-8D00-4001-9EAB-8FB8C62AF0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4CE8923-E5D3-4AEB-852E-9C996E4C3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44B52D2-5428-417D-9960-C71D5CCA8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78016-00AA-404A-B6B2-94833D709FE0}" type="datetimeFigureOut">
              <a:rPr kumimoji="1" lang="ja-JP" altLang="en-US" smtClean="0"/>
              <a:t>2023/12/3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2DD3AD3-B60A-4E75-93E1-91B1C7E38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469EF1D-BFD9-46AC-A703-134F46640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C815D-88F2-4E4B-AB54-A57A482F9B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708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B59FC33-AFCE-429E-A629-95202E297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B0126A-9D4E-4F7C-88AA-3C88594FD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5FB82E7-72AD-49BF-AA9D-281DC1F2C4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78016-00AA-404A-B6B2-94833D709FE0}" type="datetimeFigureOut">
              <a:rPr kumimoji="1" lang="ja-JP" altLang="en-US" smtClean="0"/>
              <a:t>2023/12/3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8D5D40-06D3-4BF9-8222-D32F0AEE94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171DCF-D8EC-4E4D-848B-BE3301C1B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C815D-88F2-4E4B-AB54-A57A482F9B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3663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243054-927B-467B-8296-7208A6C03ABF}"/>
              </a:ext>
            </a:extLst>
          </p:cNvPr>
          <p:cNvSpPr txBox="1"/>
          <p:nvPr/>
        </p:nvSpPr>
        <p:spPr>
          <a:xfrm>
            <a:off x="270363" y="125243"/>
            <a:ext cx="104463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Table 1</a:t>
            </a:r>
            <a:r>
              <a:rPr kumimoji="0" lang="ja-JP" altLang="en-US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　</a:t>
            </a:r>
            <a:endParaRPr kumimoji="0" lang="en-US" altLang="ja-JP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 5">
            <a:extLst>
              <a:ext uri="{FF2B5EF4-FFF2-40B4-BE49-F238E27FC236}">
                <a16:creationId xmlns:a16="http://schemas.microsoft.com/office/drawing/2014/main" id="{86028992-9E85-438B-AA3C-A8465FB458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8186"/>
              </p:ext>
            </p:extLst>
          </p:nvPr>
        </p:nvGraphicFramePr>
        <p:xfrm>
          <a:off x="270363" y="523567"/>
          <a:ext cx="11597924" cy="620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1306">
                  <a:extLst>
                    <a:ext uri="{9D8B030D-6E8A-4147-A177-3AD203B41FA5}">
                      <a16:colId xmlns:a16="http://schemas.microsoft.com/office/drawing/2014/main" val="3591419876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1155515982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1860282103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2655548386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3126035810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4167236726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45928884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4260164021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1887216406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2958400143"/>
                    </a:ext>
                  </a:extLst>
                </a:gridCol>
              </a:tblGrid>
              <a:tr h="446070">
                <a:tc rowSpan="2"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Physiologic</a:t>
                      </a:r>
                      <a:r>
                        <a:rPr kumimoji="1" lang="en-US" altLang="ja-JP" sz="1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Variable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Point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195100"/>
                  </a:ext>
                </a:extLst>
              </a:tr>
              <a:tr h="446070">
                <a:tc vMerge="1">
                  <a:txBody>
                    <a:bodyPr/>
                    <a:lstStyle/>
                    <a:p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+4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+3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+2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+1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-1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-2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-3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-4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62927873"/>
                  </a:ext>
                </a:extLst>
              </a:tr>
              <a:tr h="44607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 Temperature (</a:t>
                      </a:r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℃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)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41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39-40.9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38.5-38.9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36-38.7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34-35.9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32-33.9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30-31.9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≦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29.9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0343591"/>
                  </a:ext>
                </a:extLst>
              </a:tr>
              <a:tr h="44607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2. Mean arterial pressure (mmHg)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160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130-159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110-129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70-109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50-69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≦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5381654"/>
                  </a:ext>
                </a:extLst>
              </a:tr>
              <a:tr h="44607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3. Heart rate (/min)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180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140-179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110-139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70-109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55-69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40-54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≦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50174972"/>
                  </a:ext>
                </a:extLst>
              </a:tr>
              <a:tr h="44607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4. Respiratory rate (/min)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35-49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25-34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12-24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10-11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6-9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≦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32578364"/>
                  </a:ext>
                </a:extLst>
              </a:tr>
              <a:tr h="44607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5. Oxygenation (mmHg)</a:t>
                      </a: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a.A-aDO2 if FiO2</a:t>
                      </a:r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0.5</a:t>
                      </a: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b.PaO2 if FiO2</a:t>
                      </a:r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0.5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500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350-499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200-349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200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＞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61-70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55-60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9591078"/>
                  </a:ext>
                </a:extLst>
              </a:tr>
              <a:tr h="44607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6. Acid-base balance</a:t>
                      </a: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a. Arterial pH</a:t>
                      </a: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b. Serum HCO3(</a:t>
                      </a:r>
                      <a:r>
                        <a:rPr kumimoji="1" lang="en-US" altLang="ja-JP" sz="1400" dirty="0" err="1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mEq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/l) if no arterial blood gas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7.7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7.6-7.69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41-51.9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7.5-7.59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32-40.9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7.33-7.49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22-31.9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7.25-7.32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18-21.9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7.15-7.24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15-17.9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7.15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0268439"/>
                  </a:ext>
                </a:extLst>
              </a:tr>
              <a:tr h="44607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7. Sodium (</a:t>
                      </a:r>
                      <a:r>
                        <a:rPr kumimoji="1" lang="en-US" altLang="ja-JP" sz="1400" dirty="0" err="1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mEq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/l)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180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160-179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155-159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150-154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130-149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120-129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111-119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≦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110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17831635"/>
                  </a:ext>
                </a:extLst>
              </a:tr>
              <a:tr h="44607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8. </a:t>
                      </a:r>
                      <a:r>
                        <a:rPr kumimoji="1" lang="en-US" altLang="ja-JP" sz="1400" dirty="0" err="1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Pstassium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1" lang="en-US" altLang="ja-JP" sz="1400" dirty="0" err="1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mEq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/l)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6-6.9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5.5-5.9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3.5-5.4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3-3.4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2.5-2.9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2.5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0962334"/>
                  </a:ext>
                </a:extLst>
              </a:tr>
              <a:tr h="44607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9. Creatinine (mg/dl)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3.5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2-3.4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1.5-1.9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0.6-1.4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0.6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3101633"/>
                  </a:ext>
                </a:extLst>
              </a:tr>
              <a:tr h="44607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10.Hematocrit(%)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60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50-59.9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46-49.9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30-45.9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20-29.9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3774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951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243054-927B-467B-8296-7208A6C03ABF}"/>
              </a:ext>
            </a:extLst>
          </p:cNvPr>
          <p:cNvSpPr txBox="1"/>
          <p:nvPr/>
        </p:nvSpPr>
        <p:spPr>
          <a:xfrm>
            <a:off x="270363" y="125243"/>
            <a:ext cx="1009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Table 1</a:t>
            </a:r>
            <a:endParaRPr kumimoji="0" lang="en-US" altLang="ja-JP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 5">
            <a:extLst>
              <a:ext uri="{FF2B5EF4-FFF2-40B4-BE49-F238E27FC236}">
                <a16:creationId xmlns:a16="http://schemas.microsoft.com/office/drawing/2014/main" id="{86028992-9E85-438B-AA3C-A8465FB458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840551"/>
              </p:ext>
            </p:extLst>
          </p:nvPr>
        </p:nvGraphicFramePr>
        <p:xfrm>
          <a:off x="270363" y="494575"/>
          <a:ext cx="11597924" cy="36406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1306">
                  <a:extLst>
                    <a:ext uri="{9D8B030D-6E8A-4147-A177-3AD203B41FA5}">
                      <a16:colId xmlns:a16="http://schemas.microsoft.com/office/drawing/2014/main" val="3591419876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1155515982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1860282103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2655548386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3126035810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4167236726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45928884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4260164021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1887216406"/>
                    </a:ext>
                  </a:extLst>
                </a:gridCol>
                <a:gridCol w="1017402">
                  <a:extLst>
                    <a:ext uri="{9D8B030D-6E8A-4147-A177-3AD203B41FA5}">
                      <a16:colId xmlns:a16="http://schemas.microsoft.com/office/drawing/2014/main" val="2958400143"/>
                    </a:ext>
                  </a:extLst>
                </a:gridCol>
              </a:tblGrid>
              <a:tr h="446070">
                <a:tc rowSpan="2"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Physiologic Variable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Point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195100"/>
                  </a:ext>
                </a:extLst>
              </a:tr>
              <a:tr h="446070">
                <a:tc vMerge="1">
                  <a:txBody>
                    <a:bodyPr/>
                    <a:lstStyle/>
                    <a:p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+4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+3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+2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+1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-1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-2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-3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-4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927873"/>
                  </a:ext>
                </a:extLst>
              </a:tr>
              <a:tr h="44607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11. White blood count (×1000/mm3)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20-39.9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15-19.9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3-14.9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1-2.9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343591"/>
                  </a:ext>
                </a:extLst>
              </a:tr>
              <a:tr h="44607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12. Glasgow Coma Scare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Score=15 minus actual GCS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1266159"/>
                  </a:ext>
                </a:extLst>
              </a:tr>
              <a:tr h="446070">
                <a:tc gridSpan="10"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A. Total Acute Physiology Score (sum of 12 above points)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7005874"/>
                  </a:ext>
                </a:extLst>
              </a:tr>
              <a:tr h="446070">
                <a:tc gridSpan="10"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B. Age points (years) </a:t>
                      </a:r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≦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44=0; 45 to 53=2; 55 to 64=3; 65 to 74=5; </a:t>
                      </a:r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75=6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1985572"/>
                  </a:ext>
                </a:extLst>
              </a:tr>
              <a:tr h="446070">
                <a:tc gridSpan="10"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C. Chronic Health Points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4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87577737"/>
                  </a:ext>
                </a:extLst>
              </a:tr>
              <a:tr h="446070">
                <a:tc gridSpan="10"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kumimoji="1" lang="en-US" altLang="ja-JP" sz="1400" dirty="0" err="1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APACHEⅡ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Score (add together the points from A+B+C)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1855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3149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243054-927B-467B-8296-7208A6C03ABF}"/>
              </a:ext>
            </a:extLst>
          </p:cNvPr>
          <p:cNvSpPr txBox="1"/>
          <p:nvPr/>
        </p:nvSpPr>
        <p:spPr>
          <a:xfrm>
            <a:off x="270361" y="286470"/>
            <a:ext cx="1114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b="1" dirty="0">
                <a:latin typeface="Times New Roman" panose="020206030504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Table 2</a:t>
            </a:r>
            <a:endParaRPr kumimoji="0" lang="en-US" altLang="ja-JP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 4">
            <a:extLst>
              <a:ext uri="{FF2B5EF4-FFF2-40B4-BE49-F238E27FC236}">
                <a16:creationId xmlns:a16="http://schemas.microsoft.com/office/drawing/2014/main" id="{69465025-8A84-4BA0-8EC5-3805468B0F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0672569"/>
              </p:ext>
            </p:extLst>
          </p:nvPr>
        </p:nvGraphicFramePr>
        <p:xfrm>
          <a:off x="270363" y="684496"/>
          <a:ext cx="5673237" cy="58216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659799">
                  <a:extLst>
                    <a:ext uri="{9D8B030D-6E8A-4147-A177-3AD203B41FA5}">
                      <a16:colId xmlns:a16="http://schemas.microsoft.com/office/drawing/2014/main" val="1461796289"/>
                    </a:ext>
                  </a:extLst>
                </a:gridCol>
                <a:gridCol w="2013438">
                  <a:extLst>
                    <a:ext uri="{9D8B030D-6E8A-4147-A177-3AD203B41FA5}">
                      <a16:colId xmlns:a16="http://schemas.microsoft.com/office/drawing/2014/main" val="39453984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Variables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Total</a:t>
                      </a:r>
                    </a:p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(n=1454)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2506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Clinical</a:t>
                      </a:r>
                      <a:endParaRPr lang="ja-JP" altLang="ja-JP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Age (median, IQR)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Males, n</a:t>
                      </a:r>
                      <a:r>
                        <a:rPr lang="ja-JP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(%)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Malignant, n (%)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Craniotomy, n (%)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Heart failure, n (%)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Respiratory failure, n (%)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Cirrhosis, n (%)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Lymphoma, n (%)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Immunosuppressive state, n (%)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Dialysis, n (%)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Physiological data</a:t>
                      </a:r>
                      <a:endParaRPr lang="ja-JP" altLang="ja-JP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Max MBP (mean, SD)</a:t>
                      </a: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Min MBP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Max HR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Min HR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Max RR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Min RR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Max BT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Min BT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GCS (mean, IQR)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Urine volume per hour (median, IQR)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63 (49-71)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679 (47.9)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501 (34.4)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1435 (98.6)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 (0.1)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 (0.2)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 (0.2)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 (1.0) 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73 (5.0)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8 (0.5)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105</a:t>
                      </a:r>
                      <a:r>
                        <a:rPr lang="ja-JP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14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73</a:t>
                      </a:r>
                      <a:r>
                        <a:rPr lang="ja-JP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11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97</a:t>
                      </a:r>
                      <a:r>
                        <a:rPr lang="ja-JP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17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66</a:t>
                      </a:r>
                      <a:r>
                        <a:rPr lang="ja-JP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12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23</a:t>
                      </a:r>
                      <a:r>
                        <a:rPr lang="ja-JP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ja-JP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37.5</a:t>
                      </a:r>
                      <a:r>
                        <a:rPr lang="ja-JP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0.5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36.5</a:t>
                      </a:r>
                      <a:r>
                        <a:rPr lang="ja-JP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0.5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 (15)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98 (68-136)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932486"/>
                  </a:ext>
                </a:extLst>
              </a:tr>
            </a:tbl>
          </a:graphicData>
        </a:graphic>
      </p:graphicFrame>
      <p:graphicFrame>
        <p:nvGraphicFramePr>
          <p:cNvPr id="6" name="表 4">
            <a:extLst>
              <a:ext uri="{FF2B5EF4-FFF2-40B4-BE49-F238E27FC236}">
                <a16:creationId xmlns:a16="http://schemas.microsoft.com/office/drawing/2014/main" id="{5E9B7868-E7F0-4735-BD33-6AEFB716AA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197876"/>
              </p:ext>
            </p:extLst>
          </p:nvPr>
        </p:nvGraphicFramePr>
        <p:xfrm>
          <a:off x="6248402" y="471136"/>
          <a:ext cx="5673237" cy="60960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659799">
                  <a:extLst>
                    <a:ext uri="{9D8B030D-6E8A-4147-A177-3AD203B41FA5}">
                      <a16:colId xmlns:a16="http://schemas.microsoft.com/office/drawing/2014/main" val="1461796289"/>
                    </a:ext>
                  </a:extLst>
                </a:gridCol>
                <a:gridCol w="2013438">
                  <a:extLst>
                    <a:ext uri="{9D8B030D-6E8A-4147-A177-3AD203B41FA5}">
                      <a16:colId xmlns:a16="http://schemas.microsoft.com/office/drawing/2014/main" val="3945398478"/>
                    </a:ext>
                  </a:extLst>
                </a:gridCol>
              </a:tblGrid>
              <a:tr h="57131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Laboratory data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Max WBC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Min WBC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Max </a:t>
                      </a:r>
                      <a:r>
                        <a:rPr lang="en-US" altLang="ja-JP" sz="1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Hct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altLang="ja-JP" sz="1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mean,SD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Min </a:t>
                      </a:r>
                      <a:r>
                        <a:rPr lang="en-US" altLang="ja-JP" sz="1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Hct</a:t>
                      </a:r>
                      <a:r>
                        <a:rPr lang="ja-JP" altLang="en-US" sz="1400" b="0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ja-JP" sz="1400" b="0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Max Cre (median, IQR)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Min Cre (median, IQR)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Max Na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Min Na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Max K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Min K (mean, SD)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Max BS (mean, SD)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Life-supporting interventions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Mechanical ventilation, n (%)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Tracheostomy, n (%)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Renal replacement therapy, n (%)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Vasopressors, n (%)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Clinical variables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ja-JP" altLang="en-US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APACHE</a:t>
                      </a:r>
                      <a:r>
                        <a:rPr lang="ja-JP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Ⅱ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score (mean, SD)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LOS of ICU (median, IQR)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Emergency surgery, n (%)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Hospital Mortality, n (%)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12.3</a:t>
                      </a:r>
                      <a:r>
                        <a:rPr lang="ja-JP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4.4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10.6</a:t>
                      </a:r>
                      <a:r>
                        <a:rPr lang="ja-JP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3.9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35.1</a:t>
                      </a:r>
                      <a:r>
                        <a:rPr lang="ja-JP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5.0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33.7</a:t>
                      </a:r>
                      <a:r>
                        <a:rPr lang="ja-JP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5.1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0.6(0.5-0.8)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0.5(0.4-0.7)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141</a:t>
                      </a:r>
                      <a:r>
                        <a:rPr lang="ja-JP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137</a:t>
                      </a:r>
                      <a:r>
                        <a:rPr lang="ja-JP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3.9</a:t>
                      </a:r>
                      <a:r>
                        <a:rPr lang="ja-JP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0.4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3.5</a:t>
                      </a:r>
                      <a:r>
                        <a:rPr lang="ja-JP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0.3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155</a:t>
                      </a:r>
                      <a:r>
                        <a:rPr lang="ja-JP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202 (13.8)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 (0.3)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 (0.4)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 (1.0)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11.2</a:t>
                      </a:r>
                      <a:r>
                        <a:rPr lang="ja-JP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4.4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 (1)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51 (3.5)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32 (2.2)</a:t>
                      </a:r>
                      <a:endParaRPr lang="ja-JP" altLang="ja-JP" sz="1400" b="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932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5826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243054-927B-467B-8296-7208A6C03ABF}"/>
              </a:ext>
            </a:extLst>
          </p:cNvPr>
          <p:cNvSpPr txBox="1"/>
          <p:nvPr/>
        </p:nvSpPr>
        <p:spPr>
          <a:xfrm>
            <a:off x="156754" y="123457"/>
            <a:ext cx="10276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b="1" dirty="0">
                <a:latin typeface="Times New Roman" panose="020206030504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Table 3</a:t>
            </a:r>
            <a:endParaRPr kumimoji="0" lang="en-US" altLang="ja-JP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 4">
            <a:extLst>
              <a:ext uri="{FF2B5EF4-FFF2-40B4-BE49-F238E27FC236}">
                <a16:creationId xmlns:a16="http://schemas.microsoft.com/office/drawing/2014/main" id="{69465025-8A84-4BA0-8EC5-3805468B0F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8185016"/>
              </p:ext>
            </p:extLst>
          </p:nvPr>
        </p:nvGraphicFramePr>
        <p:xfrm>
          <a:off x="270363" y="509757"/>
          <a:ext cx="11713092" cy="60401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370816">
                  <a:extLst>
                    <a:ext uri="{9D8B030D-6E8A-4147-A177-3AD203B41FA5}">
                      <a16:colId xmlns:a16="http://schemas.microsoft.com/office/drawing/2014/main" val="1461796289"/>
                    </a:ext>
                  </a:extLst>
                </a:gridCol>
                <a:gridCol w="2085569">
                  <a:extLst>
                    <a:ext uri="{9D8B030D-6E8A-4147-A177-3AD203B41FA5}">
                      <a16:colId xmlns:a16="http://schemas.microsoft.com/office/drawing/2014/main" val="3945398478"/>
                    </a:ext>
                  </a:extLst>
                </a:gridCol>
                <a:gridCol w="2085569">
                  <a:extLst>
                    <a:ext uri="{9D8B030D-6E8A-4147-A177-3AD203B41FA5}">
                      <a16:colId xmlns:a16="http://schemas.microsoft.com/office/drawing/2014/main" val="559304500"/>
                    </a:ext>
                  </a:extLst>
                </a:gridCol>
                <a:gridCol w="2085569">
                  <a:extLst>
                    <a:ext uri="{9D8B030D-6E8A-4147-A177-3AD203B41FA5}">
                      <a16:colId xmlns:a16="http://schemas.microsoft.com/office/drawing/2014/main" val="1053739076"/>
                    </a:ext>
                  </a:extLst>
                </a:gridCol>
                <a:gridCol w="2085569">
                  <a:extLst>
                    <a:ext uri="{9D8B030D-6E8A-4147-A177-3AD203B41FA5}">
                      <a16:colId xmlns:a16="http://schemas.microsoft.com/office/drawing/2014/main" val="287758506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Variables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Total (n=1454)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Survivor (n=1422)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Non-survivor (n=32)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 value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2506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Clinical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Males, n</a:t>
                      </a:r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(%)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Malignant, n (%)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Craniotomy, n (%)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Physiological data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Urine volume per hour (median, IQR)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Laboratory data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Max BS (mean, SD)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Life-supporting interventions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Mechanical ventilation, n (%)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Tracheostomy, n (%)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Renal replacement therapy, n (%)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Vasopressors, n (%)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Clinical variables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 err="1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APACHEⅡscore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(mean, SD)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LOS of ICU (median, IQR)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Emergency surgery, n (%)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Hospital Mortality, n (%)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697 (47.9)</a:t>
                      </a:r>
                      <a:endParaRPr kumimoji="1" lang="ja-JP" altLang="en-US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501 (34.4)</a:t>
                      </a:r>
                      <a:endParaRPr kumimoji="1" lang="ja-JP" altLang="en-US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1435 (98.6)</a:t>
                      </a:r>
                      <a:endParaRPr kumimoji="1" lang="ja-JP" altLang="en-US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98 (68-136)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155±43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202 (13.8)</a:t>
                      </a:r>
                      <a:endParaRPr kumimoji="1" lang="ja-JP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 (0.3)</a:t>
                      </a:r>
                      <a:endParaRPr kumimoji="1" lang="ja-JP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 (0.4)</a:t>
                      </a:r>
                      <a:endParaRPr kumimoji="1" lang="ja-JP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15 (1.0)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11.2</a:t>
                      </a:r>
                      <a:r>
                        <a:rPr kumimoji="1" lang="ja-JP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4.4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 (1)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51 (3.5)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32 (2.2)</a:t>
                      </a:r>
                      <a:endParaRPr kumimoji="1" lang="ja-JP" altLang="en-US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674 (47.3)</a:t>
                      </a:r>
                      <a:endParaRPr kumimoji="1" lang="ja-JP" altLang="en-US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479 (33.6)</a:t>
                      </a:r>
                      <a:endParaRPr kumimoji="1" lang="ja-JP" altLang="en-US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1405 (98.8)</a:t>
                      </a:r>
                      <a:endParaRPr kumimoji="1" lang="ja-JP" altLang="en-US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98.7 (68.1-135.6)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154±42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190 (13.3)</a:t>
                      </a:r>
                      <a:endParaRPr kumimoji="1" lang="ja-JP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 (0.3)</a:t>
                      </a:r>
                      <a:endParaRPr kumimoji="1" lang="ja-JP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 (0.4)</a:t>
                      </a:r>
                      <a:endParaRPr kumimoji="1" lang="ja-JP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13 (0.9)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11.1±4.1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 (1)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48 (3.3)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23 (71.8)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22 (68.7)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30 (93.7)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111.9 (70.8-167.0)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172±69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12 (37.5)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 (0)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 (0)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 (6.2)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17.8±8.9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 (1)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 (9.3)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0.0069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.0001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0.0636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0.1428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0.0835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0.0007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1.0000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1.0000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0.0412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.0001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0.0004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0.0988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9324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409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4BA9241-CD6C-444C-8FB5-31C5A3B6B9C5}"/>
              </a:ext>
            </a:extLst>
          </p:cNvPr>
          <p:cNvSpPr txBox="1"/>
          <p:nvPr/>
        </p:nvSpPr>
        <p:spPr>
          <a:xfrm>
            <a:off x="270363" y="125243"/>
            <a:ext cx="11537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1" kern="100" dirty="0">
                <a:solidFill>
                  <a:prstClr val="black"/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Table 4</a:t>
            </a:r>
            <a:endParaRPr kumimoji="1" lang="en-US" altLang="ja-JP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6C2FF877-A3C8-49E9-9F29-0586CDA8A3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331085"/>
              </p:ext>
            </p:extLst>
          </p:nvPr>
        </p:nvGraphicFramePr>
        <p:xfrm>
          <a:off x="563684" y="675704"/>
          <a:ext cx="11244383" cy="28956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909278">
                  <a:extLst>
                    <a:ext uri="{9D8B030D-6E8A-4147-A177-3AD203B41FA5}">
                      <a16:colId xmlns:a16="http://schemas.microsoft.com/office/drawing/2014/main" val="1692390703"/>
                    </a:ext>
                  </a:extLst>
                </a:gridCol>
                <a:gridCol w="1345223">
                  <a:extLst>
                    <a:ext uri="{9D8B030D-6E8A-4147-A177-3AD203B41FA5}">
                      <a16:colId xmlns:a16="http://schemas.microsoft.com/office/drawing/2014/main" val="4127371894"/>
                    </a:ext>
                  </a:extLst>
                </a:gridCol>
                <a:gridCol w="1367690">
                  <a:extLst>
                    <a:ext uri="{9D8B030D-6E8A-4147-A177-3AD203B41FA5}">
                      <a16:colId xmlns:a16="http://schemas.microsoft.com/office/drawing/2014/main" val="1748302719"/>
                    </a:ext>
                  </a:extLst>
                </a:gridCol>
                <a:gridCol w="1874064">
                  <a:extLst>
                    <a:ext uri="{9D8B030D-6E8A-4147-A177-3AD203B41FA5}">
                      <a16:colId xmlns:a16="http://schemas.microsoft.com/office/drawing/2014/main" val="2758545321"/>
                    </a:ext>
                  </a:extLst>
                </a:gridCol>
                <a:gridCol w="1874064">
                  <a:extLst>
                    <a:ext uri="{9D8B030D-6E8A-4147-A177-3AD203B41FA5}">
                      <a16:colId xmlns:a16="http://schemas.microsoft.com/office/drawing/2014/main" val="1123318703"/>
                    </a:ext>
                  </a:extLst>
                </a:gridCol>
                <a:gridCol w="1874064">
                  <a:extLst>
                    <a:ext uri="{9D8B030D-6E8A-4147-A177-3AD203B41FA5}">
                      <a16:colId xmlns:a16="http://schemas.microsoft.com/office/drawing/2014/main" val="3334343078"/>
                    </a:ext>
                  </a:extLst>
                </a:gridCol>
              </a:tblGrid>
              <a:tr h="18542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Variables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 value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ROC analysis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321392"/>
                  </a:ext>
                </a:extLst>
              </a:tr>
              <a:tr h="1854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Cut-off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AUC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Sensitivity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Specificity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462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Physiological data</a:t>
                      </a:r>
                      <a:endParaRPr lang="ja-JP" altLang="ja-JP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Urine volume per hour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Laboratory data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Max BS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altLang="ja-JP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Clinical variables</a:t>
                      </a:r>
                      <a:endParaRPr lang="ja-JP" altLang="ja-JP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APACHE</a:t>
                      </a:r>
                      <a:r>
                        <a:rPr lang="ja-JP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Ⅱ </a:t>
                      </a:r>
                      <a:r>
                        <a:rPr lang="en-US" altLang="ja-JP" sz="1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score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LOS of ICU </a:t>
                      </a:r>
                      <a:endParaRPr lang="ja-JP" altLang="ja-JP" sz="1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0.1595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0.0248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ja-JP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lang="en-US" altLang="ja-JP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.0001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0.0006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152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203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14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0.57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0.56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0.77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0.62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0.82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0.89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0.80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0.82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0.37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0.28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0.65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kern="100" dirty="0">
                          <a:effectLst/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0.43</a:t>
                      </a:r>
                      <a:endParaRPr lang="ja-JP" altLang="ja-JP" sz="1400" kern="100" dirty="0">
                        <a:effectLst/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62164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501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4BA9241-CD6C-444C-8FB5-31C5A3B6B9C5}"/>
              </a:ext>
            </a:extLst>
          </p:cNvPr>
          <p:cNvSpPr txBox="1"/>
          <p:nvPr/>
        </p:nvSpPr>
        <p:spPr>
          <a:xfrm>
            <a:off x="270363" y="125243"/>
            <a:ext cx="115377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b="1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Table 5</a:t>
            </a:r>
            <a:endParaRPr kumimoji="1" lang="en-US" altLang="ja-JP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6C2FF877-A3C8-49E9-9F29-0586CDA8A3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679597"/>
              </p:ext>
            </p:extLst>
          </p:nvPr>
        </p:nvGraphicFramePr>
        <p:xfrm>
          <a:off x="270362" y="494575"/>
          <a:ext cx="11731138" cy="56692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026753">
                  <a:extLst>
                    <a:ext uri="{9D8B030D-6E8A-4147-A177-3AD203B41FA5}">
                      <a16:colId xmlns:a16="http://schemas.microsoft.com/office/drawing/2014/main" val="1692390703"/>
                    </a:ext>
                  </a:extLst>
                </a:gridCol>
                <a:gridCol w="1556239">
                  <a:extLst>
                    <a:ext uri="{9D8B030D-6E8A-4147-A177-3AD203B41FA5}">
                      <a16:colId xmlns:a16="http://schemas.microsoft.com/office/drawing/2014/main" val="4127371894"/>
                    </a:ext>
                  </a:extLst>
                </a:gridCol>
                <a:gridCol w="1191358">
                  <a:extLst>
                    <a:ext uri="{9D8B030D-6E8A-4147-A177-3AD203B41FA5}">
                      <a16:colId xmlns:a16="http://schemas.microsoft.com/office/drawing/2014/main" val="1748302719"/>
                    </a:ext>
                  </a:extLst>
                </a:gridCol>
                <a:gridCol w="1191357">
                  <a:extLst>
                    <a:ext uri="{9D8B030D-6E8A-4147-A177-3AD203B41FA5}">
                      <a16:colId xmlns:a16="http://schemas.microsoft.com/office/drawing/2014/main" val="1338807828"/>
                    </a:ext>
                  </a:extLst>
                </a:gridCol>
                <a:gridCol w="1191358">
                  <a:extLst>
                    <a:ext uri="{9D8B030D-6E8A-4147-A177-3AD203B41FA5}">
                      <a16:colId xmlns:a16="http://schemas.microsoft.com/office/drawing/2014/main" val="3472172196"/>
                    </a:ext>
                  </a:extLst>
                </a:gridCol>
                <a:gridCol w="1191358">
                  <a:extLst>
                    <a:ext uri="{9D8B030D-6E8A-4147-A177-3AD203B41FA5}">
                      <a16:colId xmlns:a16="http://schemas.microsoft.com/office/drawing/2014/main" val="2965432119"/>
                    </a:ext>
                  </a:extLst>
                </a:gridCol>
                <a:gridCol w="1191357">
                  <a:extLst>
                    <a:ext uri="{9D8B030D-6E8A-4147-A177-3AD203B41FA5}">
                      <a16:colId xmlns:a16="http://schemas.microsoft.com/office/drawing/2014/main" val="1028816687"/>
                    </a:ext>
                  </a:extLst>
                </a:gridCol>
                <a:gridCol w="1191358">
                  <a:extLst>
                    <a:ext uri="{9D8B030D-6E8A-4147-A177-3AD203B41FA5}">
                      <a16:colId xmlns:a16="http://schemas.microsoft.com/office/drawing/2014/main" val="355596575"/>
                    </a:ext>
                  </a:extLst>
                </a:gridCol>
              </a:tblGrid>
              <a:tr h="18542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Variables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Non survivor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Univariate analysis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Multivariate analysis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5321392"/>
                  </a:ext>
                </a:extLst>
              </a:tr>
              <a:tr h="18542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n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OR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95% CIs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1" lang="en-US" altLang="ja-JP" sz="1600" b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value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OR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95%CIs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b="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 value</a:t>
                      </a:r>
                      <a:endParaRPr kumimoji="1" lang="ja-JP" altLang="en-US" sz="1600" b="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7462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Clinical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Males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Malignant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Craniotomy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Physiological data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Urine volume per hour </a:t>
                      </a:r>
                      <a:r>
                        <a:rPr kumimoji="1" lang="ja-JP" altLang="en-US" sz="140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＞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152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Laboratory data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Max BS</a:t>
                      </a:r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＞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203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Life-supporting interventions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Mechanical ventilation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Tracheostomy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Renal replacement therapy</a:t>
                      </a:r>
                    </a:p>
                    <a:p>
                      <a:r>
                        <a:rPr kumimoji="1" lang="ja-JP" altLang="en-US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Vasopressors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Clinical variables</a:t>
                      </a:r>
                    </a:p>
                    <a:p>
                      <a:r>
                        <a:rPr kumimoji="1" lang="ja-JP" altLang="en-US" sz="140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kumimoji="1" lang="en-US" altLang="ja-JP" sz="1400" dirty="0" err="1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APACHEⅡ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score </a:t>
                      </a:r>
                      <a:r>
                        <a:rPr kumimoji="1" lang="ja-JP" altLang="en-US" sz="140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LOS of ICU </a:t>
                      </a:r>
                      <a:r>
                        <a:rPr kumimoji="1" lang="ja-JP" altLang="en-US" sz="140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≧</a:t>
                      </a:r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Emergency surgery</a:t>
                      </a:r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23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22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30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31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9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21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14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2.83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4.33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0.18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0.19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3.19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3.89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7.22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8.03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3.62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2.96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1.30-6.17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2.03-9.21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0.04-0.82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0.02-1.60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1.45-7.03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1.87-8.08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1.56-33.4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3.82-16.8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1.78-7.39</a:t>
                      </a:r>
                    </a:p>
                    <a:p>
                      <a:pPr algn="ctr"/>
                      <a:endParaRPr kumimoji="1" lang="en-US" altLang="ja-JP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0.87-10.0</a:t>
                      </a:r>
                      <a:endParaRPr kumimoji="1" lang="ja-JP" altLang="en-US" sz="14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0.0069</a:t>
                      </a:r>
                    </a:p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.0001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0.0636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0.2001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0.0067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0.0007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1.0000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1.0000</a:t>
                      </a:r>
                    </a:p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0.0412</a:t>
                      </a:r>
                    </a:p>
                    <a:p>
                      <a:pPr algn="ctr"/>
                      <a:endParaRPr kumimoji="1" lang="en-US" altLang="ja-JP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.0001</a:t>
                      </a:r>
                    </a:p>
                    <a:p>
                      <a:pPr algn="ctr"/>
                      <a:endParaRPr kumimoji="1" lang="en-US" altLang="ja-JP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0.0007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0.0988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2.70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2.94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2.67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3.49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5.46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1.21-6.03</a:t>
                      </a: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1.31-6.59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1.19-5.98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0.64-19.0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2.49-11.9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0.0104</a:t>
                      </a:r>
                    </a:p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0.0066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0.0219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0.1915</a:t>
                      </a: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en-US" altLang="ja-JP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ja-JP" altLang="en-US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＜</a:t>
                      </a:r>
                      <a:r>
                        <a:rPr kumimoji="1" lang="en-US" altLang="ja-JP" sz="1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.0001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262164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4610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5510</TotalTime>
  <Words>1209</Words>
  <Application>Microsoft Office PowerPoint</Application>
  <PresentationFormat>ワイド画面</PresentationFormat>
  <Paragraphs>619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リサーチカンファレンス 2021.04.15</dc:title>
  <dc:creator>安積 麻衣</dc:creator>
  <cp:lastModifiedBy>安積　麻衣</cp:lastModifiedBy>
  <cp:revision>187</cp:revision>
  <cp:lastPrinted>2021-09-16T02:06:30Z</cp:lastPrinted>
  <dcterms:created xsi:type="dcterms:W3CDTF">2021-04-06T11:17:52Z</dcterms:created>
  <dcterms:modified xsi:type="dcterms:W3CDTF">2023-12-03T07:35:22Z</dcterms:modified>
</cp:coreProperties>
</file>