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4.xml" ContentType="application/vnd.openxmlformats-officedocument.presentationml.slide+xml"/>
  <Override PartName="/ppt/slideMasters/slideMaster2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6.xml" ContentType="application/vnd.openxmlformats-officedocument.presentationml.slide+xml"/>
  <Override PartName="/docProps/custom.xml" ContentType="application/vnd.openxmlformats-officedocument.custom-properties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6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Layouts/slideLayout18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sldMasterIdLst>
    <p:sldMasterId id="2147483648" r:id="rId1"/>
    <p:sldMasterId id="2147483661" r:id="rId2"/>
  </p:sldMasterIdLst>
  <p:notesMasterIdLst>
    <p:notesMasterId r:id="rId1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0080625" cy="5670550"/>
  <p:notesSz cx="7559675" cy="10691812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12" d="47"/>
          <a:sy n="115" d="47"/>
        </p:scale>
        <p:origin x="56" y="47"/>
      </p:cViewPr>
      <p:guideLst>
        <p:guide pos="3175"/>
        <p:guide pos="1786" orient="horz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theme" Target="theme/theme1.xml"/><Relationship Id="rId4" Type="http://schemas.openxmlformats.org/officeDocument/2006/relationships/theme" Target="theme/theme2.xml"/><Relationship Id="rId5" Type="http://schemas.openxmlformats.org/officeDocument/2006/relationships/theme" Target="theme/theme3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013739F-2216-5A86-5FC3-4C115C4738F4}" type="slidenum">
              <a:rPr/>
              <a:t/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76E16B4-C466-C7D7-3A64-7AE751A9B73B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D264E97-A750-CDAF-79CD-097626260EDA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B7A0C40-0618-9BDB-47A4-812F3BCB27BD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22408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6543129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6072991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0BBBD6A-F35F-6EA8-4E06-61D519C910F4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AB0ADEC-8D5C-0E5B-8948-6852F0EA9FAC}" type="slidenum">
              <a:rPr/>
              <a:t/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0E087F7-9E1C-4237-C50B-5B098ED9225C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 bwMode="auto"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 bwMode="auto"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 bwMode="auto">
          <a:xfrm>
            <a:off x="504000" y="226080"/>
            <a:ext cx="9071640" cy="438660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 bwMode="auto"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 bwMode="auto">
          <a:xfrm>
            <a:off x="504000" y="3044519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 bwMode="auto"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 bwMode="auto">
          <a:xfrm>
            <a:off x="5152680" y="3044519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 bwMode="auto"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 bwMode="auto">
          <a:xfrm>
            <a:off x="504000" y="3044519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 bwMode="auto">
          <a:xfrm>
            <a:off x="504000" y="3044519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 bwMode="auto"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 bwMode="auto">
          <a:xfrm>
            <a:off x="504000" y="3044519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 bwMode="auto">
          <a:xfrm>
            <a:off x="5152680" y="3044519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 bwMode="auto"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 bwMode="auto"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 bwMode="auto">
          <a:xfrm>
            <a:off x="504000" y="3044519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 bwMode="auto">
          <a:xfrm>
            <a:off x="3571560" y="3044519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 bwMode="auto">
          <a:xfrm>
            <a:off x="6639120" y="3044519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 bwMode="auto"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 bwMode="auto"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 bwMode="auto">
          <a:xfrm>
            <a:off x="504000" y="226080"/>
            <a:ext cx="9071640" cy="438660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 bwMode="auto"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 bwMode="auto">
          <a:xfrm>
            <a:off x="504000" y="3044519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 bwMode="auto"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 bwMode="auto">
          <a:xfrm>
            <a:off x="5152680" y="3044519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 bwMode="auto"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 bwMode="auto">
          <a:xfrm>
            <a:off x="504000" y="3044519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 bwMode="auto">
          <a:xfrm>
            <a:off x="504000" y="3044519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 bwMode="auto"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 bwMode="auto">
          <a:xfrm>
            <a:off x="504000" y="3044519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 bwMode="auto">
          <a:xfrm>
            <a:off x="5152680" y="3044519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 bwMode="auto"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 bwMode="auto"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 bwMode="auto">
          <a:xfrm>
            <a:off x="504000" y="3044519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 bwMode="auto">
          <a:xfrm>
            <a:off x="3571560" y="3044519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 bwMode="auto">
          <a:xfrm>
            <a:off x="6639120" y="3044519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>
              <a:defRPr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>
              <a:defRPr/>
            </a:pPr>
            <a:r>
              <a:rPr lang="en-GB" sz="1800" b="0" strike="noStrike" spc="-1">
                <a:latin typeface="Arial"/>
              </a:rPr>
              <a:t>Click to edit the title text format</a:t>
            </a:r>
            <a:endParaRPr lang="en-GB" sz="1800" b="0" strike="noStrike" spc="-1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GB" sz="3200" b="0" strike="noStrike" spc="-1">
                <a:latin typeface="Arial"/>
              </a:rPr>
              <a:t>Click to edit the outline text format</a:t>
            </a:r>
            <a:endParaRPr lang="en-GB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GB" sz="2800" b="0" strike="noStrike" spc="-1">
                <a:latin typeface="Arial"/>
              </a:rPr>
              <a:t>Second Outline Level</a:t>
            </a:r>
            <a:endParaRPr lang="en-GB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GB" sz="2400" b="0" strike="noStrike" spc="-1">
                <a:latin typeface="Arial"/>
              </a:rPr>
              <a:t>Third Outline Level</a:t>
            </a:r>
            <a:endParaRPr lang="en-GB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GB" sz="2000" b="0" strike="noStrike" spc="-1">
                <a:latin typeface="Arial"/>
              </a:rPr>
              <a:t>Fourth Outline Level</a:t>
            </a:r>
            <a:endParaRPr lang="en-GB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GB" sz="2000" b="0" strike="noStrike" spc="-1">
                <a:latin typeface="Arial"/>
              </a:rPr>
              <a:t>Fifth Outline Level</a:t>
            </a:r>
            <a:endParaRPr lang="en-GB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GB" sz="2000" b="0" strike="noStrike" spc="-1">
                <a:latin typeface="Arial"/>
              </a:rPr>
              <a:t>Sixth Outline Level</a:t>
            </a:r>
            <a:endParaRPr lang="en-GB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GB" sz="2000" b="0" strike="noStrike" spc="-1">
                <a:latin typeface="Arial"/>
              </a:rPr>
              <a:t>Seventh Outline Level</a:t>
            </a:r>
            <a:endParaRPr lang="en-GB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p>
            <a:pPr algn="ctr">
              <a:defRPr/>
            </a:pPr>
            <a:r>
              <a:rPr lang="en-GB" sz="4400" b="0" strike="noStrike" spc="-1">
                <a:latin typeface="Arial"/>
              </a:rPr>
              <a:t>Click to edit the title text format</a:t>
            </a:r>
            <a:endParaRPr lang="en-GB" sz="4400" b="0" strike="noStrike" spc="-1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GB" sz="3200" b="0" strike="noStrike" spc="-1">
                <a:latin typeface="Arial"/>
              </a:rPr>
              <a:t>Click to edit the outline text format</a:t>
            </a:r>
            <a:endParaRPr lang="en-GB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GB" sz="2800" b="0" strike="noStrike" spc="-1">
                <a:latin typeface="Arial"/>
              </a:rPr>
              <a:t>Second Outline Level</a:t>
            </a:r>
            <a:endParaRPr lang="en-GB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GB" sz="2400" b="0" strike="noStrike" spc="-1">
                <a:latin typeface="Arial"/>
              </a:rPr>
              <a:t>Third Outline Level</a:t>
            </a:r>
            <a:endParaRPr lang="en-GB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GB" sz="2000" b="0" strike="noStrike" spc="-1">
                <a:latin typeface="Arial"/>
              </a:rPr>
              <a:t>Fourth Outline Level</a:t>
            </a:r>
            <a:endParaRPr lang="en-GB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GB" sz="2000" b="0" strike="noStrike" spc="-1">
                <a:latin typeface="Arial"/>
              </a:rPr>
              <a:t>Fifth Outline Level</a:t>
            </a:r>
            <a:endParaRPr lang="en-GB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GB" sz="2000" b="0" strike="noStrike" spc="-1">
                <a:latin typeface="Arial"/>
              </a:rPr>
              <a:t>Sixth Outline Level</a:t>
            </a:r>
            <a:endParaRPr lang="en-GB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GB" sz="2000" b="0" strike="noStrike" spc="-1">
                <a:latin typeface="Arial"/>
              </a:rPr>
              <a:t>Seventh Outline Level</a:t>
            </a:r>
            <a:endParaRPr lang="en-GB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6524185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674441" y="130256"/>
            <a:ext cx="3614220" cy="4371730"/>
          </a:xfrm>
          <a:prstGeom prst="rect">
            <a:avLst/>
          </a:prstGeom>
        </p:spPr>
      </p:pic>
      <p:sp>
        <p:nvSpPr>
          <p:cNvPr id="26743359" name=""/>
          <p:cNvSpPr txBox="1"/>
          <p:nvPr/>
        </p:nvSpPr>
        <p:spPr bwMode="auto">
          <a:xfrm flipH="0" flipV="0">
            <a:off x="1257471" y="4622912"/>
            <a:ext cx="7731773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sz="1200" b="1">
                <a:latin typeface="Times New Roman"/>
                <a:ea typeface="Times New Roman"/>
                <a:cs typeface="Times New Roman"/>
              </a:rPr>
              <a:t>Figure S1:</a:t>
            </a:r>
            <a:r>
              <a:rPr sz="1200"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>
                <a:latin typeface="Times New Roman"/>
                <a:ea typeface="Times New Roman"/>
                <a:cs typeface="Times New Roman"/>
              </a:rPr>
              <a:t>Workflow used to construct the potato expression atlas and co-expression network. </a:t>
            </a:r>
            <a:r>
              <a:rPr sz="1200">
                <a:latin typeface="Times New Roman"/>
                <a:ea typeface="Times New Roman"/>
                <a:cs typeface="Times New Roman"/>
              </a:rPr>
              <a:t>Both the expression atlas and co-expression networks were stored in a web server called StCoExpNet for interactive exploration of expression and co-expression data. 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6" name="Picture 37" descr=""/>
          <p:cNvPicPr/>
          <p:nvPr/>
        </p:nvPicPr>
        <p:blipFill>
          <a:blip r:embed="rId3"/>
          <a:stretch/>
        </p:blipFill>
        <p:spPr bwMode="auto">
          <a:xfrm>
            <a:off x="2558519" y="888120"/>
            <a:ext cx="4784039" cy="2278440"/>
          </a:xfrm>
          <a:prstGeom prst="rect">
            <a:avLst/>
          </a:prstGeom>
          <a:ln>
            <a:noFill/>
          </a:ln>
        </p:spPr>
      </p:pic>
      <p:sp>
        <p:nvSpPr>
          <p:cNvPr id="77" name="CustomShape 1"/>
          <p:cNvSpPr/>
          <p:nvPr/>
        </p:nvSpPr>
        <p:spPr bwMode="auto">
          <a:xfrm>
            <a:off x="1855123" y="3384000"/>
            <a:ext cx="7197751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ctr">
            <a:noAutofit/>
          </a:bodyPr>
          <a:p>
            <a:pPr algn="just">
              <a:lnSpc>
                <a:spcPct val="100000"/>
              </a:lnSpc>
              <a:defRPr/>
            </a:pPr>
            <a:r>
              <a:rPr lang="en-US" sz="1200" b="1" strike="noStrike" spc="-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Figure S2:</a:t>
            </a:r>
            <a:r>
              <a:rPr lang="en-US" sz="1200" b="0" strike="noStrike" spc="-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Bar plot for number of genes with transcripts per million (TPM) &lt; 1 versus number of codons per gene.</a:t>
            </a:r>
            <a:r>
              <a:rPr lang="en-US" sz="1200" b="1" strike="noStrike" spc="-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1200" b="0" strike="noStrike" spc="-1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8" name="Picture 39" descr=""/>
          <p:cNvPicPr/>
          <p:nvPr/>
        </p:nvPicPr>
        <p:blipFill>
          <a:blip r:embed="rId3"/>
          <a:stretch/>
        </p:blipFill>
        <p:spPr bwMode="auto">
          <a:xfrm>
            <a:off x="2232217" y="347525"/>
            <a:ext cx="5563800" cy="3958560"/>
          </a:xfrm>
          <a:prstGeom prst="rect">
            <a:avLst/>
          </a:prstGeom>
          <a:ln>
            <a:noFill/>
          </a:ln>
        </p:spPr>
      </p:pic>
      <p:sp>
        <p:nvSpPr>
          <p:cNvPr id="79" name="CustomShape 1"/>
          <p:cNvSpPr/>
          <p:nvPr/>
        </p:nvSpPr>
        <p:spPr bwMode="auto">
          <a:xfrm>
            <a:off x="1477476" y="4248000"/>
            <a:ext cx="8049523" cy="1008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ctr">
            <a:noAutofit/>
          </a:bodyPr>
          <a:p>
            <a:pPr algn="just">
              <a:lnSpc>
                <a:spcPct val="100000"/>
              </a:lnSpc>
              <a:defRPr/>
            </a:pPr>
            <a:r>
              <a:rPr lang="en-US" sz="1200" b="1" strike="noStrike" spc="-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Figure S3:</a:t>
            </a:r>
            <a:r>
              <a:rPr lang="en-US" sz="1200" b="0" strike="noStrike" spc="-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Heatmap shows number of genes that were up-regulated in tissues arranged in rows as compared to those in columns. </a:t>
            </a:r>
            <a:endParaRPr sz="1200" b="0" strike="noStrike" spc="-1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defRPr/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The criteria used to identify up-regulated genes were a log2 (fold-change) value of at least 2 and an adjusted P-value ≤ 0.05, </a:t>
            </a:r>
            <a:endParaRPr sz="1200" b="0" strike="noStrike" spc="-1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defRPr/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determined through the moderated t-statistic in the LIMMA package.</a:t>
            </a:r>
            <a:endParaRPr sz="1200" b="0" strike="noStrike" spc="-1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0" name="Picture 41" descr=""/>
          <p:cNvPicPr/>
          <p:nvPr/>
        </p:nvPicPr>
        <p:blipFill>
          <a:blip r:embed="rId3"/>
          <a:stretch/>
        </p:blipFill>
        <p:spPr bwMode="auto">
          <a:xfrm>
            <a:off x="3383146" y="316800"/>
            <a:ext cx="3461760" cy="3461760"/>
          </a:xfrm>
          <a:prstGeom prst="rect">
            <a:avLst/>
          </a:prstGeom>
          <a:ln>
            <a:noFill/>
          </a:ln>
        </p:spPr>
      </p:pic>
      <p:sp>
        <p:nvSpPr>
          <p:cNvPr id="81" name="CustomShape 1"/>
          <p:cNvSpPr/>
          <p:nvPr/>
        </p:nvSpPr>
        <p:spPr bwMode="auto">
          <a:xfrm flipH="0" flipV="0">
            <a:off x="2010210" y="3996897"/>
            <a:ext cx="6709661" cy="1091243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square" lIns="90000" tIns="45000" rIns="90000" bIns="45000" anchor="ctr">
            <a:noAutofit/>
          </a:bodyPr>
          <a:p>
            <a:pPr algn="just">
              <a:lnSpc>
                <a:spcPct val="100000"/>
              </a:lnSpc>
              <a:defRPr/>
            </a:pPr>
            <a:r>
              <a:rPr lang="en-US" sz="1200" b="1" strike="noStrike" spc="-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Figure S4:</a:t>
            </a:r>
            <a:r>
              <a:rPr lang="en-US" sz="1200" b="0" strike="noStrike" spc="-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The graph displays a power law distribution based on potato gene expression data. </a:t>
            </a:r>
            <a:r>
              <a:rPr lang="en-US" sz="1200" b="0" strike="noStrik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The logarithmically transformed x-axis represents the degree of nodes, or the number of connections associated with a particular gene, </a:t>
            </a:r>
            <a:r>
              <a:rPr lang="en-US" sz="1200" b="0" strike="noStrik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while the y-axis reflects the frequency of a particular degree. Both axes have been transformed using a base-10 logarithmic scale.</a:t>
            </a:r>
            <a:endParaRPr sz="1200" b="0" strike="noStrike" spc="-1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4101155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035255" y="24421"/>
            <a:ext cx="5691408" cy="2362470"/>
          </a:xfrm>
          <a:prstGeom prst="rect">
            <a:avLst/>
          </a:prstGeom>
        </p:spPr>
      </p:pic>
      <p:pic>
        <p:nvPicPr>
          <p:cNvPr id="866944537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2035255" y="2422748"/>
            <a:ext cx="5772819" cy="2425880"/>
          </a:xfrm>
          <a:prstGeom prst="rect">
            <a:avLst/>
          </a:prstGeom>
        </p:spPr>
      </p:pic>
      <p:sp>
        <p:nvSpPr>
          <p:cNvPr id="577556587" name="CustomShape 1"/>
          <p:cNvSpPr/>
          <p:nvPr/>
        </p:nvSpPr>
        <p:spPr bwMode="auto">
          <a:xfrm flipH="0" flipV="0">
            <a:off x="1571307" y="4753415"/>
            <a:ext cx="7091576" cy="95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>
            <a:noAutofit/>
          </a:bodyPr>
          <a:p>
            <a:pPr>
              <a:defRPr/>
            </a:pPr>
            <a:r>
              <a:rPr sz="1200" b="1" i="0" u="none">
                <a:solidFill>
                  <a:srgbClr val="0E101A"/>
                </a:solidFill>
                <a:latin typeface="Times New Roman"/>
                <a:ea typeface="Times New Roman"/>
                <a:cs typeface="Times New Roman"/>
              </a:rPr>
              <a:t>Figure S5. The gene expression profile of co-expression clusters, Cluster_90 and Cluster_78. </a:t>
            </a:r>
            <a:r>
              <a:rPr sz="1200" b="0" i="0" u="none">
                <a:solidFill>
                  <a:srgbClr val="0E101A"/>
                </a:solidFill>
                <a:latin typeface="Times New Roman"/>
                <a:ea typeface="Times New Roman"/>
                <a:cs typeface="Times New Roman"/>
              </a:rPr>
              <a:t>Numbers in parentheses in the graph's title indicate the number of genes in the respective clusters. The line plots show that the tissues are on the x-axis, and the genes are on the y-axis. The thick red line indicates the average Z score of the cluster, and the thin grey lines indicate the Z score of individual genes.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9436493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970128" y="48845"/>
            <a:ext cx="5601858" cy="2354039"/>
          </a:xfrm>
          <a:prstGeom prst="rect">
            <a:avLst/>
          </a:prstGeom>
        </p:spPr>
      </p:pic>
      <p:pic>
        <p:nvPicPr>
          <p:cNvPr id="1852092418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1962509" y="2303910"/>
            <a:ext cx="5625757" cy="2335219"/>
          </a:xfrm>
          <a:prstGeom prst="rect">
            <a:avLst/>
          </a:prstGeom>
        </p:spPr>
      </p:pic>
      <p:sp>
        <p:nvSpPr>
          <p:cNvPr id="1569950933" name=""/>
          <p:cNvSpPr/>
          <p:nvPr/>
        </p:nvSpPr>
        <p:spPr bwMode="auto">
          <a:xfrm flipH="0" flipV="0">
            <a:off x="1527249" y="4639129"/>
            <a:ext cx="7689944" cy="82331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200" b="1" i="0" u="none">
                <a:solidFill>
                  <a:srgbClr val="0E101A"/>
                </a:solidFill>
                <a:latin typeface="Times New Roman"/>
                <a:ea typeface="Times New Roman"/>
                <a:cs typeface="Times New Roman"/>
              </a:rPr>
              <a:t>Figure S6. The gene expression profile of co-expression clusters, Cluster_23 and Cluster_97. </a:t>
            </a:r>
            <a:r>
              <a:rPr sz="1200" b="0" i="0" u="none">
                <a:solidFill>
                  <a:srgbClr val="0E101A"/>
                </a:solidFill>
                <a:latin typeface="Times New Roman"/>
                <a:ea typeface="Times New Roman"/>
                <a:cs typeface="Times New Roman"/>
              </a:rPr>
              <a:t>Numbers in parentheses in the graph's title indicate the number of genes in the respective clusters. The line plots show that the tissues are on the x-axis, and the genes are on the y-axis. The thick red line indicates the average Z score of the cluster, and the thin grey lines indicate the Z score of individual genes.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 bwMode="auto">
          <a:xfrm flipH="0" flipV="0">
            <a:off x="1620153" y="2970530"/>
            <a:ext cx="7286961" cy="95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>
            <a:noAutofit/>
          </a:bodyPr>
          <a:p>
            <a:pPr>
              <a:lnSpc>
                <a:spcPct val="100000"/>
              </a:lnSpc>
              <a:defRPr/>
            </a:pPr>
            <a:r>
              <a:rPr lang="en-US" sz="1200" b="1" strike="noStrike" spc="-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Figure S7: </a:t>
            </a:r>
            <a:r>
              <a:rPr lang="en-US" sz="1200" b="0" strike="noStrike" spc="-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Heatmap shows Zlog-transformed TPM values of homologs of PhAN2 across tissues. </a:t>
            </a:r>
            <a:endParaRPr lang="en-US" sz="1200" b="0" strike="noStrike" spc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00000"/>
              </a:lnSpc>
              <a:defRPr/>
            </a:pPr>
            <a:r>
              <a:rPr lang="en-US" sz="1200" b="0" strike="noStrik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Dark gray: 0 TPM; Blue: Below average expression; Red: Above average expression; White: Average expression.</a:t>
            </a:r>
            <a:endParaRPr sz="1200" b="0" strike="noStrike" spc="0">
              <a:latin typeface="Times New Roman"/>
              <a:cs typeface="Times New Roman"/>
            </a:endParaRPr>
          </a:p>
        </p:txBody>
      </p:sp>
      <p:pic>
        <p:nvPicPr>
          <p:cNvPr id="83" name="Picture 44" descr=""/>
          <p:cNvPicPr/>
          <p:nvPr/>
        </p:nvPicPr>
        <p:blipFill>
          <a:blip r:embed="rId3"/>
          <a:stretch/>
        </p:blipFill>
        <p:spPr bwMode="auto">
          <a:xfrm>
            <a:off x="991080" y="422640"/>
            <a:ext cx="7858080" cy="1951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_rels/theme3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3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onlyoffice/7.5.1.23</Application>
  <DocSecurity>0</DocSecurity>
  <PresentationFormat/>
  <Paragraphs>0</Paragraphs>
  <Slides>7</Slides>
  <Notes>7</Notes>
  <HiddenSlides>0</HiddenSlides>
  <MMClips>2</MMClips>
  <ScaleCrop>0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Theme 1</vt:lpstr>
      <vt:lpstr>Theme 2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Suresh </dc:creator>
  <cp:keywords/>
  <dc:description/>
  <dc:identifier/>
  <dc:language>en-US</dc:language>
  <cp:lastModifiedBy>Bonthala, Venkatasuresh (bonthala@uni-duesseldorf.de)</cp:lastModifiedBy>
  <cp:revision>264</cp:revision>
  <dcterms:created xsi:type="dcterms:W3CDTF">2022-08-04T22:05:18Z</dcterms:created>
  <dcterms:modified xsi:type="dcterms:W3CDTF">2023-11-28T18:25:32Z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DocSecurity">
    <vt:i4>0</vt:i4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Custom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4</vt:i4>
  </property>
</Properties>
</file>