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857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630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923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 smtClean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solidFill>
                    <a:schemeClr val="bg1"/>
                  </a:solidFill>
                </a:rPr>
                <a:t>Graphical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smtClean="0">
                  <a:solidFill>
                    <a:schemeClr val="bg1"/>
                  </a:solidFill>
                </a:rPr>
                <a:t>Abstract</a:t>
              </a:r>
              <a:endParaRPr lang="en-GB" sz="2800" dirty="0">
                <a:solidFill>
                  <a:schemeClr val="bg1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706103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584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389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472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2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31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456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82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956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4FCAF-DDC9-4339-B00D-D3B146C6193A}" type="datetimeFigureOut">
              <a:rPr lang="de-DE" smtClean="0"/>
              <a:t>28.11.2023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37EA9-16F7-4DA0-8EE4-298601726D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26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4000" dirty="0">
                <a:solidFill>
                  <a:schemeClr val="bg1"/>
                </a:solidFill>
              </a:rPr>
              <a:t>Outcome 10 years after </a:t>
            </a:r>
            <a:r>
              <a:rPr lang="en-US" sz="4000" dirty="0" smtClean="0">
                <a:solidFill>
                  <a:schemeClr val="bg1"/>
                </a:solidFill>
              </a:rPr>
              <a:t>STEC-HUS*: 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importance </a:t>
            </a:r>
            <a:r>
              <a:rPr lang="en-US" sz="4000" dirty="0">
                <a:solidFill>
                  <a:schemeClr val="bg1"/>
                </a:solidFill>
              </a:rPr>
              <a:t>of long-term follow up</a:t>
            </a: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2000" b="1" dirty="0" smtClean="0">
                <a:solidFill>
                  <a:schemeClr val="bg1"/>
                </a:solidFill>
              </a:rPr>
              <a:t>HYPOTHESIS</a:t>
            </a:r>
            <a:r>
              <a:rPr lang="en-GB" sz="2000" dirty="0" smtClean="0">
                <a:solidFill>
                  <a:schemeClr val="bg1"/>
                </a:solidFill>
              </a:rPr>
              <a:t>: </a:t>
            </a:r>
            <a:r>
              <a:rPr lang="en-US" sz="2000" b="1" dirty="0">
                <a:solidFill>
                  <a:schemeClr val="bg1"/>
                </a:solidFill>
              </a:rPr>
              <a:t>Evaluate outcome of pediatric STEC-HUS* 10 years after acute disease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1741833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65AA"/>
                </a:solidFill>
              </a:rPr>
              <a:t>DESIGN &amp; OUTCOMES</a:t>
            </a:r>
            <a:r>
              <a:rPr lang="en-GB" dirty="0" smtClean="0">
                <a:solidFill>
                  <a:srgbClr val="0065AA"/>
                </a:solidFill>
              </a:rPr>
              <a:t>: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Rosales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0183" y="5633615"/>
            <a:ext cx="714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 smtClean="0">
                <a:solidFill>
                  <a:schemeClr val="bg1"/>
                </a:solidFill>
              </a:rPr>
              <a:t>CONCLUSION</a:t>
            </a:r>
            <a:r>
              <a:rPr lang="en-GB" dirty="0" smtClean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Long-term sequelae can still occur after a period of apparent </a:t>
            </a:r>
            <a:r>
              <a:rPr lang="en-US" dirty="0" smtClean="0">
                <a:solidFill>
                  <a:schemeClr val="bg1"/>
                </a:solidFill>
              </a:rPr>
              <a:t>recovery. Patients </a:t>
            </a:r>
            <a:r>
              <a:rPr lang="en-US" dirty="0">
                <a:solidFill>
                  <a:schemeClr val="bg1"/>
                </a:solidFill>
              </a:rPr>
              <a:t>with STEC-HUS* should be followed-up for at least 10 </a:t>
            </a:r>
            <a:r>
              <a:rPr lang="en-US" dirty="0" smtClean="0">
                <a:solidFill>
                  <a:schemeClr val="bg1"/>
                </a:solidFill>
              </a:rPr>
              <a:t>years. Initial </a:t>
            </a:r>
            <a:r>
              <a:rPr lang="en-US" dirty="0">
                <a:solidFill>
                  <a:schemeClr val="bg1"/>
                </a:solidFill>
              </a:rPr>
              <a:t>critical illness is the strongest predictor for poor </a:t>
            </a:r>
            <a:r>
              <a:rPr lang="en-US" dirty="0" smtClean="0">
                <a:solidFill>
                  <a:schemeClr val="bg1"/>
                </a:solidFill>
              </a:rPr>
              <a:t>outcome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1431835" y="2970736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1244743" y="3157005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1594931" y="332061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1326291" y="3536255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TextBox 32"/>
          <p:cNvSpPr txBox="1"/>
          <p:nvPr/>
        </p:nvSpPr>
        <p:spPr>
          <a:xfrm>
            <a:off x="38575" y="2367215"/>
            <a:ext cx="3438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296DC0"/>
                </a:solidFill>
              </a:defRPr>
            </a:lvl1pPr>
          </a:lstStyle>
          <a:p>
            <a:r>
              <a:rPr lang="en-GB" dirty="0"/>
              <a:t>489 children with </a:t>
            </a:r>
            <a:r>
              <a:rPr lang="en-GB" dirty="0" smtClean="0"/>
              <a:t>STEC-HUS*</a:t>
            </a:r>
            <a:endParaRPr lang="en-GB" dirty="0"/>
          </a:p>
        </p:txBody>
      </p:sp>
      <p:sp>
        <p:nvSpPr>
          <p:cNvPr id="12" name="TextBox 32"/>
          <p:cNvSpPr txBox="1"/>
          <p:nvPr/>
        </p:nvSpPr>
        <p:spPr>
          <a:xfrm>
            <a:off x="0" y="4655338"/>
            <a:ext cx="3516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296DC0"/>
                </a:solidFill>
              </a:rPr>
              <a:t>Prospective </a:t>
            </a:r>
            <a:r>
              <a:rPr lang="en-GB" sz="2000" b="1" dirty="0">
                <a:solidFill>
                  <a:srgbClr val="296DC0"/>
                </a:solidFill>
              </a:rPr>
              <a:t>multicentre</a:t>
            </a:r>
            <a:r>
              <a:rPr lang="en-GB" sz="2000" b="1" dirty="0" smtClean="0">
                <a:solidFill>
                  <a:srgbClr val="296DC0"/>
                </a:solidFill>
              </a:rPr>
              <a:t> study</a:t>
            </a:r>
            <a:endParaRPr lang="en-GB" sz="2000" b="1" dirty="0">
              <a:solidFill>
                <a:srgbClr val="296DC0"/>
              </a:solidFill>
            </a:endParaRPr>
          </a:p>
        </p:txBody>
      </p:sp>
      <p:cxnSp>
        <p:nvCxnSpPr>
          <p:cNvPr id="14" name="Straight Arrow Connector 44"/>
          <p:cNvCxnSpPr/>
          <p:nvPr/>
        </p:nvCxnSpPr>
        <p:spPr>
          <a:xfrm flipV="1">
            <a:off x="2782901" y="2883056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48"/>
          <p:cNvSpPr/>
          <p:nvPr/>
        </p:nvSpPr>
        <p:spPr>
          <a:xfrm>
            <a:off x="3583021" y="3963312"/>
            <a:ext cx="3046377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296DC0"/>
                </a:solidFill>
              </a:rPr>
              <a:t>138 available after 10 years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16" name="Rectangle 48"/>
          <p:cNvSpPr/>
          <p:nvPr/>
        </p:nvSpPr>
        <p:spPr>
          <a:xfrm>
            <a:off x="3583022" y="3249548"/>
            <a:ext cx="3046378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296DC0"/>
                </a:solidFill>
              </a:rPr>
              <a:t>66% completely recovered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17" name="Rectangle 48"/>
          <p:cNvSpPr/>
          <p:nvPr/>
        </p:nvSpPr>
        <p:spPr>
          <a:xfrm>
            <a:off x="3583021" y="2114818"/>
            <a:ext cx="3046379" cy="1037540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296DC0"/>
                </a:solidFill>
              </a:rPr>
              <a:t>44% presented: low </a:t>
            </a:r>
            <a:r>
              <a:rPr lang="en-GB" dirty="0" err="1" smtClean="0">
                <a:solidFill>
                  <a:srgbClr val="296DC0"/>
                </a:solidFill>
              </a:rPr>
              <a:t>eGFR</a:t>
            </a:r>
            <a:r>
              <a:rPr lang="en-GB" dirty="0" smtClean="0">
                <a:solidFill>
                  <a:srgbClr val="296DC0"/>
                </a:solidFill>
              </a:rPr>
              <a:t>, proteinuria, hypertension and/or neurological symptoms</a:t>
            </a:r>
            <a:endParaRPr lang="en-GB" dirty="0">
              <a:solidFill>
                <a:srgbClr val="296DC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782901" y="3536255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46"/>
          <p:cNvCxnSpPr/>
          <p:nvPr/>
        </p:nvCxnSpPr>
        <p:spPr>
          <a:xfrm>
            <a:off x="2790168" y="3755084"/>
            <a:ext cx="613837" cy="46115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55"/>
          <p:cNvSpPr/>
          <p:nvPr/>
        </p:nvSpPr>
        <p:spPr>
          <a:xfrm>
            <a:off x="7576133" y="1738180"/>
            <a:ext cx="4410219" cy="2739065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/>
              <a:t>36% presented sequelae for the first time </a:t>
            </a:r>
            <a:br>
              <a:rPr lang="en-GB" dirty="0"/>
            </a:br>
            <a:r>
              <a:rPr lang="en-GB" dirty="0"/>
              <a:t>&gt; 1 year after acute disease</a:t>
            </a:r>
          </a:p>
          <a:p>
            <a:pPr algn="ctr"/>
            <a:endParaRPr lang="en-GB" dirty="0"/>
          </a:p>
        </p:txBody>
      </p:sp>
      <p:cxnSp>
        <p:nvCxnSpPr>
          <p:cNvPr id="21" name="Straight Arrow Connector 54"/>
          <p:cNvCxnSpPr/>
          <p:nvPr/>
        </p:nvCxnSpPr>
        <p:spPr>
          <a:xfrm>
            <a:off x="6744850" y="2643884"/>
            <a:ext cx="715833" cy="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79" y="2383545"/>
            <a:ext cx="3717926" cy="2040144"/>
          </a:xfrm>
          <a:prstGeom prst="rect">
            <a:avLst/>
          </a:prstGeom>
        </p:spPr>
      </p:pic>
      <p:sp>
        <p:nvSpPr>
          <p:cNvPr id="29" name="Rectangle 58"/>
          <p:cNvSpPr/>
          <p:nvPr/>
        </p:nvSpPr>
        <p:spPr>
          <a:xfrm>
            <a:off x="6896558" y="4573359"/>
            <a:ext cx="5089793" cy="877555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Patients needing extracorporeal treatments during the acute phase were at higher risk of presenting symptoms after 10 years</a:t>
            </a:r>
            <a:endParaRPr lang="en-GB" dirty="0"/>
          </a:p>
        </p:txBody>
      </p:sp>
      <p:sp>
        <p:nvSpPr>
          <p:cNvPr id="30" name="Textfeld 29"/>
          <p:cNvSpPr txBox="1"/>
          <p:nvPr/>
        </p:nvSpPr>
        <p:spPr>
          <a:xfrm>
            <a:off x="-272698" y="5242273"/>
            <a:ext cx="64588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rgbClr val="65AA00"/>
                </a:solidFill>
              </a:defRPr>
            </a:lvl1pPr>
          </a:lstStyle>
          <a:p>
            <a:r>
              <a:rPr lang="de-AT" sz="1100" dirty="0"/>
              <a:t>*STEC-HUS: </a:t>
            </a:r>
            <a:r>
              <a:rPr lang="de-AT" sz="1100" dirty="0" err="1"/>
              <a:t>shigatoxin</a:t>
            </a:r>
            <a:r>
              <a:rPr lang="de-AT" sz="1100" dirty="0"/>
              <a:t> </a:t>
            </a:r>
            <a:r>
              <a:rPr lang="de-AT" sz="1100" dirty="0" err="1"/>
              <a:t>producing</a:t>
            </a:r>
            <a:r>
              <a:rPr lang="de-AT" sz="1100" dirty="0"/>
              <a:t> </a:t>
            </a:r>
            <a:r>
              <a:rPr lang="de-AT" sz="1100" dirty="0" err="1"/>
              <a:t>Eschericia</a:t>
            </a:r>
            <a:r>
              <a:rPr lang="de-AT" sz="1100" dirty="0"/>
              <a:t> coli (STEC) </a:t>
            </a:r>
            <a:r>
              <a:rPr lang="de-AT" sz="1100" dirty="0" err="1"/>
              <a:t>associated</a:t>
            </a:r>
            <a:r>
              <a:rPr lang="de-AT" sz="1100" dirty="0"/>
              <a:t> </a:t>
            </a:r>
            <a:r>
              <a:rPr lang="de-AT" sz="1100" dirty="0" err="1"/>
              <a:t>hemolytic</a:t>
            </a:r>
            <a:r>
              <a:rPr lang="de-AT" sz="1100" dirty="0"/>
              <a:t> </a:t>
            </a:r>
            <a:r>
              <a:rPr lang="de-AT" sz="1100" dirty="0" err="1"/>
              <a:t>uremic</a:t>
            </a:r>
            <a:r>
              <a:rPr lang="de-AT" sz="1100" dirty="0"/>
              <a:t> </a:t>
            </a:r>
            <a:r>
              <a:rPr lang="de-AT" sz="1100" dirty="0" err="1"/>
              <a:t>syndrome</a:t>
            </a:r>
            <a:r>
              <a:rPr lang="de-AT" sz="1100" dirty="0"/>
              <a:t> (HUS)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310647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Breitbild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Company>tirol-kliniken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ROSALES Alejandra,Dr. PhD</dc:creator>
  <cp:lastModifiedBy>ROSALES Alejandra,Dr. PhD</cp:lastModifiedBy>
  <cp:revision>1</cp:revision>
  <dcterms:created xsi:type="dcterms:W3CDTF">2023-11-28T10:22:42Z</dcterms:created>
  <dcterms:modified xsi:type="dcterms:W3CDTF">2023-11-28T10:22:56Z</dcterms:modified>
</cp:coreProperties>
</file>