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5" r:id="rId2"/>
    <p:sldId id="284" r:id="rId3"/>
    <p:sldId id="274" r:id="rId4"/>
    <p:sldId id="275" r:id="rId5"/>
  </p:sldIdLst>
  <p:sldSz cx="7772400" cy="10058400"/>
  <p:notesSz cx="6858000" cy="9144000"/>
  <p:defaultTextStyle>
    <a:defPPr>
      <a:defRPr lang="en-US"/>
    </a:defPPr>
    <a:lvl1pPr marL="0" algn="l" defTabSz="456962" rtl="0" eaLnBrk="1" latinLnBrk="0" hangingPunct="1">
      <a:defRPr sz="1800" kern="1200">
        <a:solidFill>
          <a:schemeClr val="tx1"/>
        </a:solidFill>
        <a:latin typeface="+mn-lt"/>
        <a:ea typeface="+mn-ea"/>
        <a:cs typeface="+mn-cs"/>
      </a:defRPr>
    </a:lvl1pPr>
    <a:lvl2pPr marL="456962" algn="l" defTabSz="456962" rtl="0" eaLnBrk="1" latinLnBrk="0" hangingPunct="1">
      <a:defRPr sz="1800" kern="1200">
        <a:solidFill>
          <a:schemeClr val="tx1"/>
        </a:solidFill>
        <a:latin typeface="+mn-lt"/>
        <a:ea typeface="+mn-ea"/>
        <a:cs typeface="+mn-cs"/>
      </a:defRPr>
    </a:lvl2pPr>
    <a:lvl3pPr marL="913920" algn="l" defTabSz="456962" rtl="0" eaLnBrk="1" latinLnBrk="0" hangingPunct="1">
      <a:defRPr sz="1800" kern="1200">
        <a:solidFill>
          <a:schemeClr val="tx1"/>
        </a:solidFill>
        <a:latin typeface="+mn-lt"/>
        <a:ea typeface="+mn-ea"/>
        <a:cs typeface="+mn-cs"/>
      </a:defRPr>
    </a:lvl3pPr>
    <a:lvl4pPr marL="1370881" algn="l" defTabSz="456962" rtl="0" eaLnBrk="1" latinLnBrk="0" hangingPunct="1">
      <a:defRPr sz="1800" kern="1200">
        <a:solidFill>
          <a:schemeClr val="tx1"/>
        </a:solidFill>
        <a:latin typeface="+mn-lt"/>
        <a:ea typeface="+mn-ea"/>
        <a:cs typeface="+mn-cs"/>
      </a:defRPr>
    </a:lvl4pPr>
    <a:lvl5pPr marL="1827840" algn="l" defTabSz="456962" rtl="0" eaLnBrk="1" latinLnBrk="0" hangingPunct="1">
      <a:defRPr sz="1800" kern="1200">
        <a:solidFill>
          <a:schemeClr val="tx1"/>
        </a:solidFill>
        <a:latin typeface="+mn-lt"/>
        <a:ea typeface="+mn-ea"/>
        <a:cs typeface="+mn-cs"/>
      </a:defRPr>
    </a:lvl5pPr>
    <a:lvl6pPr marL="2284802" algn="l" defTabSz="456962" rtl="0" eaLnBrk="1" latinLnBrk="0" hangingPunct="1">
      <a:defRPr sz="1800" kern="1200">
        <a:solidFill>
          <a:schemeClr val="tx1"/>
        </a:solidFill>
        <a:latin typeface="+mn-lt"/>
        <a:ea typeface="+mn-ea"/>
        <a:cs typeface="+mn-cs"/>
      </a:defRPr>
    </a:lvl6pPr>
    <a:lvl7pPr marL="2741763" algn="l" defTabSz="456962" rtl="0" eaLnBrk="1" latinLnBrk="0" hangingPunct="1">
      <a:defRPr sz="1800" kern="1200">
        <a:solidFill>
          <a:schemeClr val="tx1"/>
        </a:solidFill>
        <a:latin typeface="+mn-lt"/>
        <a:ea typeface="+mn-ea"/>
        <a:cs typeface="+mn-cs"/>
      </a:defRPr>
    </a:lvl7pPr>
    <a:lvl8pPr marL="3198723" algn="l" defTabSz="456962" rtl="0" eaLnBrk="1" latinLnBrk="0" hangingPunct="1">
      <a:defRPr sz="1800" kern="1200">
        <a:solidFill>
          <a:schemeClr val="tx1"/>
        </a:solidFill>
        <a:latin typeface="+mn-lt"/>
        <a:ea typeface="+mn-ea"/>
        <a:cs typeface="+mn-cs"/>
      </a:defRPr>
    </a:lvl8pPr>
    <a:lvl9pPr marL="3655683" algn="l" defTabSz="45696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15" autoAdjust="0"/>
    <p:restoredTop sz="94660"/>
  </p:normalViewPr>
  <p:slideViewPr>
    <p:cSldViewPr snapToGrid="0" showGuides="1">
      <p:cViewPr>
        <p:scale>
          <a:sx n="125" d="100"/>
          <a:sy n="125" d="100"/>
        </p:scale>
        <p:origin x="168" y="-211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smtClean="0"/>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183454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488306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374328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328276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smtClean="0"/>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177872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110957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smtClean="0"/>
              <a:t>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smtClean="0"/>
              <a:t>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489458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1133487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369301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smtClean="0"/>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smtClean="0"/>
              <a:t>Edit Master text styles</a:t>
            </a:r>
          </a:p>
        </p:txBody>
      </p:sp>
      <p:sp>
        <p:nvSpPr>
          <p:cNvPr id="5" name="Date Placeholder 4"/>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2787309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smtClean="0"/>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smtClean="0"/>
              <a:t>Edit Master text styles</a:t>
            </a:r>
          </a:p>
        </p:txBody>
      </p:sp>
      <p:sp>
        <p:nvSpPr>
          <p:cNvPr id="5" name="Date Placeholder 4"/>
          <p:cNvSpPr>
            <a:spLocks noGrp="1"/>
          </p:cNvSpPr>
          <p:nvPr>
            <p:ph type="dt" sz="half" idx="10"/>
          </p:nvPr>
        </p:nvSpPr>
        <p:spPr/>
        <p:txBody>
          <a:bodyPr/>
          <a:lstStyle/>
          <a:p>
            <a:fld id="{F613AB8C-C6F9-4E59-91A5-2983214F7FC8}" type="datetimeFigureOut">
              <a:rPr lang="en-GB" smtClean="0"/>
              <a:pPr/>
              <a:t>29/10/2023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16D9AA-AB65-47E9-97FA-408975F1168F}" type="slidenum">
              <a:rPr lang="en-GB" smtClean="0"/>
              <a:pPr/>
              <a:t>‹#›</a:t>
            </a:fld>
            <a:endParaRPr lang="en-GB"/>
          </a:p>
        </p:txBody>
      </p:sp>
    </p:spTree>
    <p:extLst>
      <p:ext uri="{BB962C8B-B14F-4D97-AF65-F5344CB8AC3E}">
        <p14:creationId xmlns:p14="http://schemas.microsoft.com/office/powerpoint/2010/main" val="710197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F613AB8C-C6F9-4E59-91A5-2983214F7FC8}" type="datetimeFigureOut">
              <a:rPr lang="en-GB" smtClean="0"/>
              <a:pPr/>
              <a:t>29/10/2023</a:t>
            </a:fld>
            <a:endParaRPr lang="en-GB"/>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EF16D9AA-AB65-47E9-97FA-408975F1168F}" type="slidenum">
              <a:rPr lang="en-GB" smtClean="0"/>
              <a:pPr/>
              <a:t>‹#›</a:t>
            </a:fld>
            <a:endParaRPr lang="en-GB"/>
          </a:p>
        </p:txBody>
      </p:sp>
    </p:spTree>
    <p:extLst>
      <p:ext uri="{BB962C8B-B14F-4D97-AF65-F5344CB8AC3E}">
        <p14:creationId xmlns:p14="http://schemas.microsoft.com/office/powerpoint/2010/main" val="289851804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image" Target="../media/image12.png"/><Relationship Id="rId7" Type="http://schemas.microsoft.com/office/2007/relationships/hdphoto" Target="../media/hdphoto2.wdp"/><Relationship Id="rId12" Type="http://schemas.microsoft.com/office/2007/relationships/hdphoto" Target="../media/hdphoto4.wdp"/><Relationship Id="rId2" Type="http://schemas.openxmlformats.org/officeDocument/2006/relationships/image" Target="../media/image11.png"/><Relationship Id="rId16" Type="http://schemas.microsoft.com/office/2007/relationships/hdphoto" Target="../media/hdphoto6.wdp"/><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png"/><Relationship Id="rId15" Type="http://schemas.openxmlformats.org/officeDocument/2006/relationships/image" Target="../media/image19.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6.png"/><Relationship Id="rId1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7765" y="1039284"/>
            <a:ext cx="6126423" cy="6381962"/>
          </a:xfrm>
        </p:spPr>
        <p:txBody>
          <a:bodyPr>
            <a:noAutofit/>
          </a:bodyPr>
          <a:lstStyle/>
          <a:p>
            <a:pPr marL="0" indent="0" algn="just">
              <a:buNone/>
            </a:pPr>
            <a:r>
              <a:rPr lang="en-GB" sz="1200" b="1" dirty="0"/>
              <a:t>TITLE: Discovering the antitumor potential of a novel PDC of Hsp70-TAA complex with Docetaxel for sustained and prolonged release of docetaxel to increase its efficacy and reduce drug resistance in OSCC</a:t>
            </a:r>
            <a:r>
              <a:rPr lang="en-GB" sz="1200" dirty="0"/>
              <a:t> </a:t>
            </a:r>
            <a:endParaRPr lang="en-US" sz="1200" dirty="0"/>
          </a:p>
          <a:p>
            <a:pPr marL="0" indent="0" algn="just">
              <a:buNone/>
            </a:pPr>
            <a:r>
              <a:rPr lang="en-GB" sz="1200" dirty="0"/>
              <a:t>Khushwant Singh</a:t>
            </a:r>
            <a:r>
              <a:rPr lang="en-GB" sz="1200" baseline="30000" dirty="0"/>
              <a:t>1</a:t>
            </a:r>
            <a:r>
              <a:rPr lang="en-GB" sz="1200" dirty="0"/>
              <a:t>, Pramod Kumar Gautam</a:t>
            </a:r>
            <a:r>
              <a:rPr lang="en-GB" sz="1200" baseline="30000" dirty="0"/>
              <a:t>1*</a:t>
            </a:r>
            <a:r>
              <a:rPr lang="en-GB" sz="1200" dirty="0"/>
              <a:t>, Hitesh Verma</a:t>
            </a:r>
            <a:r>
              <a:rPr lang="en-GB" sz="1200" baseline="30000" dirty="0"/>
              <a:t>2</a:t>
            </a:r>
            <a:r>
              <a:rPr lang="en-GB" sz="1200" dirty="0"/>
              <a:t>, Sandeep Bhoriwal</a:t>
            </a:r>
            <a:r>
              <a:rPr lang="en-GB" sz="1200" baseline="30000" dirty="0"/>
              <a:t>3</a:t>
            </a:r>
            <a:endParaRPr lang="en-US" sz="1200" dirty="0"/>
          </a:p>
          <a:p>
            <a:pPr marL="0" indent="0" algn="just">
              <a:buNone/>
            </a:pPr>
            <a:r>
              <a:rPr lang="en-GB" sz="1200" baseline="30000" dirty="0"/>
              <a:t>1*</a:t>
            </a:r>
            <a:r>
              <a:rPr lang="en-GB" sz="1200" dirty="0"/>
              <a:t>Department of Biochemistry, All India Institute of Medical Sciences, New Delhi-110029, INDIA</a:t>
            </a:r>
            <a:endParaRPr lang="en-US" sz="1200" dirty="0"/>
          </a:p>
          <a:p>
            <a:pPr marL="0" indent="0" algn="just">
              <a:buNone/>
            </a:pPr>
            <a:r>
              <a:rPr lang="en-GB" sz="1200" baseline="30000" dirty="0"/>
              <a:t>2</a:t>
            </a:r>
            <a:r>
              <a:rPr lang="en-GB" sz="1200" dirty="0"/>
              <a:t>Department of Otorhinolaryngology, All India Institute of Medical Sciences, New Delhi-110029, INDIA</a:t>
            </a:r>
            <a:endParaRPr lang="en-US" sz="1200" dirty="0"/>
          </a:p>
          <a:p>
            <a:pPr marL="0" indent="0" algn="just">
              <a:buNone/>
            </a:pPr>
            <a:r>
              <a:rPr lang="en-GB" sz="1200" baseline="30000" dirty="0"/>
              <a:t>3</a:t>
            </a:r>
            <a:r>
              <a:rPr lang="en-GB" sz="1200" dirty="0"/>
              <a:t>Department of Surgical Oncology, Dr. B.R.A. IRCH, All India Institute of Medical Sciences, New Delhi-110029, INDIA</a:t>
            </a:r>
            <a:endParaRPr lang="en-US" sz="1200" dirty="0"/>
          </a:p>
          <a:p>
            <a:pPr marL="0" indent="0" algn="just">
              <a:buNone/>
            </a:pPr>
            <a:r>
              <a:rPr lang="en-GB" sz="1200" dirty="0"/>
              <a:t> </a:t>
            </a:r>
            <a:endParaRPr lang="en-US" sz="1200" dirty="0"/>
          </a:p>
          <a:p>
            <a:pPr marL="0" indent="0">
              <a:buNone/>
            </a:pPr>
            <a:r>
              <a:rPr lang="en-GB" sz="1200" baseline="30000" dirty="0"/>
              <a:t>1*</a:t>
            </a:r>
            <a:r>
              <a:rPr lang="en-GB" sz="1200" b="1" dirty="0"/>
              <a:t>Corresponding Author:</a:t>
            </a:r>
            <a:endParaRPr lang="en-US" sz="1200" dirty="0"/>
          </a:p>
          <a:p>
            <a:pPr marL="0" indent="0">
              <a:buNone/>
            </a:pPr>
            <a:r>
              <a:rPr lang="en-GB" sz="1200" dirty="0"/>
              <a:t>Dr. Pramod K. Gautam </a:t>
            </a:r>
            <a:br>
              <a:rPr lang="en-GB" sz="1200" dirty="0"/>
            </a:br>
            <a:r>
              <a:rPr lang="en-GB" sz="1200" dirty="0"/>
              <a:t>Associate Professor</a:t>
            </a:r>
            <a:br>
              <a:rPr lang="en-GB" sz="1200" dirty="0"/>
            </a:br>
            <a:r>
              <a:rPr lang="en-GB" sz="1200" dirty="0"/>
              <a:t>Department of Biochemistry </a:t>
            </a:r>
            <a:br>
              <a:rPr lang="en-GB" sz="1200" dirty="0"/>
            </a:br>
            <a:r>
              <a:rPr lang="en-GB" sz="1200" dirty="0"/>
              <a:t>All India Institute of Medical Sciences </a:t>
            </a:r>
            <a:br>
              <a:rPr lang="en-GB" sz="1200" dirty="0"/>
            </a:br>
            <a:r>
              <a:rPr lang="en-GB" sz="1200" dirty="0"/>
              <a:t>New Delhi-110 029, INDIA</a:t>
            </a:r>
            <a:endParaRPr lang="en-US" sz="1200" dirty="0"/>
          </a:p>
          <a:p>
            <a:pPr marL="0" indent="0">
              <a:buNone/>
            </a:pPr>
            <a:r>
              <a:rPr lang="en-GB" sz="1200" dirty="0"/>
              <a:t>Email - gautam@aiims.edu</a:t>
            </a:r>
            <a:endParaRPr lang="en-US" sz="1200" dirty="0"/>
          </a:p>
          <a:p>
            <a:pPr marL="0" indent="0">
              <a:buNone/>
            </a:pPr>
            <a:endParaRPr lang="en-US" sz="1200" dirty="0"/>
          </a:p>
        </p:txBody>
      </p:sp>
    </p:spTree>
    <p:extLst>
      <p:ext uri="{BB962C8B-B14F-4D97-AF65-F5344CB8AC3E}">
        <p14:creationId xmlns:p14="http://schemas.microsoft.com/office/powerpoint/2010/main" val="53260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91733" y="1068841"/>
            <a:ext cx="5730875" cy="4524376"/>
            <a:chOff x="-1" y="0"/>
            <a:chExt cx="5286866" cy="4525653"/>
          </a:xfrm>
        </p:grpSpPr>
        <p:grpSp>
          <p:nvGrpSpPr>
            <p:cNvPr id="3" name="Group 2"/>
            <p:cNvGrpSpPr/>
            <p:nvPr/>
          </p:nvGrpSpPr>
          <p:grpSpPr>
            <a:xfrm>
              <a:off x="-1" y="0"/>
              <a:ext cx="5286866" cy="4525653"/>
              <a:chOff x="-1" y="0"/>
              <a:chExt cx="6114725" cy="4526595"/>
            </a:xfrm>
          </p:grpSpPr>
          <p:grpSp>
            <p:nvGrpSpPr>
              <p:cNvPr id="5" name="Group 4"/>
              <p:cNvGrpSpPr/>
              <p:nvPr/>
            </p:nvGrpSpPr>
            <p:grpSpPr>
              <a:xfrm>
                <a:off x="-1" y="37198"/>
                <a:ext cx="6114725" cy="4489397"/>
                <a:chOff x="-1" y="37198"/>
                <a:chExt cx="6609002" cy="4489397"/>
              </a:xfrm>
            </p:grpSpPr>
            <p:sp>
              <p:nvSpPr>
                <p:cNvPr id="7" name="Rectangle 6"/>
                <p:cNvSpPr/>
                <p:nvPr/>
              </p:nvSpPr>
              <p:spPr>
                <a:xfrm>
                  <a:off x="-1" y="3247959"/>
                  <a:ext cx="6609002" cy="1278636"/>
                </a:xfrm>
                <a:prstGeom prst="rect">
                  <a:avLst/>
                </a:prstGeom>
              </p:spPr>
              <p:txBody>
                <a:bodyPr wrap="square">
                  <a:noAutofit/>
                </a:bodyPr>
                <a:lstStyle/>
                <a:p>
                  <a:pPr algn="just">
                    <a:lnSpc>
                      <a:spcPct val="115000"/>
                    </a:lnSpc>
                    <a:spcAft>
                      <a:spcPts val="800"/>
                    </a:spcAft>
                  </a:pPr>
                  <a:r>
                    <a:rPr lang="en-GB" sz="1000" b="1" dirty="0">
                      <a:latin typeface="Times New Roman" panose="02020603050405020304" pitchFamily="18" charset="0"/>
                      <a:cs typeface="Times New Roman" panose="02020603050405020304" pitchFamily="18" charset="0"/>
                    </a:rPr>
                    <a:t>Supplementary Figure </a:t>
                  </a:r>
                  <a:r>
                    <a:rPr lang="en-GB" sz="1000" b="1" dirty="0" smtClean="0">
                      <a:latin typeface="Times New Roman" panose="02020603050405020304" pitchFamily="18" charset="0"/>
                      <a:cs typeface="Times New Roman" panose="02020603050405020304" pitchFamily="18" charset="0"/>
                    </a:rPr>
                    <a:t>1</a:t>
                  </a:r>
                  <a:r>
                    <a:rPr lang="en-US" sz="1000" dirty="0" smtClean="0">
                      <a:latin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Spectrophotometric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analysis and determination of stoichiometric ratio of docetaxel: HSP70 in the DHSP conjugate.  </a:t>
                  </a: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Absorbance spectrum scan of the docetaxel in DMSO and PBS (1:9 DMSO: PBS) showing maximum absorption at 377.6 nm. </a:t>
                  </a: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Separation of unbound docetaxel and conjugated Docetaxel-HSP70 to evaluate the stoichiometric ratio. </a:t>
                  </a: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Quantification of docetaxel in the elute (unconjugated docetaxel) and concentrated conjugate (DHSP) by spectrophotometry and representative calculation of the conjugation efficiency based on the amount of docetaxel interpolated from the standard curve. </a:t>
                  </a: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The lysine content in HSP70 was found to be 50 residues.</a:t>
                  </a:r>
                </a:p>
                <a:p>
                  <a:pPr marL="0" marR="0" algn="just">
                    <a:lnSpc>
                      <a:spcPct val="115000"/>
                    </a:lnSpc>
                    <a:spcBef>
                      <a:spcPts val="0"/>
                    </a:spcBef>
                    <a:spcAft>
                      <a:spcPts val="1545"/>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p>
              </p:txBody>
            </p:sp>
            <p:grpSp>
              <p:nvGrpSpPr>
                <p:cNvPr id="8" name="Group 7"/>
                <p:cNvGrpSpPr/>
                <p:nvPr/>
              </p:nvGrpSpPr>
              <p:grpSpPr>
                <a:xfrm>
                  <a:off x="68930" y="37198"/>
                  <a:ext cx="6520205" cy="2899784"/>
                  <a:chOff x="68930" y="37198"/>
                  <a:chExt cx="11155870" cy="4676684"/>
                </a:xfrm>
              </p:grpSpPr>
              <p:grpSp>
                <p:nvGrpSpPr>
                  <p:cNvPr id="9" name="Group 8"/>
                  <p:cNvGrpSpPr/>
                  <p:nvPr/>
                </p:nvGrpSpPr>
                <p:grpSpPr>
                  <a:xfrm>
                    <a:off x="68930" y="37198"/>
                    <a:ext cx="11155870" cy="3646333"/>
                    <a:chOff x="68930" y="37198"/>
                    <a:chExt cx="11155870" cy="3646333"/>
                  </a:xfrm>
                </p:grpSpPr>
                <p:pic>
                  <p:nvPicPr>
                    <p:cNvPr id="13" name="Picture 12"/>
                    <p:cNvPicPr>
                      <a:picLocks noChangeAspect="1"/>
                    </p:cNvPicPr>
                    <p:nvPr/>
                  </p:nvPicPr>
                  <p:blipFill>
                    <a:blip r:embed="rId2" cstate="print"/>
                    <a:stretch>
                      <a:fillRect/>
                    </a:stretch>
                  </p:blipFill>
                  <p:spPr>
                    <a:xfrm>
                      <a:off x="5770253" y="88484"/>
                      <a:ext cx="5454547" cy="2648450"/>
                    </a:xfrm>
                    <a:prstGeom prst="rect">
                      <a:avLst/>
                    </a:prstGeom>
                  </p:spPr>
                </p:pic>
                <p:sp>
                  <p:nvSpPr>
                    <p:cNvPr id="14" name="Rectangle 13"/>
                    <p:cNvSpPr/>
                    <p:nvPr/>
                  </p:nvSpPr>
                  <p:spPr>
                    <a:xfrm>
                      <a:off x="68930" y="37198"/>
                      <a:ext cx="705747" cy="580669"/>
                    </a:xfrm>
                    <a:prstGeom prst="rect">
                      <a:avLst/>
                    </a:prstGeom>
                  </p:spPr>
                  <p:txBody>
                    <a:bodyPr wrap="square">
                      <a:noAutofit/>
                    </a:bodyPr>
                    <a:lstStyle/>
                    <a:p>
                      <a:pPr marL="0" marR="0">
                        <a:lnSpc>
                          <a:spcPct val="105000"/>
                        </a:lnSpc>
                        <a:spcBef>
                          <a:spcPts val="0"/>
                        </a:spcBef>
                        <a:spcAft>
                          <a:spcPts val="800"/>
                        </a:spcAft>
                      </a:pPr>
                      <a:r>
                        <a:rPr lang="en-GB" sz="1100" b="1" kern="1200">
                          <a:solidFill>
                            <a:srgbClr val="333333"/>
                          </a:solidFill>
                          <a:effectLst/>
                          <a:latin typeface="Arial" panose="020B0604020202020204" pitchFamily="34" charset="0"/>
                          <a:ea typeface="Calibri" panose="020F0502020204030204" pitchFamily="34" charset="0"/>
                        </a:rPr>
                        <a:t>A.</a:t>
                      </a:r>
                      <a:endParaRPr lang="en-US" sz="120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5651231" y="57275"/>
                      <a:ext cx="697014" cy="580669"/>
                    </a:xfrm>
                    <a:prstGeom prst="rect">
                      <a:avLst/>
                    </a:prstGeom>
                  </p:spPr>
                  <p:txBody>
                    <a:bodyPr wrap="square">
                      <a:noAutofit/>
                    </a:bodyPr>
                    <a:lstStyle/>
                    <a:p>
                      <a:pPr marL="0" marR="0">
                        <a:lnSpc>
                          <a:spcPct val="105000"/>
                        </a:lnSpc>
                        <a:spcBef>
                          <a:spcPts val="0"/>
                        </a:spcBef>
                        <a:spcAft>
                          <a:spcPts val="800"/>
                        </a:spcAft>
                      </a:pPr>
                      <a:r>
                        <a:rPr lang="en-GB" sz="1100" b="1" kern="1200">
                          <a:solidFill>
                            <a:srgbClr val="333333"/>
                          </a:solidFill>
                          <a:effectLst/>
                          <a:latin typeface="Arial" panose="020B0604020202020204" pitchFamily="34" charset="0"/>
                          <a:ea typeface="Calibri" panose="020F0502020204030204" pitchFamily="34" charset="0"/>
                        </a:rPr>
                        <a:t>B.</a:t>
                      </a:r>
                      <a:endParaRPr lang="en-US" sz="120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8930" y="3102862"/>
                      <a:ext cx="705747" cy="580669"/>
                    </a:xfrm>
                    <a:prstGeom prst="rect">
                      <a:avLst/>
                    </a:prstGeom>
                  </p:spPr>
                  <p:txBody>
                    <a:bodyPr wrap="square">
                      <a:noAutofit/>
                    </a:bodyPr>
                    <a:lstStyle/>
                    <a:p>
                      <a:pPr marL="0" marR="0">
                        <a:lnSpc>
                          <a:spcPct val="105000"/>
                        </a:lnSpc>
                        <a:spcBef>
                          <a:spcPts val="0"/>
                        </a:spcBef>
                        <a:spcAft>
                          <a:spcPts val="800"/>
                        </a:spcAft>
                      </a:pPr>
                      <a:r>
                        <a:rPr lang="en-GB" sz="1100" b="1" kern="1200">
                          <a:solidFill>
                            <a:srgbClr val="333333"/>
                          </a:solidFill>
                          <a:effectLst/>
                          <a:latin typeface="Arial" panose="020B0604020202020204" pitchFamily="34" charset="0"/>
                          <a:ea typeface="Calibri" panose="020F0502020204030204" pitchFamily="34" charset="0"/>
                        </a:rPr>
                        <a:t>C.</a:t>
                      </a:r>
                      <a:endParaRPr lang="en-US" sz="12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5359328" y="3007321"/>
                      <a:ext cx="697014" cy="580669"/>
                    </a:xfrm>
                    <a:prstGeom prst="rect">
                      <a:avLst/>
                    </a:prstGeom>
                  </p:spPr>
                  <p:txBody>
                    <a:bodyPr wrap="square">
                      <a:noAutofit/>
                    </a:bodyPr>
                    <a:lstStyle/>
                    <a:p>
                      <a:pPr marL="0" marR="0">
                        <a:lnSpc>
                          <a:spcPct val="105000"/>
                        </a:lnSpc>
                        <a:spcBef>
                          <a:spcPts val="0"/>
                        </a:spcBef>
                        <a:spcAft>
                          <a:spcPts val="800"/>
                        </a:spcAft>
                      </a:pPr>
                      <a:r>
                        <a:rPr lang="en-GB" sz="1100" b="1" kern="1200">
                          <a:solidFill>
                            <a:srgbClr val="333333"/>
                          </a:solidFill>
                          <a:effectLst/>
                          <a:latin typeface="Arial" panose="020B0604020202020204" pitchFamily="34" charset="0"/>
                          <a:ea typeface="Calibri" panose="020F0502020204030204" pitchFamily="34" charset="0"/>
                        </a:rPr>
                        <a:t>D.</a:t>
                      </a:r>
                      <a:endParaRPr lang="en-US" sz="1200">
                        <a:effectLst/>
                        <a:latin typeface="Times New Roman" panose="02020603050405020304" pitchFamily="18" charset="0"/>
                        <a:ea typeface="Times New Roman" panose="02020603050405020304" pitchFamily="18" charset="0"/>
                      </a:endParaRPr>
                    </a:p>
                  </p:txBody>
                </p:sp>
              </p:grpSp>
              <p:grpSp>
                <p:nvGrpSpPr>
                  <p:cNvPr id="10" name="Group 9"/>
                  <p:cNvGrpSpPr/>
                  <p:nvPr/>
                </p:nvGrpSpPr>
                <p:grpSpPr>
                  <a:xfrm>
                    <a:off x="774676" y="3225203"/>
                    <a:ext cx="4367239" cy="1488679"/>
                    <a:chOff x="774676" y="3225203"/>
                    <a:chExt cx="4367239" cy="1488679"/>
                  </a:xfrm>
                </p:grpSpPr>
                <p:pic>
                  <p:nvPicPr>
                    <p:cNvPr id="11" name="Picture 10"/>
                    <p:cNvPicPr>
                      <a:picLocks noChangeAspect="1"/>
                    </p:cNvPicPr>
                    <p:nvPr/>
                  </p:nvPicPr>
                  <p:blipFill>
                    <a:blip r:embed="rId3"/>
                    <a:stretch>
                      <a:fillRect/>
                    </a:stretch>
                  </p:blipFill>
                  <p:spPr>
                    <a:xfrm>
                      <a:off x="774680" y="3225203"/>
                      <a:ext cx="4367235" cy="646965"/>
                    </a:xfrm>
                    <a:prstGeom prst="rect">
                      <a:avLst/>
                    </a:prstGeom>
                  </p:spPr>
                </p:pic>
                <p:pic>
                  <p:nvPicPr>
                    <p:cNvPr id="12" name="Picture 11"/>
                    <p:cNvPicPr>
                      <a:picLocks noChangeAspect="1"/>
                    </p:cNvPicPr>
                    <p:nvPr/>
                  </p:nvPicPr>
                  <p:blipFill>
                    <a:blip r:embed="rId4"/>
                    <a:stretch>
                      <a:fillRect/>
                    </a:stretch>
                  </p:blipFill>
                  <p:spPr>
                    <a:xfrm>
                      <a:off x="774676" y="3984196"/>
                      <a:ext cx="4367237" cy="729686"/>
                    </a:xfrm>
                    <a:prstGeom prst="rect">
                      <a:avLst/>
                    </a:prstGeom>
                  </p:spPr>
                </p:pic>
              </p:grpSp>
            </p:grpSp>
          </p:grpSp>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68" y="0"/>
                <a:ext cx="3175930" cy="1979184"/>
              </a:xfrm>
              <a:prstGeom prst="rect">
                <a:avLst/>
              </a:prstGeom>
              <a:noFill/>
            </p:spPr>
          </p:pic>
        </p:grpSp>
        <p:pic>
          <p:nvPicPr>
            <p:cNvPr id="4" name="Picture 3"/>
            <p:cNvPicPr>
              <a:picLocks noChangeAspect="1"/>
            </p:cNvPicPr>
            <p:nvPr/>
          </p:nvPicPr>
          <p:blipFill>
            <a:blip r:embed="rId6"/>
            <a:stretch>
              <a:fillRect/>
            </a:stretch>
          </p:blipFill>
          <p:spPr>
            <a:xfrm>
              <a:off x="2665099" y="1774553"/>
              <a:ext cx="2605874" cy="1479858"/>
            </a:xfrm>
            <a:prstGeom prst="rect">
              <a:avLst/>
            </a:prstGeom>
          </p:spPr>
        </p:pic>
      </p:grpSp>
    </p:spTree>
    <p:extLst>
      <p:ext uri="{BB962C8B-B14F-4D97-AF65-F5344CB8AC3E}">
        <p14:creationId xmlns:p14="http://schemas.microsoft.com/office/powerpoint/2010/main" val="478870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Picture 143"/>
          <p:cNvPicPr>
            <a:picLocks noChangeAspect="1"/>
          </p:cNvPicPr>
          <p:nvPr/>
        </p:nvPicPr>
        <p:blipFill rotWithShape="1">
          <a:blip r:embed="rId2"/>
          <a:srcRect l="160" t="442" r="426" b="709"/>
          <a:stretch/>
        </p:blipFill>
        <p:spPr>
          <a:xfrm>
            <a:off x="1523721" y="3819793"/>
            <a:ext cx="1575079" cy="790307"/>
          </a:xfrm>
          <a:prstGeom prst="rect">
            <a:avLst/>
          </a:prstGeom>
          <a:ln>
            <a:noFill/>
          </a:ln>
        </p:spPr>
      </p:pic>
      <p:sp>
        <p:nvSpPr>
          <p:cNvPr id="1936" name="Text Box 2">
            <a:extLst>
              <a:ext uri="{FF2B5EF4-FFF2-40B4-BE49-F238E27FC236}">
                <a16:creationId xmlns:a16="http://schemas.microsoft.com/office/drawing/2014/main" id="{0A72E19D-AE80-65B3-C616-D8B26A0D2797}"/>
              </a:ext>
            </a:extLst>
          </p:cNvPr>
          <p:cNvSpPr txBox="1">
            <a:spLocks noChangeArrowheads="1"/>
          </p:cNvSpPr>
          <p:nvPr/>
        </p:nvSpPr>
        <p:spPr bwMode="auto">
          <a:xfrm>
            <a:off x="768658" y="5183576"/>
            <a:ext cx="6187457" cy="1587402"/>
          </a:xfrm>
          <a:prstGeom prst="rect">
            <a:avLst/>
          </a:prstGeom>
          <a:noFill/>
          <a:ln w="9525">
            <a:noFill/>
            <a:miter lim="800000"/>
            <a:headEnd/>
            <a:tailEnd/>
          </a:ln>
        </p:spPr>
        <p:txBody>
          <a:bodyPr rot="0" vert="horz" wrap="square" lIns="91440" tIns="45720" rIns="91440" bIns="45720" anchor="t" anchorCtr="0">
            <a:noAutofit/>
          </a:bodyPr>
          <a:lstStyle/>
          <a:p>
            <a:pPr algn="just">
              <a:lnSpc>
                <a:spcPct val="115000"/>
              </a:lnSpc>
              <a:spcAft>
                <a:spcPts val="800"/>
              </a:spcAft>
            </a:pPr>
            <a:r>
              <a:rPr lang="en-GB" sz="1000" b="1" dirty="0">
                <a:latin typeface="Times New Roman" panose="02020603050405020304" pitchFamily="18" charset="0"/>
                <a:cs typeface="Times New Roman" panose="02020603050405020304" pitchFamily="18" charset="0"/>
              </a:rPr>
              <a:t>Supplementary Figure 1</a:t>
            </a:r>
            <a:r>
              <a:rPr lang="en-US" sz="1000" dirty="0">
                <a:latin typeface="Times New Roman" panose="02020603050405020304" pitchFamily="18" charset="0"/>
                <a:cs typeface="Times New Roman" panose="02020603050405020304" pitchFamily="18" charset="0"/>
              </a:rPr>
              <a:t>:</a:t>
            </a:r>
            <a:r>
              <a:rPr lang="en-US" sz="1000" kern="1200" dirty="0" smtClean="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1000" b="1" dirty="0" smtClean="0">
                <a:latin typeface="Times New Roman" panose="02020603050405020304" pitchFamily="18" charset="0"/>
                <a:ea typeface="Tahoma" panose="020B0604030504040204" pitchFamily="34" charset="0"/>
                <a:cs typeface="Times New Roman" panose="02020603050405020304" pitchFamily="18" charset="0"/>
              </a:rPr>
              <a:t>(A-B)</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 W</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estern </a:t>
            </a:r>
            <a:r>
              <a:rPr lang="en-US" sz="1000" dirty="0">
                <a:latin typeface="Times New Roman" panose="02020603050405020304" pitchFamily="18" charset="0"/>
                <a:ea typeface="Tahoma" panose="020B0604030504040204" pitchFamily="34" charset="0"/>
                <a:cs typeface="Times New Roman" panose="02020603050405020304" pitchFamily="18" charset="0"/>
              </a:rPr>
              <a:t>blot </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of </a:t>
            </a:r>
            <a:r>
              <a:rPr lang="en-US" sz="1000" dirty="0">
                <a:latin typeface="Times New Roman" panose="02020603050405020304" pitchFamily="18" charset="0"/>
                <a:ea typeface="Tahoma" panose="020B0604030504040204" pitchFamily="34" charset="0"/>
                <a:cs typeface="Times New Roman" panose="02020603050405020304" pitchFamily="18" charset="0"/>
              </a:rPr>
              <a:t>HSP70 </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and </a:t>
            </a:r>
            <a:r>
              <a:rPr lang="en-US" sz="800" b="1" dirty="0" smtClean="0">
                <a:solidFill>
                  <a:srgbClr val="000000"/>
                </a:solidFill>
                <a:latin typeface="Arial" panose="020B0604020202020204" pitchFamily="34" charset="0"/>
                <a:ea typeface="Times New Roman" panose="02020603050405020304" pitchFamily="18" charset="0"/>
              </a:rPr>
              <a:t>ß-actin</a:t>
            </a:r>
            <a:r>
              <a:rPr lang="en-US" sz="800" dirty="0" smtClean="0">
                <a:latin typeface="Times New Roman" panose="02020603050405020304" pitchFamily="18" charset="0"/>
                <a:ea typeface="Times New Roman" panose="02020603050405020304" pitchFamily="18" charset="0"/>
              </a:rPr>
              <a:t> </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protein with pure </a:t>
            </a:r>
            <a:r>
              <a:rPr lang="en-US" sz="1000" dirty="0">
                <a:latin typeface="Times New Roman" panose="02020603050405020304" pitchFamily="18" charset="0"/>
                <a:ea typeface="Tahoma" panose="020B0604030504040204" pitchFamily="34" charset="0"/>
                <a:cs typeface="Times New Roman" panose="02020603050405020304" pitchFamily="18" charset="0"/>
              </a:rPr>
              <a:t>HSP70 protein </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as </a:t>
            </a:r>
            <a:r>
              <a:rPr lang="en-US" sz="1000" dirty="0">
                <a:latin typeface="Times New Roman" panose="02020603050405020304" pitchFamily="18" charset="0"/>
                <a:ea typeface="Tahoma" panose="020B0604030504040204" pitchFamily="34" charset="0"/>
                <a:cs typeface="Times New Roman" panose="02020603050405020304" pitchFamily="18" charset="0"/>
              </a:rPr>
              <a:t>a positive </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control in SC cells and CAL33 cells.</a:t>
            </a:r>
            <a:endParaRPr lang="en-US" sz="1000" dirty="0">
              <a:effectLst/>
              <a:latin typeface="Times New Roman" panose="02020603050405020304" pitchFamily="18" charset="0"/>
              <a:ea typeface="Tahoma" panose="020B0604030504040204" pitchFamily="34" charset="0"/>
              <a:cs typeface="Times New Roman" panose="02020603050405020304" pitchFamily="18" charset="0"/>
            </a:endParaRPr>
          </a:p>
          <a:p>
            <a:pPr marL="0" marR="0">
              <a:lnSpc>
                <a:spcPct val="115000"/>
              </a:lnSpc>
              <a:spcBef>
                <a:spcPts val="0"/>
              </a:spcBef>
              <a:spcAft>
                <a:spcPts val="800"/>
              </a:spcAft>
            </a:pPr>
            <a:r>
              <a:rPr lang="en-US" sz="1000" kern="120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000" dirty="0">
              <a:effectLst/>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865" name="Group 1864"/>
          <p:cNvGrpSpPr/>
          <p:nvPr/>
        </p:nvGrpSpPr>
        <p:grpSpPr>
          <a:xfrm>
            <a:off x="999968" y="1214152"/>
            <a:ext cx="5268229" cy="3681345"/>
            <a:chOff x="580868" y="756952"/>
            <a:chExt cx="5268229" cy="3681345"/>
          </a:xfrm>
        </p:grpSpPr>
        <p:grpSp>
          <p:nvGrpSpPr>
            <p:cNvPr id="1863" name="Group 1862"/>
            <p:cNvGrpSpPr/>
            <p:nvPr/>
          </p:nvGrpSpPr>
          <p:grpSpPr>
            <a:xfrm>
              <a:off x="768658" y="2996768"/>
              <a:ext cx="5080439" cy="1441529"/>
              <a:chOff x="760437" y="3014515"/>
              <a:chExt cx="5080439" cy="1441529"/>
            </a:xfrm>
          </p:grpSpPr>
          <p:sp>
            <p:nvSpPr>
              <p:cNvPr id="1929" name="TextBox 26">
                <a:extLst>
                  <a:ext uri="{FF2B5EF4-FFF2-40B4-BE49-F238E27FC236}">
                    <a16:creationId xmlns:a16="http://schemas.microsoft.com/office/drawing/2014/main" id="{BC755658-53C2-771D-1C46-88D778596BB2}"/>
                  </a:ext>
                </a:extLst>
              </p:cNvPr>
              <p:cNvSpPr txBox="1"/>
              <p:nvPr/>
            </p:nvSpPr>
            <p:spPr>
              <a:xfrm>
                <a:off x="760437" y="3014515"/>
                <a:ext cx="534277" cy="228220"/>
              </a:xfrm>
              <a:prstGeom prst="rect">
                <a:avLst/>
              </a:prstGeom>
              <a:noFill/>
            </p:spPr>
            <p:txBody>
              <a:bodyPr wrap="square" rtlCol="0">
                <a:noAutofit/>
              </a:bodyPr>
              <a:lstStyle/>
              <a:p>
                <a:pPr marL="0" marR="0" algn="ctr">
                  <a:spcBef>
                    <a:spcPts val="0"/>
                  </a:spcBef>
                  <a:spcAft>
                    <a:spcPts val="0"/>
                  </a:spcAft>
                </a:pPr>
                <a:r>
                  <a:rPr lang="en-US" sz="800" b="1" kern="1200" dirty="0" smtClean="0">
                    <a:solidFill>
                      <a:srgbClr val="000000"/>
                    </a:solidFill>
                    <a:effectLst/>
                    <a:latin typeface="Arial" panose="020B0604020202020204" pitchFamily="34" charset="0"/>
                    <a:ea typeface="Times New Roman" panose="02020603050405020304" pitchFamily="18" charset="0"/>
                  </a:rPr>
                  <a:t>CAL33</a:t>
                </a:r>
                <a:endParaRPr lang="en-US" sz="800" dirty="0">
                  <a:effectLst/>
                  <a:latin typeface="Times New Roman" panose="02020603050405020304" pitchFamily="18" charset="0"/>
                  <a:ea typeface="Times New Roman" panose="02020603050405020304" pitchFamily="18" charset="0"/>
                </a:endParaRPr>
              </a:p>
            </p:txBody>
          </p:sp>
          <p:grpSp>
            <p:nvGrpSpPr>
              <p:cNvPr id="1861" name="Group 1860"/>
              <p:cNvGrpSpPr/>
              <p:nvPr/>
            </p:nvGrpSpPr>
            <p:grpSpPr>
              <a:xfrm>
                <a:off x="1090397" y="3147899"/>
                <a:ext cx="2100328" cy="525994"/>
                <a:chOff x="1101674" y="3823312"/>
                <a:chExt cx="2100328" cy="525994"/>
              </a:xfrm>
            </p:grpSpPr>
            <p:sp>
              <p:nvSpPr>
                <p:cNvPr id="1923" name="TextBox 27">
                  <a:extLst>
                    <a:ext uri="{FF2B5EF4-FFF2-40B4-BE49-F238E27FC236}">
                      <a16:creationId xmlns:a16="http://schemas.microsoft.com/office/drawing/2014/main" id="{C089E943-8704-4B88-D6CF-D5209E29CB6E}"/>
                    </a:ext>
                  </a:extLst>
                </p:cNvPr>
                <p:cNvSpPr txBox="1"/>
                <p:nvPr/>
              </p:nvSpPr>
              <p:spPr>
                <a:xfrm>
                  <a:off x="2668375" y="4062560"/>
                  <a:ext cx="533627" cy="286746"/>
                </a:xfrm>
                <a:prstGeom prst="rect">
                  <a:avLst/>
                </a:prstGeom>
                <a:noFill/>
              </p:spPr>
              <p:txBody>
                <a:bodyPr wrap="square" rtlCol="0">
                  <a:noAutofit/>
                </a:bodyPr>
                <a:lstStyle/>
                <a:p>
                  <a:pPr marL="0" marR="0" algn="ctr">
                    <a:spcBef>
                      <a:spcPts val="0"/>
                    </a:spcBef>
                    <a:spcAft>
                      <a:spcPts val="0"/>
                    </a:spcAft>
                  </a:pPr>
                  <a:r>
                    <a:rPr lang="en-US" sz="700" b="1" kern="1200" dirty="0">
                      <a:solidFill>
                        <a:srgbClr val="000000"/>
                      </a:solidFill>
                      <a:effectLst/>
                      <a:latin typeface="Arial" panose="020B0604020202020204" pitchFamily="34" charset="0"/>
                      <a:ea typeface="Times New Roman" panose="02020603050405020304" pitchFamily="18" charset="0"/>
                    </a:rPr>
                    <a:t>70 kDa HSP70</a:t>
                  </a:r>
                  <a:endParaRPr lang="en-US" sz="700" dirty="0">
                    <a:effectLst/>
                    <a:latin typeface="Times New Roman" panose="02020603050405020304" pitchFamily="18" charset="0"/>
                    <a:ea typeface="Times New Roman" panose="02020603050405020304" pitchFamily="18" charset="0"/>
                  </a:endParaRPr>
                </a:p>
              </p:txBody>
            </p:sp>
            <p:cxnSp>
              <p:nvCxnSpPr>
                <p:cNvPr id="1925" name="Straight Arrow Connector 1924"/>
                <p:cNvCxnSpPr/>
                <p:nvPr/>
              </p:nvCxnSpPr>
              <p:spPr>
                <a:xfrm flipH="1" flipV="1">
                  <a:off x="2649703" y="4217215"/>
                  <a:ext cx="114561" cy="5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34" name="Picture 133">
                  <a:extLst>
                    <a:ext uri="{FF2B5EF4-FFF2-40B4-BE49-F238E27FC236}">
                      <a16:creationId xmlns:a16="http://schemas.microsoft.com/office/drawing/2014/main" id="{E1939C77-50C9-5B06-9E60-AE804AA556BD}"/>
                    </a:ext>
                  </a:extLst>
                </p:cNvPr>
                <p:cNvPicPr>
                  <a:picLocks noChangeAspect="1"/>
                </p:cNvPicPr>
                <p:nvPr/>
              </p:nvPicPr>
              <p:blipFill>
                <a:blip r:embed="rId3">
                  <a:biLevel thresh="75000"/>
                </a:blip>
                <a:stretch>
                  <a:fillRect/>
                </a:stretch>
              </p:blipFill>
              <p:spPr>
                <a:xfrm>
                  <a:off x="1101674" y="3823312"/>
                  <a:ext cx="1582578" cy="350262"/>
                </a:xfrm>
                <a:prstGeom prst="rect">
                  <a:avLst/>
                </a:prstGeom>
                <a:ln>
                  <a:noFill/>
                </a:ln>
              </p:spPr>
            </p:pic>
          </p:grpSp>
          <p:grpSp>
            <p:nvGrpSpPr>
              <p:cNvPr id="1860" name="Group 1859"/>
              <p:cNvGrpSpPr/>
              <p:nvPr/>
            </p:nvGrpSpPr>
            <p:grpSpPr>
              <a:xfrm>
                <a:off x="3609976" y="3149996"/>
                <a:ext cx="2230900" cy="1306048"/>
                <a:chOff x="3865926" y="3832837"/>
                <a:chExt cx="2230900" cy="1306048"/>
              </a:xfrm>
            </p:grpSpPr>
            <p:pic>
              <p:nvPicPr>
                <p:cNvPr id="1908" name="Picture 1907">
                  <a:extLst>
                    <a:ext uri="{FF2B5EF4-FFF2-40B4-BE49-F238E27FC236}">
                      <a16:creationId xmlns:a16="http://schemas.microsoft.com/office/drawing/2014/main" id="{F1597A35-A863-EF32-9A54-E9773EA44E35}"/>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669" t="-383" r="170" b="-875"/>
                <a:stretch/>
              </p:blipFill>
              <p:spPr>
                <a:xfrm>
                  <a:off x="3865926" y="4062560"/>
                  <a:ext cx="1762125" cy="1076325"/>
                </a:xfrm>
                <a:prstGeom prst="rect">
                  <a:avLst/>
                </a:prstGeom>
                <a:ln>
                  <a:noFill/>
                </a:ln>
              </p:spPr>
            </p:pic>
            <p:sp>
              <p:nvSpPr>
                <p:cNvPr id="1924" name="TextBox 8">
                  <a:extLst>
                    <a:ext uri="{FF2B5EF4-FFF2-40B4-BE49-F238E27FC236}">
                      <a16:creationId xmlns:a16="http://schemas.microsoft.com/office/drawing/2014/main" id="{B49EDDB2-784A-73CD-4853-0A00BC58FCE3}"/>
                    </a:ext>
                  </a:extLst>
                </p:cNvPr>
                <p:cNvSpPr txBox="1"/>
                <p:nvPr/>
              </p:nvSpPr>
              <p:spPr>
                <a:xfrm>
                  <a:off x="5562424" y="4629851"/>
                  <a:ext cx="534402" cy="282581"/>
                </a:xfrm>
                <a:prstGeom prst="rect">
                  <a:avLst/>
                </a:prstGeom>
                <a:noFill/>
              </p:spPr>
              <p:txBody>
                <a:bodyPr wrap="square" rtlCol="0">
                  <a:noAutofit/>
                </a:bodyPr>
                <a:lstStyle/>
                <a:p>
                  <a:pPr marL="0" marR="0" algn="ctr">
                    <a:spcBef>
                      <a:spcPts val="0"/>
                    </a:spcBef>
                    <a:spcAft>
                      <a:spcPts val="0"/>
                    </a:spcAft>
                  </a:pPr>
                  <a:r>
                    <a:rPr lang="en-US" sz="700" b="1" kern="1200" dirty="0">
                      <a:solidFill>
                        <a:srgbClr val="000000"/>
                      </a:solidFill>
                      <a:effectLst/>
                      <a:latin typeface="Arial" panose="020B0604020202020204" pitchFamily="34" charset="0"/>
                      <a:ea typeface="Times New Roman" panose="02020603050405020304" pitchFamily="18" charset="0"/>
                    </a:rPr>
                    <a:t>42 kDa ß-actin</a:t>
                  </a:r>
                  <a:endParaRPr lang="en-US" sz="700" dirty="0">
                    <a:effectLst/>
                    <a:latin typeface="Times New Roman" panose="02020603050405020304" pitchFamily="18" charset="0"/>
                    <a:ea typeface="Times New Roman" panose="02020603050405020304" pitchFamily="18" charset="0"/>
                  </a:endParaRPr>
                </a:p>
              </p:txBody>
            </p:sp>
            <p:cxnSp>
              <p:nvCxnSpPr>
                <p:cNvPr id="1926" name="Straight Arrow Connector 1925"/>
                <p:cNvCxnSpPr/>
                <p:nvPr/>
              </p:nvCxnSpPr>
              <p:spPr>
                <a:xfrm flipH="1" flipV="1">
                  <a:off x="5544653" y="4771028"/>
                  <a:ext cx="114561" cy="5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35" name="Picture 134">
                  <a:extLst>
                    <a:ext uri="{FF2B5EF4-FFF2-40B4-BE49-F238E27FC236}">
                      <a16:creationId xmlns:a16="http://schemas.microsoft.com/office/drawing/2014/main" id="{E1939C77-50C9-5B06-9E60-AE804AA556BD}"/>
                    </a:ext>
                  </a:extLst>
                </p:cNvPr>
                <p:cNvPicPr>
                  <a:picLocks noChangeAspect="1"/>
                </p:cNvPicPr>
                <p:nvPr/>
              </p:nvPicPr>
              <p:blipFill>
                <a:blip r:embed="rId3">
                  <a:biLevel thresh="75000"/>
                </a:blip>
                <a:stretch>
                  <a:fillRect/>
                </a:stretch>
              </p:blipFill>
              <p:spPr>
                <a:xfrm>
                  <a:off x="3962075" y="3832837"/>
                  <a:ext cx="1582578" cy="350262"/>
                </a:xfrm>
                <a:prstGeom prst="rect">
                  <a:avLst/>
                </a:prstGeom>
                <a:ln>
                  <a:noFill/>
                </a:ln>
              </p:spPr>
            </p:pic>
          </p:grpSp>
        </p:grpSp>
        <p:grpSp>
          <p:nvGrpSpPr>
            <p:cNvPr id="1864" name="Group 1863"/>
            <p:cNvGrpSpPr/>
            <p:nvPr/>
          </p:nvGrpSpPr>
          <p:grpSpPr>
            <a:xfrm>
              <a:off x="580868" y="756952"/>
              <a:ext cx="5162345" cy="2513575"/>
              <a:chOff x="580868" y="756952"/>
              <a:chExt cx="5162345" cy="2513575"/>
            </a:xfrm>
          </p:grpSpPr>
          <p:grpSp>
            <p:nvGrpSpPr>
              <p:cNvPr id="1859" name="Group 1858"/>
              <p:cNvGrpSpPr/>
              <p:nvPr/>
            </p:nvGrpSpPr>
            <p:grpSpPr>
              <a:xfrm>
                <a:off x="887201" y="948338"/>
                <a:ext cx="2350034" cy="1738616"/>
                <a:chOff x="791951" y="948338"/>
                <a:chExt cx="2350034" cy="1738616"/>
              </a:xfrm>
            </p:grpSpPr>
            <p:pic>
              <p:nvPicPr>
                <p:cNvPr id="1901" name="Picture 1900">
                  <a:extLst>
                    <a:ext uri="{FF2B5EF4-FFF2-40B4-BE49-F238E27FC236}">
                      <a16:creationId xmlns:a16="http://schemas.microsoft.com/office/drawing/2014/main" id="{E1939C77-50C9-5B06-9E60-AE804AA556BD}"/>
                    </a:ext>
                  </a:extLst>
                </p:cNvPr>
                <p:cNvPicPr>
                  <a:picLocks noChangeAspect="1"/>
                </p:cNvPicPr>
                <p:nvPr/>
              </p:nvPicPr>
              <p:blipFill>
                <a:blip r:embed="rId3">
                  <a:biLevel thresh="75000"/>
                </a:blip>
                <a:stretch>
                  <a:fillRect/>
                </a:stretch>
              </p:blipFill>
              <p:spPr>
                <a:xfrm>
                  <a:off x="1015784" y="948338"/>
                  <a:ext cx="1582578" cy="350262"/>
                </a:xfrm>
                <a:prstGeom prst="rect">
                  <a:avLst/>
                </a:prstGeom>
                <a:ln>
                  <a:noFill/>
                </a:ln>
              </p:spPr>
            </p:pic>
            <p:pic>
              <p:nvPicPr>
                <p:cNvPr id="1898" name="Picture 1897"/>
                <p:cNvPicPr>
                  <a:picLocks noChangeAspect="1"/>
                </p:cNvPicPr>
                <p:nvPr/>
              </p:nvPicPr>
              <p:blipFill rotWithShape="1">
                <a:blip r:embed="rId5" cstate="print">
                  <a:extLst>
                    <a:ext uri="{28A0092B-C50C-407E-A947-70E740481C1C}">
                      <a14:useLocalDpi xmlns:a14="http://schemas.microsoft.com/office/drawing/2010/main" val="0"/>
                    </a:ext>
                  </a:extLst>
                </a:blip>
                <a:srcRect l="-18" t="1928" r="1971" b="1488"/>
                <a:stretch/>
              </p:blipFill>
              <p:spPr>
                <a:xfrm>
                  <a:off x="791951" y="1200150"/>
                  <a:ext cx="1836950" cy="1486804"/>
                </a:xfrm>
                <a:prstGeom prst="rect">
                  <a:avLst/>
                </a:prstGeom>
                <a:solidFill>
                  <a:schemeClr val="tx2"/>
                </a:solidFill>
                <a:ln>
                  <a:noFill/>
                </a:ln>
              </p:spPr>
            </p:pic>
            <p:grpSp>
              <p:nvGrpSpPr>
                <p:cNvPr id="1858" name="Group 1857"/>
                <p:cNvGrpSpPr/>
                <p:nvPr/>
              </p:nvGrpSpPr>
              <p:grpSpPr>
                <a:xfrm>
                  <a:off x="2583499" y="1608414"/>
                  <a:ext cx="558486" cy="286746"/>
                  <a:chOff x="2560129" y="1234312"/>
                  <a:chExt cx="558486" cy="286746"/>
                </a:xfrm>
              </p:grpSpPr>
              <p:sp>
                <p:nvSpPr>
                  <p:cNvPr id="1911" name="TextBox 27">
                    <a:extLst>
                      <a:ext uri="{FF2B5EF4-FFF2-40B4-BE49-F238E27FC236}">
                        <a16:creationId xmlns:a16="http://schemas.microsoft.com/office/drawing/2014/main" id="{C089E943-8704-4B88-D6CF-D5209E29CB6E}"/>
                      </a:ext>
                    </a:extLst>
                  </p:cNvPr>
                  <p:cNvSpPr txBox="1"/>
                  <p:nvPr/>
                </p:nvSpPr>
                <p:spPr>
                  <a:xfrm>
                    <a:off x="2573206" y="1234312"/>
                    <a:ext cx="545409" cy="286746"/>
                  </a:xfrm>
                  <a:prstGeom prst="rect">
                    <a:avLst/>
                  </a:prstGeom>
                  <a:noFill/>
                  <a:ln>
                    <a:noFill/>
                  </a:ln>
                </p:spPr>
                <p:txBody>
                  <a:bodyPr wrap="square" rtlCol="0">
                    <a:noAutofit/>
                  </a:bodyPr>
                  <a:lstStyle/>
                  <a:p>
                    <a:pPr marL="0" marR="0" algn="ctr">
                      <a:spcBef>
                        <a:spcPts val="0"/>
                      </a:spcBef>
                      <a:spcAft>
                        <a:spcPts val="0"/>
                      </a:spcAft>
                    </a:pPr>
                    <a:r>
                      <a:rPr lang="en-US" sz="700" b="1" kern="1200" dirty="0">
                        <a:solidFill>
                          <a:srgbClr val="000000"/>
                        </a:solidFill>
                        <a:effectLst/>
                        <a:latin typeface="Arial" panose="020B0604020202020204" pitchFamily="34" charset="0"/>
                        <a:ea typeface="Times New Roman" panose="02020603050405020304" pitchFamily="18" charset="0"/>
                      </a:rPr>
                      <a:t>70 kDa HSP70</a:t>
                    </a:r>
                    <a:endParaRPr lang="en-US" sz="700" dirty="0">
                      <a:effectLst/>
                      <a:latin typeface="Times New Roman" panose="02020603050405020304" pitchFamily="18" charset="0"/>
                      <a:ea typeface="Times New Roman" panose="02020603050405020304" pitchFamily="18" charset="0"/>
                    </a:endParaRPr>
                  </a:p>
                </p:txBody>
              </p:sp>
              <p:cxnSp>
                <p:nvCxnSpPr>
                  <p:cNvPr id="1920" name="Straight Arrow Connector 1919"/>
                  <p:cNvCxnSpPr/>
                  <p:nvPr/>
                </p:nvCxnSpPr>
                <p:spPr>
                  <a:xfrm flipH="1" flipV="1">
                    <a:off x="2560129" y="1387540"/>
                    <a:ext cx="117090" cy="531"/>
                  </a:xfrm>
                  <a:prstGeom prst="straightConnector1">
                    <a:avLst/>
                  </a:prstGeom>
                  <a:ln>
                    <a:noFill/>
                    <a:tailEnd type="triangle"/>
                  </a:ln>
                </p:spPr>
                <p:style>
                  <a:lnRef idx="2">
                    <a:schemeClr val="dk1"/>
                  </a:lnRef>
                  <a:fillRef idx="0">
                    <a:schemeClr val="dk1"/>
                  </a:fillRef>
                  <a:effectRef idx="1">
                    <a:schemeClr val="dk1"/>
                  </a:effectRef>
                  <a:fontRef idx="minor">
                    <a:schemeClr val="tx1"/>
                  </a:fontRef>
                </p:style>
              </p:cxnSp>
            </p:grpSp>
          </p:grpSp>
          <p:sp>
            <p:nvSpPr>
              <p:cNvPr id="1928" name="TextBox 26">
                <a:extLst>
                  <a:ext uri="{FF2B5EF4-FFF2-40B4-BE49-F238E27FC236}">
                    <a16:creationId xmlns:a16="http://schemas.microsoft.com/office/drawing/2014/main" id="{BC755658-53C2-771D-1C46-88D778596BB2}"/>
                  </a:ext>
                </a:extLst>
              </p:cNvPr>
              <p:cNvSpPr txBox="1"/>
              <p:nvPr/>
            </p:nvSpPr>
            <p:spPr>
              <a:xfrm>
                <a:off x="933185" y="783121"/>
                <a:ext cx="463506" cy="228220"/>
              </a:xfrm>
              <a:prstGeom prst="rect">
                <a:avLst/>
              </a:prstGeom>
              <a:noFill/>
            </p:spPr>
            <p:txBody>
              <a:bodyPr wrap="square" rtlCol="0">
                <a:noAutofit/>
              </a:bodyPr>
              <a:lstStyle/>
              <a:p>
                <a:pPr marL="0" marR="0" algn="ctr">
                  <a:spcBef>
                    <a:spcPts val="0"/>
                  </a:spcBef>
                  <a:spcAft>
                    <a:spcPts val="0"/>
                  </a:spcAft>
                </a:pPr>
                <a:r>
                  <a:rPr lang="en-US" sz="800" b="1" kern="1200" dirty="0">
                    <a:solidFill>
                      <a:srgbClr val="000000"/>
                    </a:solidFill>
                    <a:effectLst/>
                    <a:latin typeface="Arial" panose="020B0604020202020204" pitchFamily="34" charset="0"/>
                    <a:ea typeface="Times New Roman" panose="02020603050405020304" pitchFamily="18" charset="0"/>
                  </a:rPr>
                  <a:t>SCC4</a:t>
                </a:r>
                <a:endParaRPr lang="en-US" sz="800" dirty="0">
                  <a:effectLst/>
                  <a:latin typeface="Times New Roman" panose="02020603050405020304" pitchFamily="18" charset="0"/>
                  <a:ea typeface="Times New Roman" panose="02020603050405020304" pitchFamily="18" charset="0"/>
                </a:endParaRPr>
              </a:p>
            </p:txBody>
          </p:sp>
          <p:sp>
            <p:nvSpPr>
              <p:cNvPr id="125" name="TextBox 33">
                <a:extLst>
                  <a:ext uri="{FF2B5EF4-FFF2-40B4-BE49-F238E27FC236}">
                    <a16:creationId xmlns:a16="http://schemas.microsoft.com/office/drawing/2014/main" id="{B2167AC2-2D50-8B1B-57B1-B96A39EBCDA9}"/>
                  </a:ext>
                </a:extLst>
              </p:cNvPr>
              <p:cNvSpPr txBox="1"/>
              <p:nvPr/>
            </p:nvSpPr>
            <p:spPr>
              <a:xfrm>
                <a:off x="707556" y="756952"/>
                <a:ext cx="391062" cy="280750"/>
              </a:xfrm>
              <a:prstGeom prst="rect">
                <a:avLst/>
              </a:prstGeom>
              <a:noFill/>
            </p:spPr>
            <p:txBody>
              <a:bodyPr wrap="square" rtlCol="0">
                <a:noAutofit/>
              </a:bodyPr>
              <a:lstStyle/>
              <a:p>
                <a:pPr marL="0" marR="0">
                  <a:lnSpc>
                    <a:spcPct val="106000"/>
                  </a:lnSpc>
                  <a:spcBef>
                    <a:spcPts val="0"/>
                  </a:spcBef>
                  <a:spcAft>
                    <a:spcPts val="800"/>
                  </a:spcAft>
                </a:pPr>
                <a:r>
                  <a:rPr lang="en-GB" sz="10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a:t>
                </a:r>
                <a:r>
                  <a:rPr lang="en-GB" sz="1000" b="1" kern="12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grpSp>
            <p:nvGrpSpPr>
              <p:cNvPr id="1862" name="Group 1861"/>
              <p:cNvGrpSpPr/>
              <p:nvPr/>
            </p:nvGrpSpPr>
            <p:grpSpPr>
              <a:xfrm>
                <a:off x="3609976" y="957863"/>
                <a:ext cx="2133237" cy="1243747"/>
                <a:chOff x="3963589" y="993815"/>
                <a:chExt cx="2133237" cy="1243747"/>
              </a:xfrm>
            </p:grpSpPr>
            <p:pic>
              <p:nvPicPr>
                <p:cNvPr id="1899" name="Picture 1898"/>
                <p:cNvPicPr>
                  <a:picLocks noChangeAspect="1"/>
                </p:cNvPicPr>
                <p:nvPr/>
              </p:nvPicPr>
              <p:blipFill rotWithShape="1">
                <a:blip r:embed="rId6" cstate="print">
                  <a:extLst>
                    <a:ext uri="{28A0092B-C50C-407E-A947-70E740481C1C}">
                      <a14:useLocalDpi xmlns:a14="http://schemas.microsoft.com/office/drawing/2010/main" val="0"/>
                    </a:ext>
                  </a:extLst>
                </a:blip>
                <a:srcRect l="-93" t="-711" r="292" b="241"/>
                <a:stretch/>
              </p:blipFill>
              <p:spPr>
                <a:xfrm>
                  <a:off x="3979838" y="1227912"/>
                  <a:ext cx="1587653" cy="1009650"/>
                </a:xfrm>
                <a:prstGeom prst="rect">
                  <a:avLst/>
                </a:prstGeom>
                <a:ln>
                  <a:noFill/>
                </a:ln>
              </p:spPr>
            </p:pic>
            <p:grpSp>
              <p:nvGrpSpPr>
                <p:cNvPr id="1857" name="Group 1856"/>
                <p:cNvGrpSpPr/>
                <p:nvPr/>
              </p:nvGrpSpPr>
              <p:grpSpPr>
                <a:xfrm>
                  <a:off x="5526772" y="1844017"/>
                  <a:ext cx="570054" cy="282581"/>
                  <a:chOff x="5508946" y="1214417"/>
                  <a:chExt cx="570054" cy="282581"/>
                </a:xfrm>
              </p:grpSpPr>
              <p:cxnSp>
                <p:nvCxnSpPr>
                  <p:cNvPr id="1921" name="Straight Arrow Connector 1920"/>
                  <p:cNvCxnSpPr/>
                  <p:nvPr/>
                </p:nvCxnSpPr>
                <p:spPr>
                  <a:xfrm flipH="1" flipV="1">
                    <a:off x="5508946" y="1372451"/>
                    <a:ext cx="117090" cy="5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913" name="TextBox 8">
                    <a:extLst>
                      <a:ext uri="{FF2B5EF4-FFF2-40B4-BE49-F238E27FC236}">
                        <a16:creationId xmlns:a16="http://schemas.microsoft.com/office/drawing/2014/main" id="{B49EDDB2-784A-73CD-4853-0A00BC58FCE3}"/>
                      </a:ext>
                    </a:extLst>
                  </p:cNvPr>
                  <p:cNvSpPr txBox="1"/>
                  <p:nvPr/>
                </p:nvSpPr>
                <p:spPr>
                  <a:xfrm>
                    <a:off x="5532800" y="1214417"/>
                    <a:ext cx="546200" cy="282581"/>
                  </a:xfrm>
                  <a:prstGeom prst="rect">
                    <a:avLst/>
                  </a:prstGeom>
                  <a:noFill/>
                </p:spPr>
                <p:txBody>
                  <a:bodyPr wrap="square" rtlCol="0">
                    <a:noAutofit/>
                  </a:bodyPr>
                  <a:lstStyle/>
                  <a:p>
                    <a:pPr marL="0" marR="0" algn="ctr">
                      <a:spcBef>
                        <a:spcPts val="0"/>
                      </a:spcBef>
                      <a:spcAft>
                        <a:spcPts val="0"/>
                      </a:spcAft>
                    </a:pPr>
                    <a:r>
                      <a:rPr lang="en-US" sz="700" b="1" kern="1200" dirty="0">
                        <a:solidFill>
                          <a:srgbClr val="000000"/>
                        </a:solidFill>
                        <a:effectLst/>
                        <a:latin typeface="Arial" panose="020B0604020202020204" pitchFamily="34" charset="0"/>
                        <a:ea typeface="Times New Roman" panose="02020603050405020304" pitchFamily="18" charset="0"/>
                      </a:rPr>
                      <a:t>42 kDa ß-actin</a:t>
                    </a:r>
                    <a:endParaRPr lang="en-US" sz="700" dirty="0">
                      <a:effectLst/>
                      <a:latin typeface="Times New Roman" panose="02020603050405020304" pitchFamily="18" charset="0"/>
                      <a:ea typeface="Times New Roman" panose="02020603050405020304" pitchFamily="18" charset="0"/>
                    </a:endParaRPr>
                  </a:p>
                </p:txBody>
              </p:sp>
            </p:grpSp>
            <p:pic>
              <p:nvPicPr>
                <p:cNvPr id="126" name="Picture 125">
                  <a:extLst>
                    <a:ext uri="{FF2B5EF4-FFF2-40B4-BE49-F238E27FC236}">
                      <a16:creationId xmlns:a16="http://schemas.microsoft.com/office/drawing/2014/main" id="{E1939C77-50C9-5B06-9E60-AE804AA556BD}"/>
                    </a:ext>
                  </a:extLst>
                </p:cNvPr>
                <p:cNvPicPr>
                  <a:picLocks noChangeAspect="1"/>
                </p:cNvPicPr>
                <p:nvPr/>
              </p:nvPicPr>
              <p:blipFill>
                <a:blip r:embed="rId3">
                  <a:biLevel thresh="75000"/>
                </a:blip>
                <a:stretch>
                  <a:fillRect/>
                </a:stretch>
              </p:blipFill>
              <p:spPr>
                <a:xfrm>
                  <a:off x="3963589" y="993815"/>
                  <a:ext cx="1582578" cy="350262"/>
                </a:xfrm>
                <a:prstGeom prst="rect">
                  <a:avLst/>
                </a:prstGeom>
              </p:spPr>
            </p:pic>
          </p:grpSp>
          <p:cxnSp>
            <p:nvCxnSpPr>
              <p:cNvPr id="139" name="Straight Arrow Connector 138"/>
              <p:cNvCxnSpPr/>
              <p:nvPr/>
            </p:nvCxnSpPr>
            <p:spPr>
              <a:xfrm flipH="1" flipV="1">
                <a:off x="2678278" y="1769290"/>
                <a:ext cx="114561" cy="5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3" name="TextBox 33">
                <a:extLst>
                  <a:ext uri="{FF2B5EF4-FFF2-40B4-BE49-F238E27FC236}">
                    <a16:creationId xmlns:a16="http://schemas.microsoft.com/office/drawing/2014/main" id="{B2167AC2-2D50-8B1B-57B1-B96A39EBCDA9}"/>
                  </a:ext>
                </a:extLst>
              </p:cNvPr>
              <p:cNvSpPr txBox="1"/>
              <p:nvPr/>
            </p:nvSpPr>
            <p:spPr>
              <a:xfrm>
                <a:off x="580868" y="2989777"/>
                <a:ext cx="391062" cy="280750"/>
              </a:xfrm>
              <a:prstGeom prst="rect">
                <a:avLst/>
              </a:prstGeom>
              <a:noFill/>
            </p:spPr>
            <p:txBody>
              <a:bodyPr wrap="square" rtlCol="0">
                <a:noAutofit/>
              </a:bodyPr>
              <a:lstStyle/>
              <a:p>
                <a:pPr marL="0" marR="0">
                  <a:lnSpc>
                    <a:spcPct val="106000"/>
                  </a:lnSpc>
                  <a:spcBef>
                    <a:spcPts val="0"/>
                  </a:spcBef>
                  <a:spcAft>
                    <a:spcPts val="800"/>
                  </a:spcAft>
                </a:pPr>
                <a:r>
                  <a:rPr lang="en-GB" sz="1000" b="1"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B</a:t>
                </a:r>
                <a:r>
                  <a:rPr lang="en-GB" sz="1000" b="1" kern="12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grpSp>
      </p:grpSp>
    </p:spTree>
    <p:extLst>
      <p:ext uri="{BB962C8B-B14F-4D97-AF65-F5344CB8AC3E}">
        <p14:creationId xmlns:p14="http://schemas.microsoft.com/office/powerpoint/2010/main" val="401952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 name="Group 92"/>
          <p:cNvGrpSpPr/>
          <p:nvPr/>
        </p:nvGrpSpPr>
        <p:grpSpPr>
          <a:xfrm>
            <a:off x="720169" y="436595"/>
            <a:ext cx="6458621" cy="6120759"/>
            <a:chOff x="720169" y="436595"/>
            <a:chExt cx="6458621" cy="6120759"/>
          </a:xfrm>
        </p:grpSpPr>
        <p:grpSp>
          <p:nvGrpSpPr>
            <p:cNvPr id="81" name="Group 80"/>
            <p:cNvGrpSpPr/>
            <p:nvPr/>
          </p:nvGrpSpPr>
          <p:grpSpPr>
            <a:xfrm>
              <a:off x="720169" y="436595"/>
              <a:ext cx="6458621" cy="6120759"/>
              <a:chOff x="444398" y="538195"/>
              <a:chExt cx="6458621" cy="6120759"/>
            </a:xfrm>
          </p:grpSpPr>
          <p:grpSp>
            <p:nvGrpSpPr>
              <p:cNvPr id="30" name="Group 29"/>
              <p:cNvGrpSpPr/>
              <p:nvPr/>
            </p:nvGrpSpPr>
            <p:grpSpPr>
              <a:xfrm>
                <a:off x="540599" y="538195"/>
                <a:ext cx="3927942" cy="4144076"/>
                <a:chOff x="-37327" y="-125832"/>
                <a:chExt cx="2952404" cy="3285825"/>
              </a:xfrm>
            </p:grpSpPr>
            <p:sp>
              <p:nvSpPr>
                <p:cNvPr id="31" name="TextBox 49"/>
                <p:cNvSpPr txBox="1"/>
                <p:nvPr/>
              </p:nvSpPr>
              <p:spPr>
                <a:xfrm>
                  <a:off x="-37327" y="-109674"/>
                  <a:ext cx="379951" cy="223740"/>
                </a:xfrm>
                <a:prstGeom prst="rect">
                  <a:avLst/>
                </a:prstGeom>
                <a:noFill/>
              </p:spPr>
              <p:txBody>
                <a:bodyPr wrap="square" rtlCol="0">
                  <a:noAutofit/>
                </a:bodyPr>
                <a:lstStyle/>
                <a:p>
                  <a:pPr marL="0" marR="0">
                    <a:spcBef>
                      <a:spcPts val="0"/>
                    </a:spcBef>
                    <a:spcAft>
                      <a:spcPts val="0"/>
                    </a:spcAft>
                  </a:pPr>
                  <a:r>
                    <a:rPr lang="en-US" sz="1100" b="1" kern="1200" dirty="0">
                      <a:solidFill>
                        <a:srgbClr val="000000"/>
                      </a:solidFill>
                      <a:effectLst/>
                      <a:latin typeface="Arial" panose="020B0604020202020204" pitchFamily="34" charset="0"/>
                      <a:ea typeface="Times New Roman" panose="02020603050405020304" pitchFamily="18" charset="0"/>
                    </a:rPr>
                    <a:t>A.</a:t>
                  </a:r>
                  <a:endParaRPr lang="en-US" sz="1200" dirty="0">
                    <a:effectLst/>
                    <a:latin typeface="Times New Roman" panose="02020603050405020304" pitchFamily="18" charset="0"/>
                    <a:ea typeface="Times New Roman" panose="02020603050405020304" pitchFamily="18" charset="0"/>
                  </a:endParaRPr>
                </a:p>
              </p:txBody>
            </p:sp>
            <p:sp>
              <p:nvSpPr>
                <p:cNvPr id="32" name="TextBox 50"/>
                <p:cNvSpPr txBox="1"/>
                <p:nvPr/>
              </p:nvSpPr>
              <p:spPr>
                <a:xfrm>
                  <a:off x="2504450" y="-125832"/>
                  <a:ext cx="410627" cy="223740"/>
                </a:xfrm>
                <a:prstGeom prst="rect">
                  <a:avLst/>
                </a:prstGeom>
                <a:noFill/>
              </p:spPr>
              <p:txBody>
                <a:bodyPr wrap="square" rtlCol="0">
                  <a:noAutofit/>
                </a:bodyPr>
                <a:lstStyle/>
                <a:p>
                  <a:pPr marL="0" marR="0">
                    <a:spcBef>
                      <a:spcPts val="0"/>
                    </a:spcBef>
                    <a:spcAft>
                      <a:spcPts val="0"/>
                    </a:spcAft>
                  </a:pPr>
                  <a:r>
                    <a:rPr lang="en-US" sz="1100" b="1" kern="1200" dirty="0">
                      <a:solidFill>
                        <a:srgbClr val="000000"/>
                      </a:solidFill>
                      <a:effectLst/>
                      <a:latin typeface="Arial" panose="020B0604020202020204" pitchFamily="34" charset="0"/>
                      <a:ea typeface="Times New Roman" panose="02020603050405020304" pitchFamily="18" charset="0"/>
                    </a:rPr>
                    <a:t>B.</a:t>
                  </a:r>
                  <a:endParaRPr lang="en-US" sz="1200" dirty="0">
                    <a:effectLst/>
                    <a:latin typeface="Times New Roman" panose="02020603050405020304" pitchFamily="18" charset="0"/>
                    <a:ea typeface="Times New Roman" panose="02020603050405020304" pitchFamily="18" charset="0"/>
                  </a:endParaRPr>
                </a:p>
              </p:txBody>
            </p:sp>
            <p:sp>
              <p:nvSpPr>
                <p:cNvPr id="33" name="TextBox 50"/>
                <p:cNvSpPr txBox="1"/>
                <p:nvPr/>
              </p:nvSpPr>
              <p:spPr>
                <a:xfrm>
                  <a:off x="-27017" y="1701810"/>
                  <a:ext cx="410627" cy="223740"/>
                </a:xfrm>
                <a:prstGeom prst="rect">
                  <a:avLst/>
                </a:prstGeom>
                <a:noFill/>
              </p:spPr>
              <p:txBody>
                <a:bodyPr wrap="square" rtlCol="0">
                  <a:noAutofit/>
                </a:bodyPr>
                <a:lstStyle/>
                <a:p>
                  <a:pPr marL="0" marR="0">
                    <a:spcBef>
                      <a:spcPts val="0"/>
                    </a:spcBef>
                    <a:spcAft>
                      <a:spcPts val="0"/>
                    </a:spcAft>
                  </a:pPr>
                  <a:r>
                    <a:rPr lang="en-US" sz="1100" b="1" kern="1200" dirty="0">
                      <a:solidFill>
                        <a:srgbClr val="000000"/>
                      </a:solidFill>
                      <a:effectLst/>
                      <a:latin typeface="Arial" panose="020B0604020202020204" pitchFamily="34" charset="0"/>
                      <a:ea typeface="Times New Roman" panose="02020603050405020304" pitchFamily="18" charset="0"/>
                    </a:rPr>
                    <a:t>C.</a:t>
                  </a:r>
                  <a:endParaRPr lang="en-US" sz="1200" dirty="0">
                    <a:effectLst/>
                    <a:latin typeface="Times New Roman" panose="02020603050405020304" pitchFamily="18" charset="0"/>
                    <a:ea typeface="Times New Roman" panose="02020603050405020304" pitchFamily="18" charset="0"/>
                  </a:endParaRPr>
                </a:p>
              </p:txBody>
            </p:sp>
            <p:sp>
              <p:nvSpPr>
                <p:cNvPr id="78" name="TextBox 50"/>
                <p:cNvSpPr txBox="1"/>
                <p:nvPr/>
              </p:nvSpPr>
              <p:spPr>
                <a:xfrm>
                  <a:off x="-33853" y="2936253"/>
                  <a:ext cx="410627" cy="223740"/>
                </a:xfrm>
                <a:prstGeom prst="rect">
                  <a:avLst/>
                </a:prstGeom>
                <a:noFill/>
              </p:spPr>
              <p:txBody>
                <a:bodyPr wrap="square" rtlCol="0">
                  <a:noAutofit/>
                </a:bodyPr>
                <a:lstStyle/>
                <a:p>
                  <a:pPr marL="0" marR="0">
                    <a:spcBef>
                      <a:spcPts val="0"/>
                    </a:spcBef>
                    <a:spcAft>
                      <a:spcPts val="0"/>
                    </a:spcAft>
                  </a:pPr>
                  <a:r>
                    <a:rPr lang="en-US" sz="1100" b="1" dirty="0" smtClean="0">
                      <a:solidFill>
                        <a:srgbClr val="000000"/>
                      </a:solidFill>
                      <a:latin typeface="Arial" panose="020B0604020202020204" pitchFamily="34" charset="0"/>
                      <a:ea typeface="Times New Roman" panose="02020603050405020304" pitchFamily="18" charset="0"/>
                    </a:rPr>
                    <a:t>E</a:t>
                  </a:r>
                  <a:r>
                    <a:rPr lang="en-US" sz="1100" b="1" kern="1200" dirty="0" smtClean="0">
                      <a:solidFill>
                        <a:srgbClr val="000000"/>
                      </a:solidFill>
                      <a:effectLst/>
                      <a:latin typeface="Arial" panose="020B0604020202020204" pitchFamily="34"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sp>
              <p:nvSpPr>
                <p:cNvPr id="79" name="TextBox 50"/>
                <p:cNvSpPr txBox="1"/>
                <p:nvPr/>
              </p:nvSpPr>
              <p:spPr>
                <a:xfrm>
                  <a:off x="2453471" y="1664281"/>
                  <a:ext cx="410627" cy="223740"/>
                </a:xfrm>
                <a:prstGeom prst="rect">
                  <a:avLst/>
                </a:prstGeom>
                <a:noFill/>
              </p:spPr>
              <p:txBody>
                <a:bodyPr wrap="square" rtlCol="0">
                  <a:noAutofit/>
                </a:bodyPr>
                <a:lstStyle/>
                <a:p>
                  <a:pPr marL="0" marR="0">
                    <a:spcBef>
                      <a:spcPts val="0"/>
                    </a:spcBef>
                    <a:spcAft>
                      <a:spcPts val="0"/>
                    </a:spcAft>
                  </a:pPr>
                  <a:r>
                    <a:rPr lang="en-US" sz="1100" b="1" kern="1200" dirty="0" smtClean="0">
                      <a:solidFill>
                        <a:srgbClr val="000000"/>
                      </a:solidFill>
                      <a:effectLst/>
                      <a:latin typeface="Arial" panose="020B0604020202020204" pitchFamily="34" charset="0"/>
                      <a:ea typeface="Times New Roman" panose="02020603050405020304" pitchFamily="18" charset="0"/>
                    </a:rPr>
                    <a:t>D.</a:t>
                  </a:r>
                  <a:endParaRPr lang="en-US" sz="1200" dirty="0">
                    <a:effectLst/>
                    <a:latin typeface="Times New Roman" panose="02020603050405020304" pitchFamily="18" charset="0"/>
                    <a:ea typeface="Times New Roman" panose="02020603050405020304" pitchFamily="18" charset="0"/>
                  </a:endParaRPr>
                </a:p>
              </p:txBody>
            </p:sp>
            <p:sp>
              <p:nvSpPr>
                <p:cNvPr id="80" name="TextBox 50"/>
                <p:cNvSpPr txBox="1"/>
                <p:nvPr/>
              </p:nvSpPr>
              <p:spPr>
                <a:xfrm>
                  <a:off x="2453471" y="2838785"/>
                  <a:ext cx="410627" cy="223740"/>
                </a:xfrm>
                <a:prstGeom prst="rect">
                  <a:avLst/>
                </a:prstGeom>
                <a:noFill/>
              </p:spPr>
              <p:txBody>
                <a:bodyPr wrap="square" rtlCol="0">
                  <a:noAutofit/>
                </a:bodyPr>
                <a:lstStyle/>
                <a:p>
                  <a:pPr marL="0" marR="0">
                    <a:spcBef>
                      <a:spcPts val="0"/>
                    </a:spcBef>
                    <a:spcAft>
                      <a:spcPts val="0"/>
                    </a:spcAft>
                  </a:pPr>
                  <a:r>
                    <a:rPr lang="en-US" sz="1100" b="1" dirty="0">
                      <a:solidFill>
                        <a:srgbClr val="000000"/>
                      </a:solidFill>
                      <a:latin typeface="Arial" panose="020B0604020202020204" pitchFamily="34" charset="0"/>
                      <a:ea typeface="Times New Roman" panose="02020603050405020304" pitchFamily="18" charset="0"/>
                    </a:rPr>
                    <a:t>G</a:t>
                  </a:r>
                  <a:r>
                    <a:rPr lang="en-US" sz="1100" b="1" kern="1200" dirty="0" smtClean="0">
                      <a:solidFill>
                        <a:srgbClr val="000000"/>
                      </a:solidFill>
                      <a:effectLst/>
                      <a:latin typeface="Arial" panose="020B0604020202020204" pitchFamily="34"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grpSp>
          <p:grpSp>
            <p:nvGrpSpPr>
              <p:cNvPr id="14" name="Group 13"/>
              <p:cNvGrpSpPr/>
              <p:nvPr/>
            </p:nvGrpSpPr>
            <p:grpSpPr>
              <a:xfrm>
                <a:off x="444398" y="2727845"/>
                <a:ext cx="3118312" cy="1740790"/>
                <a:chOff x="1107842" y="2712991"/>
                <a:chExt cx="2993950" cy="2037547"/>
              </a:xfrm>
            </p:grpSpPr>
            <p:sp>
              <p:nvSpPr>
                <p:cNvPr id="15" name="TextBox 64"/>
                <p:cNvSpPr txBox="1"/>
                <p:nvPr/>
              </p:nvSpPr>
              <p:spPr>
                <a:xfrm>
                  <a:off x="1107842" y="4539583"/>
                  <a:ext cx="184731" cy="210955"/>
                </a:xfrm>
                <a:prstGeom prst="rect">
                  <a:avLst/>
                </a:prstGeom>
                <a:noFill/>
              </p:spPr>
              <p:txBody>
                <a:bodyPr wrap="square" rtlCol="0">
                  <a:noAutofit/>
                </a:bodyPr>
                <a:lstStyle/>
                <a:p>
                  <a:endParaRPr lang="en-US"/>
                </a:p>
              </p:txBody>
            </p:sp>
            <p:pic>
              <p:nvPicPr>
                <p:cNvPr id="16" name="Picture 15"/>
                <p:cNvPicPr>
                  <a:picLocks noChangeAspect="1"/>
                </p:cNvPicPr>
                <p:nvPr/>
              </p:nvPicPr>
              <p:blipFill>
                <a:blip r:embed="rId2"/>
                <a:stretch>
                  <a:fillRect/>
                </a:stretch>
              </p:blipFill>
              <p:spPr>
                <a:xfrm>
                  <a:off x="1664554" y="2712991"/>
                  <a:ext cx="2093718" cy="619577"/>
                </a:xfrm>
                <a:prstGeom prst="rect">
                  <a:avLst/>
                </a:prstGeom>
              </p:spPr>
            </p:pic>
            <p:grpSp>
              <p:nvGrpSpPr>
                <p:cNvPr id="17" name="Group 16"/>
                <p:cNvGrpSpPr/>
                <p:nvPr/>
              </p:nvGrpSpPr>
              <p:grpSpPr>
                <a:xfrm>
                  <a:off x="1811237" y="3204811"/>
                  <a:ext cx="2290555" cy="1248664"/>
                  <a:chOff x="1698025" y="3623788"/>
                  <a:chExt cx="1475506" cy="614795"/>
                </a:xfrm>
              </p:grpSpPr>
              <p:sp>
                <p:nvSpPr>
                  <p:cNvPr id="19" name="TextBox 111">
                    <a:extLst>
                      <a:ext uri="{FF2B5EF4-FFF2-40B4-BE49-F238E27FC236}">
                        <a16:creationId xmlns:a16="http://schemas.microsoft.com/office/drawing/2014/main" id="{B49EDDB2-784A-73CD-4853-0A00BC58FCE3}"/>
                      </a:ext>
                    </a:extLst>
                  </p:cNvPr>
                  <p:cNvSpPr txBox="1"/>
                  <p:nvPr/>
                </p:nvSpPr>
                <p:spPr>
                  <a:xfrm>
                    <a:off x="2815551" y="3834654"/>
                    <a:ext cx="357980" cy="134694"/>
                  </a:xfrm>
                  <a:prstGeom prst="rect">
                    <a:avLst/>
                  </a:prstGeom>
                  <a:noFill/>
                </p:spPr>
                <p:txBody>
                  <a:bodyPr wrap="square" rtlCol="0">
                    <a:noAutofit/>
                  </a:bodyPr>
                  <a:lstStyle/>
                  <a:p>
                    <a:pPr marL="0" marR="0">
                      <a:spcBef>
                        <a:spcPts val="0"/>
                      </a:spcBef>
                      <a:spcAft>
                        <a:spcPts val="0"/>
                      </a:spcAft>
                    </a:pPr>
                    <a:r>
                      <a:rPr lang="en-US" sz="900" b="1" kern="1200" dirty="0">
                        <a:solidFill>
                          <a:srgbClr val="000000"/>
                        </a:solidFill>
                        <a:effectLst/>
                        <a:latin typeface="Arial" panose="020B0604020202020204" pitchFamily="34" charset="0"/>
                        <a:ea typeface="Times New Roman" panose="02020603050405020304" pitchFamily="18" charset="0"/>
                      </a:rPr>
                      <a:t>42 kDa ß-actin</a:t>
                    </a:r>
                    <a:endParaRPr lang="en-US" sz="1200" dirty="0">
                      <a:effectLst/>
                      <a:latin typeface="Times New Roman" panose="02020603050405020304" pitchFamily="18" charset="0"/>
                      <a:ea typeface="Times New Roman" panose="02020603050405020304" pitchFamily="18" charset="0"/>
                    </a:endParaRPr>
                  </a:p>
                </p:txBody>
              </p:sp>
              <p:pic>
                <p:nvPicPr>
                  <p:cNvPr id="20" name="Picture 19"/>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23557" t="253" r="2086" b="807"/>
                  <a:stretch/>
                </p:blipFill>
                <p:spPr>
                  <a:xfrm>
                    <a:off x="1698025" y="3623788"/>
                    <a:ext cx="1154539" cy="614795"/>
                  </a:xfrm>
                  <a:prstGeom prst="rect">
                    <a:avLst/>
                  </a:prstGeom>
                  <a:ln>
                    <a:noFill/>
                  </a:ln>
                </p:spPr>
              </p:pic>
            </p:grpSp>
            <p:cxnSp>
              <p:nvCxnSpPr>
                <p:cNvPr id="18" name="Straight Arrow Connector 17"/>
                <p:cNvCxnSpPr/>
                <p:nvPr/>
              </p:nvCxnSpPr>
              <p:spPr>
                <a:xfrm flipH="1">
                  <a:off x="3384244" y="3823722"/>
                  <a:ext cx="286240" cy="66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65" name="Group 64"/>
              <p:cNvGrpSpPr/>
              <p:nvPr/>
            </p:nvGrpSpPr>
            <p:grpSpPr>
              <a:xfrm>
                <a:off x="4085290" y="2623448"/>
                <a:ext cx="2817729" cy="1416854"/>
                <a:chOff x="5767608" y="4693544"/>
                <a:chExt cx="2817729" cy="1416854"/>
              </a:xfrm>
            </p:grpSpPr>
            <p:pic>
              <p:nvPicPr>
                <p:cNvPr id="61" name="Picture 60"/>
                <p:cNvPicPr>
                  <a:picLocks noChangeAspect="1"/>
                </p:cNvPicPr>
                <p:nvPr/>
              </p:nvPicPr>
              <p:blipFill>
                <a:blip r:embed="rId5" cstate="print"/>
                <a:stretch>
                  <a:fillRect/>
                </a:stretch>
              </p:blipFill>
              <p:spPr>
                <a:xfrm>
                  <a:off x="5767608" y="4693544"/>
                  <a:ext cx="2276004" cy="690784"/>
                </a:xfrm>
                <a:prstGeom prst="rect">
                  <a:avLst/>
                </a:prstGeom>
              </p:spPr>
            </p:pic>
            <p:sp>
              <p:nvSpPr>
                <p:cNvPr id="62" name="TextBox 193"/>
                <p:cNvSpPr txBox="1"/>
                <p:nvPr/>
              </p:nvSpPr>
              <p:spPr>
                <a:xfrm>
                  <a:off x="7848451" y="5558227"/>
                  <a:ext cx="736886" cy="552171"/>
                </a:xfrm>
                <a:prstGeom prst="rect">
                  <a:avLst/>
                </a:prstGeom>
                <a:noFill/>
              </p:spPr>
              <p:txBody>
                <a:bodyPr wrap="square" rtlCol="0">
                  <a:noAutofit/>
                </a:bodyPr>
                <a:lstStyle/>
                <a:p>
                  <a:pPr marL="0" marR="0" algn="ctr">
                    <a:lnSpc>
                      <a:spcPct val="106000"/>
                    </a:lnSpc>
                    <a:spcBef>
                      <a:spcPts val="0"/>
                    </a:spcBef>
                    <a:spcAft>
                      <a:spcPts val="800"/>
                    </a:spcAft>
                  </a:pPr>
                  <a:r>
                    <a:rPr lang="en-US" sz="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IgG 48kDa Heavy chain</a:t>
                  </a:r>
                  <a:endParaRPr lang="en-US"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3" name="Picture 62"/>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40000"/>
                          </a14:imgEffect>
                        </a14:imgLayer>
                      </a14:imgProps>
                    </a:ext>
                  </a:extLst>
                </a:blip>
                <a:srcRect b="-892"/>
                <a:stretch/>
              </p:blipFill>
              <p:spPr>
                <a:xfrm>
                  <a:off x="5809882" y="5334552"/>
                  <a:ext cx="1963549" cy="732673"/>
                </a:xfrm>
                <a:prstGeom prst="rect">
                  <a:avLst/>
                </a:prstGeom>
                <a:ln>
                  <a:noFill/>
                </a:ln>
              </p:spPr>
            </p:pic>
            <p:cxnSp>
              <p:nvCxnSpPr>
                <p:cNvPr id="64" name="Straight Arrow Connector 63"/>
                <p:cNvCxnSpPr/>
                <p:nvPr/>
              </p:nvCxnSpPr>
              <p:spPr>
                <a:xfrm flipH="1">
                  <a:off x="7545441" y="5791700"/>
                  <a:ext cx="314560" cy="67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76" name="Group 75"/>
              <p:cNvGrpSpPr/>
              <p:nvPr/>
            </p:nvGrpSpPr>
            <p:grpSpPr>
              <a:xfrm>
                <a:off x="575220" y="4121741"/>
                <a:ext cx="6053683" cy="2537213"/>
                <a:chOff x="632842" y="4326667"/>
                <a:chExt cx="6053683" cy="2537213"/>
              </a:xfrm>
            </p:grpSpPr>
            <p:grpSp>
              <p:nvGrpSpPr>
                <p:cNvPr id="36" name="Group 35"/>
                <p:cNvGrpSpPr/>
                <p:nvPr/>
              </p:nvGrpSpPr>
              <p:grpSpPr>
                <a:xfrm>
                  <a:off x="632842" y="4326667"/>
                  <a:ext cx="4452069" cy="2317160"/>
                  <a:chOff x="-70520" y="-33767"/>
                  <a:chExt cx="4051240" cy="2289021"/>
                </a:xfrm>
              </p:grpSpPr>
              <p:grpSp>
                <p:nvGrpSpPr>
                  <p:cNvPr id="38" name="Group 37"/>
                  <p:cNvGrpSpPr/>
                  <p:nvPr/>
                </p:nvGrpSpPr>
                <p:grpSpPr>
                  <a:xfrm>
                    <a:off x="178876" y="-33767"/>
                    <a:ext cx="2303155" cy="2289021"/>
                    <a:chOff x="178876" y="-33767"/>
                    <a:chExt cx="2303155" cy="2289021"/>
                  </a:xfrm>
                </p:grpSpPr>
                <p:grpSp>
                  <p:nvGrpSpPr>
                    <p:cNvPr id="49" name="Group 48"/>
                    <p:cNvGrpSpPr/>
                    <p:nvPr/>
                  </p:nvGrpSpPr>
                  <p:grpSpPr>
                    <a:xfrm>
                      <a:off x="178876" y="-33767"/>
                      <a:ext cx="2006039" cy="2289021"/>
                      <a:chOff x="178876" y="-33767"/>
                      <a:chExt cx="2006039" cy="2289021"/>
                    </a:xfrm>
                  </p:grpSpPr>
                  <p:pic>
                    <p:nvPicPr>
                      <p:cNvPr id="56" name="Picture 55"/>
                      <p:cNvPicPr>
                        <a:picLocks noChangeAspect="1"/>
                      </p:cNvPicPr>
                      <p:nvPr/>
                    </p:nvPicPr>
                    <p:blipFill>
                      <a:blip r:embed="rId8" cstate="print"/>
                      <a:stretch>
                        <a:fillRect/>
                      </a:stretch>
                    </p:blipFill>
                    <p:spPr>
                      <a:xfrm>
                        <a:off x="283781" y="-33767"/>
                        <a:ext cx="1901134" cy="828693"/>
                      </a:xfrm>
                      <a:prstGeom prst="rect">
                        <a:avLst/>
                      </a:prstGeom>
                    </p:spPr>
                  </p:pic>
                  <p:pic>
                    <p:nvPicPr>
                      <p:cNvPr id="59" name="Picture 58"/>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Lst>
                      </a:blip>
                      <a:srcRect t="47116" b="-179491"/>
                      <a:stretch/>
                    </p:blipFill>
                    <p:spPr>
                      <a:xfrm>
                        <a:off x="178876" y="794155"/>
                        <a:ext cx="1799922" cy="1461099"/>
                      </a:xfrm>
                      <a:prstGeom prst="rect">
                        <a:avLst/>
                      </a:prstGeom>
                      <a:ln>
                        <a:noFill/>
                      </a:ln>
                    </p:spPr>
                  </p:pic>
                </p:grpSp>
                <p:grpSp>
                  <p:nvGrpSpPr>
                    <p:cNvPr id="45" name="Group 44"/>
                    <p:cNvGrpSpPr/>
                    <p:nvPr/>
                  </p:nvGrpSpPr>
                  <p:grpSpPr>
                    <a:xfrm>
                      <a:off x="1922637" y="734939"/>
                      <a:ext cx="559394" cy="360045"/>
                      <a:chOff x="1922637" y="734939"/>
                      <a:chExt cx="559394" cy="360045"/>
                    </a:xfrm>
                  </p:grpSpPr>
                  <p:sp>
                    <p:nvSpPr>
                      <p:cNvPr id="46" name="TextBox 202"/>
                      <p:cNvSpPr txBox="1"/>
                      <p:nvPr/>
                    </p:nvSpPr>
                    <p:spPr>
                      <a:xfrm>
                        <a:off x="2004456" y="734939"/>
                        <a:ext cx="477575" cy="360045"/>
                      </a:xfrm>
                      <a:prstGeom prst="rect">
                        <a:avLst/>
                      </a:prstGeom>
                      <a:noFill/>
                    </p:spPr>
                    <p:txBody>
                      <a:bodyPr wrap="square" rtlCol="0">
                        <a:noAutofit/>
                      </a:bodyPr>
                      <a:lstStyle/>
                      <a:p>
                        <a:pPr marL="0" marR="0" algn="ctr">
                          <a:lnSpc>
                            <a:spcPct val="106000"/>
                          </a:lnSpc>
                          <a:spcBef>
                            <a:spcPts val="0"/>
                          </a:spcBef>
                          <a:spcAft>
                            <a:spcPts val="800"/>
                          </a:spcAft>
                        </a:pPr>
                        <a:r>
                          <a:rPr lang="en-US" sz="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70 kDa HSP70</a:t>
                        </a:r>
                        <a:endParaRPr lang="en-US"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48" name="Straight Arrow Connector 47"/>
                      <p:cNvCxnSpPr/>
                      <p:nvPr/>
                    </p:nvCxnSpPr>
                    <p:spPr>
                      <a:xfrm flipH="1" flipV="1">
                        <a:off x="1922637" y="917805"/>
                        <a:ext cx="163639" cy="31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sp>
                <p:nvSpPr>
                  <p:cNvPr id="41" name="TextBox 3"/>
                  <p:cNvSpPr txBox="1"/>
                  <p:nvPr/>
                </p:nvSpPr>
                <p:spPr>
                  <a:xfrm>
                    <a:off x="-70520" y="264585"/>
                    <a:ext cx="754904" cy="231987"/>
                  </a:xfrm>
                  <a:prstGeom prst="rect">
                    <a:avLst/>
                  </a:prstGeom>
                  <a:noFill/>
                </p:spPr>
                <p:txBody>
                  <a:bodyPr wrap="square" rtlCol="0">
                    <a:noAutofit/>
                  </a:bodyPr>
                  <a:lstStyle/>
                  <a:p>
                    <a:pPr marL="0" marR="0" algn="ctr">
                      <a:lnSpc>
                        <a:spcPct val="106000"/>
                      </a:lnSpc>
                      <a:spcBef>
                        <a:spcPts val="0"/>
                      </a:spcBef>
                      <a:spcAft>
                        <a:spcPts val="800"/>
                      </a:spcAft>
                    </a:pPr>
                    <a:r>
                      <a:rPr lang="en-US" sz="9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SCC4</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9" name="TextBox 3"/>
                  <p:cNvSpPr txBox="1"/>
                  <p:nvPr/>
                </p:nvSpPr>
                <p:spPr>
                  <a:xfrm>
                    <a:off x="3225816" y="140131"/>
                    <a:ext cx="754904" cy="231987"/>
                  </a:xfrm>
                  <a:prstGeom prst="rect">
                    <a:avLst/>
                  </a:prstGeom>
                  <a:noFill/>
                </p:spPr>
                <p:txBody>
                  <a:bodyPr wrap="square" rtlCol="0">
                    <a:noAutofit/>
                  </a:bodyPr>
                  <a:lstStyle/>
                  <a:p>
                    <a:pPr marL="0" marR="0" algn="ctr">
                      <a:lnSpc>
                        <a:spcPct val="106000"/>
                      </a:lnSpc>
                      <a:spcBef>
                        <a:spcPts val="0"/>
                      </a:spcBef>
                      <a:spcAft>
                        <a:spcPts val="800"/>
                      </a:spcAft>
                    </a:pPr>
                    <a:r>
                      <a:rPr lang="en-US" sz="800" b="1" kern="12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CAL33</a:t>
                    </a:r>
                    <a:endParaRPr lang="en-US"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grpSp>
              <p:nvGrpSpPr>
                <p:cNvPr id="68" name="Group 67"/>
                <p:cNvGrpSpPr/>
                <p:nvPr/>
              </p:nvGrpSpPr>
              <p:grpSpPr>
                <a:xfrm>
                  <a:off x="4019478" y="4431380"/>
                  <a:ext cx="2339084" cy="2432500"/>
                  <a:chOff x="7569822" y="3470979"/>
                  <a:chExt cx="2337234" cy="2432500"/>
                </a:xfrm>
              </p:grpSpPr>
              <p:pic>
                <p:nvPicPr>
                  <p:cNvPr id="66" name="Picture 65"/>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l="-343" t="289" r="-248" b="152"/>
                  <a:stretch/>
                </p:blipFill>
                <p:spPr>
                  <a:xfrm>
                    <a:off x="7593855" y="4112779"/>
                    <a:ext cx="2188188" cy="1790700"/>
                  </a:xfrm>
                  <a:prstGeom prst="rect">
                    <a:avLst/>
                  </a:prstGeom>
                  <a:ln>
                    <a:noFill/>
                  </a:ln>
                </p:spPr>
              </p:pic>
              <p:pic>
                <p:nvPicPr>
                  <p:cNvPr id="67" name="Picture 66"/>
                  <p:cNvPicPr>
                    <a:picLocks noChangeAspect="1"/>
                  </p:cNvPicPr>
                  <p:nvPr/>
                </p:nvPicPr>
                <p:blipFill>
                  <a:blip r:embed="rId5" cstate="print"/>
                  <a:stretch>
                    <a:fillRect/>
                  </a:stretch>
                </p:blipFill>
                <p:spPr>
                  <a:xfrm>
                    <a:off x="7569822" y="3470979"/>
                    <a:ext cx="2337234" cy="690784"/>
                  </a:xfrm>
                  <a:prstGeom prst="rect">
                    <a:avLst/>
                  </a:prstGeom>
                </p:spPr>
              </p:pic>
            </p:grpSp>
            <p:sp>
              <p:nvSpPr>
                <p:cNvPr id="74" name="TextBox 202"/>
                <p:cNvSpPr txBox="1"/>
                <p:nvPr/>
              </p:nvSpPr>
              <p:spPr>
                <a:xfrm>
                  <a:off x="6161699" y="5320339"/>
                  <a:ext cx="524826" cy="364471"/>
                </a:xfrm>
                <a:prstGeom prst="rect">
                  <a:avLst/>
                </a:prstGeom>
                <a:noFill/>
              </p:spPr>
              <p:txBody>
                <a:bodyPr wrap="square" rtlCol="0">
                  <a:noAutofit/>
                </a:bodyPr>
                <a:lstStyle/>
                <a:p>
                  <a:pPr marL="0" marR="0" algn="ctr">
                    <a:lnSpc>
                      <a:spcPct val="106000"/>
                    </a:lnSpc>
                    <a:spcBef>
                      <a:spcPts val="0"/>
                    </a:spcBef>
                    <a:spcAft>
                      <a:spcPts val="800"/>
                    </a:spcAft>
                  </a:pPr>
                  <a:r>
                    <a:rPr lang="en-US" sz="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70 kDa HSP70</a:t>
                  </a:r>
                  <a:endParaRPr lang="en-US" sz="8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75" name="Straight Arrow Connector 74"/>
                <p:cNvCxnSpPr/>
                <p:nvPr/>
              </p:nvCxnSpPr>
              <p:spPr>
                <a:xfrm flipH="1" flipV="1">
                  <a:off x="6043035" y="5504956"/>
                  <a:ext cx="179829" cy="3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grpSp>
          <p:nvGrpSpPr>
            <p:cNvPr id="92" name="Group 91"/>
            <p:cNvGrpSpPr/>
            <p:nvPr/>
          </p:nvGrpSpPr>
          <p:grpSpPr>
            <a:xfrm>
              <a:off x="1402227" y="472425"/>
              <a:ext cx="5009398" cy="2170854"/>
              <a:chOff x="1312884" y="602234"/>
              <a:chExt cx="5009398" cy="2170854"/>
            </a:xfrm>
          </p:grpSpPr>
          <p:pic>
            <p:nvPicPr>
              <p:cNvPr id="91" name="Picture 90"/>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t="1637" b="164"/>
              <a:stretch/>
            </p:blipFill>
            <p:spPr>
              <a:xfrm>
                <a:off x="1363440" y="1170543"/>
                <a:ext cx="1867192" cy="1498600"/>
              </a:xfrm>
              <a:prstGeom prst="rect">
                <a:avLst/>
              </a:prstGeom>
              <a:ln>
                <a:noFill/>
              </a:ln>
            </p:spPr>
          </p:pic>
          <p:grpSp>
            <p:nvGrpSpPr>
              <p:cNvPr id="90" name="Group 89"/>
              <p:cNvGrpSpPr/>
              <p:nvPr/>
            </p:nvGrpSpPr>
            <p:grpSpPr>
              <a:xfrm>
                <a:off x="1312884" y="602234"/>
                <a:ext cx="5009398" cy="2170854"/>
                <a:chOff x="1312884" y="602234"/>
                <a:chExt cx="5009398" cy="2170854"/>
              </a:xfrm>
            </p:grpSpPr>
            <p:sp>
              <p:nvSpPr>
                <p:cNvPr id="82" name="TextBox 20">
                  <a:extLst>
                    <a:ext uri="{FF2B5EF4-FFF2-40B4-BE49-F238E27FC236}">
                      <a16:creationId xmlns:a16="http://schemas.microsoft.com/office/drawing/2014/main" id="{BC755658-53C2-771D-1C46-88D778596BB2}"/>
                    </a:ext>
                  </a:extLst>
                </p:cNvPr>
                <p:cNvSpPr txBox="1"/>
                <p:nvPr/>
              </p:nvSpPr>
              <p:spPr>
                <a:xfrm>
                  <a:off x="4865432" y="602234"/>
                  <a:ext cx="652275" cy="251275"/>
                </a:xfrm>
                <a:prstGeom prst="rect">
                  <a:avLst/>
                </a:prstGeom>
                <a:noFill/>
              </p:spPr>
              <p:txBody>
                <a:bodyPr wrap="square" rtlCol="0">
                  <a:noAutofit/>
                </a:bodyPr>
                <a:lstStyle/>
                <a:p>
                  <a:pPr marL="0" marR="0">
                    <a:spcBef>
                      <a:spcPts val="0"/>
                    </a:spcBef>
                    <a:spcAft>
                      <a:spcPts val="0"/>
                    </a:spcAft>
                  </a:pPr>
                  <a:r>
                    <a:rPr lang="en-US" sz="1100" b="1" kern="1200" dirty="0">
                      <a:solidFill>
                        <a:srgbClr val="000000"/>
                      </a:solidFill>
                      <a:effectLst/>
                      <a:latin typeface="Arial" panose="020B0604020202020204" pitchFamily="34" charset="0"/>
                      <a:ea typeface="Times New Roman" panose="02020603050405020304" pitchFamily="18" charset="0"/>
                    </a:rPr>
                    <a:t>CAL33</a:t>
                  </a:r>
                  <a:endParaRPr lang="en-US" sz="1200" dirty="0">
                    <a:effectLst/>
                    <a:latin typeface="Times New Roman" panose="02020603050405020304" pitchFamily="18" charset="0"/>
                    <a:ea typeface="Times New Roman" panose="02020603050405020304" pitchFamily="18" charset="0"/>
                  </a:endParaRPr>
                </a:p>
              </p:txBody>
            </p:sp>
            <p:sp>
              <p:nvSpPr>
                <p:cNvPr id="83" name="TextBox 26">
                  <a:extLst>
                    <a:ext uri="{FF2B5EF4-FFF2-40B4-BE49-F238E27FC236}">
                      <a16:creationId xmlns:a16="http://schemas.microsoft.com/office/drawing/2014/main" id="{BC755658-53C2-771D-1C46-88D778596BB2}"/>
                    </a:ext>
                  </a:extLst>
                </p:cNvPr>
                <p:cNvSpPr txBox="1"/>
                <p:nvPr/>
              </p:nvSpPr>
              <p:spPr>
                <a:xfrm>
                  <a:off x="2120766" y="604759"/>
                  <a:ext cx="564924" cy="251275"/>
                </a:xfrm>
                <a:prstGeom prst="rect">
                  <a:avLst/>
                </a:prstGeom>
                <a:noFill/>
              </p:spPr>
              <p:txBody>
                <a:bodyPr wrap="square" rtlCol="0">
                  <a:noAutofit/>
                </a:bodyPr>
                <a:lstStyle/>
                <a:p>
                  <a:pPr marL="0" marR="0">
                    <a:spcBef>
                      <a:spcPts val="0"/>
                    </a:spcBef>
                    <a:spcAft>
                      <a:spcPts val="0"/>
                    </a:spcAft>
                  </a:pPr>
                  <a:r>
                    <a:rPr lang="en-US" sz="1100" b="1" kern="1200" dirty="0">
                      <a:solidFill>
                        <a:srgbClr val="000000"/>
                      </a:solidFill>
                      <a:effectLst/>
                      <a:latin typeface="Arial" panose="020B0604020202020204" pitchFamily="34" charset="0"/>
                      <a:ea typeface="Times New Roman" panose="02020603050405020304" pitchFamily="18" charset="0"/>
                    </a:rPr>
                    <a:t>SCC4</a:t>
                  </a:r>
                  <a:endParaRPr lang="en-US" sz="1200" dirty="0">
                    <a:effectLst/>
                    <a:latin typeface="Times New Roman" panose="02020603050405020304" pitchFamily="18" charset="0"/>
                    <a:ea typeface="Times New Roman" panose="02020603050405020304" pitchFamily="18" charset="0"/>
                  </a:endParaRPr>
                </a:p>
              </p:txBody>
            </p:sp>
            <p:pic>
              <p:nvPicPr>
                <p:cNvPr id="84" name="Picture 83"/>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rcRect l="261" t="-536" r="1057" b="242"/>
                <a:stretch/>
              </p:blipFill>
              <p:spPr>
                <a:xfrm>
                  <a:off x="4271718" y="1216562"/>
                  <a:ext cx="1839704" cy="1556526"/>
                </a:xfrm>
                <a:prstGeom prst="rect">
                  <a:avLst/>
                </a:prstGeom>
                <a:ln>
                  <a:noFill/>
                </a:ln>
              </p:spPr>
            </p:pic>
            <p:pic>
              <p:nvPicPr>
                <p:cNvPr id="85" name="Picture 84"/>
                <p:cNvPicPr>
                  <a:picLocks noChangeAspect="1"/>
                </p:cNvPicPr>
                <p:nvPr/>
              </p:nvPicPr>
              <p:blipFill>
                <a:blip r:embed="rId2"/>
                <a:stretch>
                  <a:fillRect/>
                </a:stretch>
              </p:blipFill>
              <p:spPr>
                <a:xfrm>
                  <a:off x="1312884" y="722798"/>
                  <a:ext cx="2180688" cy="559273"/>
                </a:xfrm>
                <a:prstGeom prst="rect">
                  <a:avLst/>
                </a:prstGeom>
              </p:spPr>
            </p:pic>
            <p:pic>
              <p:nvPicPr>
                <p:cNvPr id="86" name="Picture 85"/>
                <p:cNvPicPr>
                  <a:picLocks noChangeAspect="1"/>
                </p:cNvPicPr>
                <p:nvPr/>
              </p:nvPicPr>
              <p:blipFill>
                <a:blip r:embed="rId2"/>
                <a:stretch>
                  <a:fillRect/>
                </a:stretch>
              </p:blipFill>
              <p:spPr>
                <a:xfrm>
                  <a:off x="4141594" y="763870"/>
                  <a:ext cx="2180688" cy="558283"/>
                </a:xfrm>
                <a:prstGeom prst="rect">
                  <a:avLst/>
                </a:prstGeom>
              </p:spPr>
            </p:pic>
            <p:sp>
              <p:nvSpPr>
                <p:cNvPr id="87" name="TextBox 100">
                  <a:extLst>
                    <a:ext uri="{FF2B5EF4-FFF2-40B4-BE49-F238E27FC236}">
                      <a16:creationId xmlns:a16="http://schemas.microsoft.com/office/drawing/2014/main" id="{C089E943-8704-4B88-D6CF-D5209E29CB6E}"/>
                    </a:ext>
                  </a:extLst>
                </p:cNvPr>
                <p:cNvSpPr txBox="1"/>
                <p:nvPr/>
              </p:nvSpPr>
              <p:spPr>
                <a:xfrm>
                  <a:off x="3082539" y="1508153"/>
                  <a:ext cx="1359682" cy="251274"/>
                </a:xfrm>
                <a:prstGeom prst="rect">
                  <a:avLst/>
                </a:prstGeom>
                <a:noFill/>
              </p:spPr>
              <p:txBody>
                <a:bodyPr wrap="square" rtlCol="0">
                  <a:noAutofit/>
                </a:bodyPr>
                <a:lstStyle/>
                <a:p>
                  <a:pPr marL="0" marR="0" algn="ctr">
                    <a:spcBef>
                      <a:spcPts val="0"/>
                    </a:spcBef>
                    <a:spcAft>
                      <a:spcPts val="0"/>
                    </a:spcAft>
                  </a:pPr>
                  <a:r>
                    <a:rPr lang="en-US" sz="900" b="1" kern="1200" dirty="0">
                      <a:solidFill>
                        <a:srgbClr val="000000"/>
                      </a:solidFill>
                      <a:effectLst/>
                      <a:latin typeface="Arial" panose="020B0604020202020204" pitchFamily="34" charset="0"/>
                      <a:ea typeface="Times New Roman" panose="02020603050405020304" pitchFamily="18" charset="0"/>
                    </a:rPr>
                    <a:t>70 kDa HSP70</a:t>
                  </a:r>
                  <a:endParaRPr lang="en-US" sz="1200" dirty="0">
                    <a:effectLst/>
                    <a:latin typeface="Times New Roman" panose="02020603050405020304" pitchFamily="18" charset="0"/>
                    <a:ea typeface="Times New Roman" panose="02020603050405020304" pitchFamily="18" charset="0"/>
                  </a:endParaRPr>
                </a:p>
              </p:txBody>
            </p:sp>
            <p:cxnSp>
              <p:nvCxnSpPr>
                <p:cNvPr id="88" name="Straight Arrow Connector 87"/>
                <p:cNvCxnSpPr/>
                <p:nvPr/>
              </p:nvCxnSpPr>
              <p:spPr>
                <a:xfrm>
                  <a:off x="4164891" y="1621952"/>
                  <a:ext cx="282191" cy="296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9" name="Straight Arrow Connector 88"/>
                <p:cNvCxnSpPr/>
                <p:nvPr/>
              </p:nvCxnSpPr>
              <p:spPr>
                <a:xfrm flipH="1">
                  <a:off x="3021266" y="1633221"/>
                  <a:ext cx="298130" cy="56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grpSp>
      <p:sp>
        <p:nvSpPr>
          <p:cNvPr id="58" name="Text Box 2">
            <a:extLst>
              <a:ext uri="{FF2B5EF4-FFF2-40B4-BE49-F238E27FC236}">
                <a16:creationId xmlns:a16="http://schemas.microsoft.com/office/drawing/2014/main" id="{0A72E19D-AE80-65B3-C616-D8B26A0D2797}"/>
              </a:ext>
            </a:extLst>
          </p:cNvPr>
          <p:cNvSpPr txBox="1">
            <a:spLocks noChangeArrowheads="1"/>
          </p:cNvSpPr>
          <p:nvPr/>
        </p:nvSpPr>
        <p:spPr bwMode="auto">
          <a:xfrm>
            <a:off x="807368" y="6614871"/>
            <a:ext cx="6187457" cy="1162059"/>
          </a:xfrm>
          <a:prstGeom prst="rect">
            <a:avLst/>
          </a:prstGeom>
          <a:noFill/>
          <a:ln w="9525">
            <a:noFill/>
            <a:miter lim="800000"/>
            <a:headEnd/>
            <a:tailEnd/>
          </a:ln>
        </p:spPr>
        <p:txBody>
          <a:bodyPr rot="0" vert="horz" wrap="square" lIns="91440" tIns="45720" rIns="91440" bIns="45720" anchor="t" anchorCtr="0">
            <a:noAutofit/>
          </a:bodyPr>
          <a:lstStyle/>
          <a:p>
            <a:pPr algn="just">
              <a:lnSpc>
                <a:spcPct val="115000"/>
              </a:lnSpc>
              <a:spcAft>
                <a:spcPts val="800"/>
              </a:spcAft>
            </a:pPr>
            <a:r>
              <a:rPr lang="en-GB" sz="1000" b="1" dirty="0">
                <a:latin typeface="Times New Roman" panose="02020603050405020304" pitchFamily="18" charset="0"/>
                <a:cs typeface="Times New Roman" panose="02020603050405020304" pitchFamily="18" charset="0"/>
              </a:rPr>
              <a:t>Supplementary Figure 1</a:t>
            </a:r>
            <a:r>
              <a:rPr lang="en-US" sz="1000" dirty="0" smtClean="0">
                <a:latin typeface="Times New Roman" panose="02020603050405020304" pitchFamily="18" charset="0"/>
                <a:cs typeface="Times New Roman" panose="02020603050405020304" pitchFamily="18" charset="0"/>
              </a:rPr>
              <a:t>: </a:t>
            </a:r>
            <a:r>
              <a:rPr lang="en-US" sz="1000" b="1" dirty="0" smtClean="0">
                <a:latin typeface="Times New Roman" panose="02020603050405020304" pitchFamily="18" charset="0"/>
                <a:ea typeface="Tahoma" panose="020B0604030504040204" pitchFamily="34" charset="0"/>
                <a:cs typeface="Times New Roman" panose="02020603050405020304" pitchFamily="18" charset="0"/>
              </a:rPr>
              <a:t>(A-B)</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 W</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estern </a:t>
            </a:r>
            <a:r>
              <a:rPr lang="en-US" sz="1000" dirty="0">
                <a:latin typeface="Times New Roman" panose="02020603050405020304" pitchFamily="18" charset="0"/>
                <a:ea typeface="Tahoma" panose="020B0604030504040204" pitchFamily="34" charset="0"/>
                <a:cs typeface="Times New Roman" panose="02020603050405020304" pitchFamily="18" charset="0"/>
              </a:rPr>
              <a:t>blot </a:t>
            </a:r>
            <a:r>
              <a:rPr lang="en-US" sz="1000" dirty="0" smtClean="0">
                <a:latin typeface="Times New Roman" panose="02020603050405020304" pitchFamily="18" charset="0"/>
                <a:ea typeface="Tahoma" panose="020B0604030504040204" pitchFamily="34" charset="0"/>
                <a:cs typeface="Times New Roman" panose="02020603050405020304" pitchFamily="18" charset="0"/>
              </a:rPr>
              <a:t>for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HSP70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protein in Sephadex G75 elutes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collected from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SCC4 and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CAL33, </a:t>
            </a:r>
            <a:r>
              <a:rPr lang="en-US" sz="1000" b="1" dirty="0">
                <a:latin typeface="Times New Roman" panose="02020603050405020304" pitchFamily="18" charset="0"/>
                <a:ea typeface="Times New Roman" panose="02020603050405020304" pitchFamily="18" charset="0"/>
                <a:cs typeface="Times New Roman" panose="02020603050405020304" pitchFamily="18" charset="0"/>
              </a:rPr>
              <a:t>(C)</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 Western blot image showing the presence of β-actin protein in Sephadex G75 elutes from SCC4. </a:t>
            </a:r>
            <a:r>
              <a:rPr lang="en-US" sz="1000" b="1" dirty="0" smtClean="0">
                <a:latin typeface="Times New Roman" panose="02020603050405020304" pitchFamily="18" charset="0"/>
                <a:ea typeface="Times New Roman" panose="02020603050405020304" pitchFamily="18" charset="0"/>
                <a:cs typeface="Times New Roman" panose="02020603050405020304" pitchFamily="18" charset="0"/>
              </a:rPr>
              <a:t>(D)</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Western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blot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image showing the absence of heavy chain of the HSP70 antibody in the elution from the Protein-L cross-linked HSP70 monoclonal antibody-conjugated beads. </a:t>
            </a:r>
            <a:r>
              <a:rPr lang="en-US" sz="1000" b="1" dirty="0" smtClean="0">
                <a:latin typeface="Times New Roman" panose="02020603050405020304" pitchFamily="18" charset="0"/>
                <a:ea typeface="Times New Roman" panose="02020603050405020304" pitchFamily="18" charset="0"/>
                <a:cs typeface="Times New Roman" panose="02020603050405020304" pitchFamily="18" charset="0"/>
              </a:rPr>
              <a:t>(E-F)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Western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blot image showing the elution of HSP70 from the Protein-L cross-linked HSP70 monoclonal antibody-conjugated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beads in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SCC4 and </a:t>
            </a:r>
            <a:r>
              <a:rPr lang="en-US" sz="1000" dirty="0" smtClean="0">
                <a:latin typeface="Times New Roman" panose="02020603050405020304" pitchFamily="18" charset="0"/>
                <a:ea typeface="Times New Roman" panose="02020603050405020304" pitchFamily="18" charset="0"/>
                <a:cs typeface="Times New Roman" panose="02020603050405020304" pitchFamily="18" charset="0"/>
              </a:rPr>
              <a:t>CAL33 G75 elutes</a:t>
            </a:r>
            <a:endParaRPr lang="en-US" sz="1000" dirty="0">
              <a:effectLst/>
              <a:latin typeface="Times New Roman" panose="02020603050405020304" pitchFamily="18" charset="0"/>
              <a:ea typeface="Tahoma" panose="020B0604030504040204" pitchFamily="34" charset="0"/>
              <a:cs typeface="Times New Roman" panose="02020603050405020304" pitchFamily="18" charset="0"/>
            </a:endParaRPr>
          </a:p>
          <a:p>
            <a:pPr marL="0" marR="0">
              <a:lnSpc>
                <a:spcPct val="115000"/>
              </a:lnSpc>
              <a:spcBef>
                <a:spcPts val="0"/>
              </a:spcBef>
              <a:spcAft>
                <a:spcPts val="800"/>
              </a:spcAft>
            </a:pPr>
            <a:r>
              <a:rPr lang="en-US" sz="1000" kern="1200" dirty="0">
                <a:solidFill>
                  <a:srgbClr val="00000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000" dirty="0">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5318864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2051</TotalTime>
  <Words>254</Words>
  <Application>Microsoft Office PowerPoint</Application>
  <PresentationFormat>Custom</PresentationFormat>
  <Paragraphs>42</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HSP DOCE FIG</dc:title>
  <dc:creator>KHUSH</dc:creator>
  <cp:lastModifiedBy>KHUSH3040</cp:lastModifiedBy>
  <cp:revision>250</cp:revision>
  <dcterms:created xsi:type="dcterms:W3CDTF">2023-05-12T17:26:41Z</dcterms:created>
  <dcterms:modified xsi:type="dcterms:W3CDTF">2023-10-29T10:17:06Z</dcterms:modified>
</cp:coreProperties>
</file>