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6" r:id="rId2"/>
    <p:sldId id="263" r:id="rId3"/>
    <p:sldId id="274" r:id="rId4"/>
    <p:sldId id="275" r:id="rId5"/>
    <p:sldId id="281" r:id="rId6"/>
    <p:sldId id="264" r:id="rId7"/>
    <p:sldId id="278" r:id="rId8"/>
    <p:sldId id="270" r:id="rId9"/>
    <p:sldId id="280" r:id="rId10"/>
    <p:sldId id="282" r:id="rId11"/>
    <p:sldId id="267"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69" autoAdjust="0"/>
    <p:restoredTop sz="94723" autoAdjust="0"/>
  </p:normalViewPr>
  <p:slideViewPr>
    <p:cSldViewPr snapToGrid="0">
      <p:cViewPr varScale="1">
        <p:scale>
          <a:sx n="107" d="100"/>
          <a:sy n="107" d="100"/>
        </p:scale>
        <p:origin x="1938" y="11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A8701B0-0BAF-46CB-ABF3-1F611CC26E2A}" type="datetimeFigureOut">
              <a:rPr lang="en-US" smtClean="0"/>
              <a:pPr/>
              <a:t>11/29/2023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5C360B9-698B-47A1-B645-EF07812D782A}"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66876C6-DD09-4E74-B14C-0A1BE73667AA}" type="datetimeFigureOut">
              <a:rPr lang="en-IN" smtClean="0"/>
              <a:pPr/>
              <a:t>29-11-2023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D4F1675-8DFF-4F5B-B5D5-8A462FFDA7A1}" type="slidenum">
              <a:rPr lang="en-IN" smtClean="0"/>
              <a:pPr/>
              <a:t>‹#›</a:t>
            </a:fld>
            <a:endParaRPr lang="en-IN"/>
          </a:p>
        </p:txBody>
      </p:sp>
    </p:spTree>
    <p:extLst>
      <p:ext uri="{BB962C8B-B14F-4D97-AF65-F5344CB8AC3E}">
        <p14:creationId xmlns:p14="http://schemas.microsoft.com/office/powerpoint/2010/main" val="41129704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6876C6-DD09-4E74-B14C-0A1BE73667AA}" type="datetimeFigureOut">
              <a:rPr lang="en-IN" smtClean="0"/>
              <a:pPr/>
              <a:t>29-11-2023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D4F1675-8DFF-4F5B-B5D5-8A462FFDA7A1}" type="slidenum">
              <a:rPr lang="en-IN" smtClean="0"/>
              <a:pPr/>
              <a:t>‹#›</a:t>
            </a:fld>
            <a:endParaRPr lang="en-IN"/>
          </a:p>
        </p:txBody>
      </p:sp>
    </p:spTree>
    <p:extLst>
      <p:ext uri="{BB962C8B-B14F-4D97-AF65-F5344CB8AC3E}">
        <p14:creationId xmlns:p14="http://schemas.microsoft.com/office/powerpoint/2010/main" val="40225729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6876C6-DD09-4E74-B14C-0A1BE73667AA}" type="datetimeFigureOut">
              <a:rPr lang="en-IN" smtClean="0"/>
              <a:pPr/>
              <a:t>29-11-2023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D4F1675-8DFF-4F5B-B5D5-8A462FFDA7A1}" type="slidenum">
              <a:rPr lang="en-IN" smtClean="0"/>
              <a:pPr/>
              <a:t>‹#›</a:t>
            </a:fld>
            <a:endParaRPr lang="en-IN"/>
          </a:p>
        </p:txBody>
      </p:sp>
    </p:spTree>
    <p:extLst>
      <p:ext uri="{BB962C8B-B14F-4D97-AF65-F5344CB8AC3E}">
        <p14:creationId xmlns:p14="http://schemas.microsoft.com/office/powerpoint/2010/main" val="2663637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6876C6-DD09-4E74-B14C-0A1BE73667AA}" type="datetimeFigureOut">
              <a:rPr lang="en-IN" smtClean="0"/>
              <a:pPr/>
              <a:t>29-11-2023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D4F1675-8DFF-4F5B-B5D5-8A462FFDA7A1}" type="slidenum">
              <a:rPr lang="en-IN" smtClean="0"/>
              <a:pPr/>
              <a:t>‹#›</a:t>
            </a:fld>
            <a:endParaRPr lang="en-IN"/>
          </a:p>
        </p:txBody>
      </p:sp>
    </p:spTree>
    <p:extLst>
      <p:ext uri="{BB962C8B-B14F-4D97-AF65-F5344CB8AC3E}">
        <p14:creationId xmlns:p14="http://schemas.microsoft.com/office/powerpoint/2010/main" val="17332251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66876C6-DD09-4E74-B14C-0A1BE73667AA}" type="datetimeFigureOut">
              <a:rPr lang="en-IN" smtClean="0"/>
              <a:pPr/>
              <a:t>29-11-2023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D4F1675-8DFF-4F5B-B5D5-8A462FFDA7A1}" type="slidenum">
              <a:rPr lang="en-IN" smtClean="0"/>
              <a:pPr/>
              <a:t>‹#›</a:t>
            </a:fld>
            <a:endParaRPr lang="en-IN"/>
          </a:p>
        </p:txBody>
      </p:sp>
    </p:spTree>
    <p:extLst>
      <p:ext uri="{BB962C8B-B14F-4D97-AF65-F5344CB8AC3E}">
        <p14:creationId xmlns:p14="http://schemas.microsoft.com/office/powerpoint/2010/main" val="11099499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66876C6-DD09-4E74-B14C-0A1BE73667AA}" type="datetimeFigureOut">
              <a:rPr lang="en-IN" smtClean="0"/>
              <a:pPr/>
              <a:t>29-11-2023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D4F1675-8DFF-4F5B-B5D5-8A462FFDA7A1}" type="slidenum">
              <a:rPr lang="en-IN" smtClean="0"/>
              <a:pPr/>
              <a:t>‹#›</a:t>
            </a:fld>
            <a:endParaRPr lang="en-IN"/>
          </a:p>
        </p:txBody>
      </p:sp>
    </p:spTree>
    <p:extLst>
      <p:ext uri="{BB962C8B-B14F-4D97-AF65-F5344CB8AC3E}">
        <p14:creationId xmlns:p14="http://schemas.microsoft.com/office/powerpoint/2010/main" val="2423284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66876C6-DD09-4E74-B14C-0A1BE73667AA}" type="datetimeFigureOut">
              <a:rPr lang="en-IN" smtClean="0"/>
              <a:pPr/>
              <a:t>29-11-2023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7D4F1675-8DFF-4F5B-B5D5-8A462FFDA7A1}" type="slidenum">
              <a:rPr lang="en-IN" smtClean="0"/>
              <a:pPr/>
              <a:t>‹#›</a:t>
            </a:fld>
            <a:endParaRPr lang="en-IN"/>
          </a:p>
        </p:txBody>
      </p:sp>
    </p:spTree>
    <p:extLst>
      <p:ext uri="{BB962C8B-B14F-4D97-AF65-F5344CB8AC3E}">
        <p14:creationId xmlns:p14="http://schemas.microsoft.com/office/powerpoint/2010/main" val="1417207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66876C6-DD09-4E74-B14C-0A1BE73667AA}" type="datetimeFigureOut">
              <a:rPr lang="en-IN" smtClean="0"/>
              <a:pPr/>
              <a:t>29-11-2023</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7D4F1675-8DFF-4F5B-B5D5-8A462FFDA7A1}" type="slidenum">
              <a:rPr lang="en-IN" smtClean="0"/>
              <a:pPr/>
              <a:t>‹#›</a:t>
            </a:fld>
            <a:endParaRPr lang="en-IN"/>
          </a:p>
        </p:txBody>
      </p:sp>
    </p:spTree>
    <p:extLst>
      <p:ext uri="{BB962C8B-B14F-4D97-AF65-F5344CB8AC3E}">
        <p14:creationId xmlns:p14="http://schemas.microsoft.com/office/powerpoint/2010/main" val="1305917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6876C6-DD09-4E74-B14C-0A1BE73667AA}" type="datetimeFigureOut">
              <a:rPr lang="en-IN" smtClean="0"/>
              <a:pPr/>
              <a:t>29-11-2023</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7D4F1675-8DFF-4F5B-B5D5-8A462FFDA7A1}" type="slidenum">
              <a:rPr lang="en-IN" smtClean="0"/>
              <a:pPr/>
              <a:t>‹#›</a:t>
            </a:fld>
            <a:endParaRPr lang="en-IN"/>
          </a:p>
        </p:txBody>
      </p:sp>
    </p:spTree>
    <p:extLst>
      <p:ext uri="{BB962C8B-B14F-4D97-AF65-F5344CB8AC3E}">
        <p14:creationId xmlns:p14="http://schemas.microsoft.com/office/powerpoint/2010/main" val="41965861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66876C6-DD09-4E74-B14C-0A1BE73667AA}" type="datetimeFigureOut">
              <a:rPr lang="en-IN" smtClean="0"/>
              <a:pPr/>
              <a:t>29-11-2023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D4F1675-8DFF-4F5B-B5D5-8A462FFDA7A1}" type="slidenum">
              <a:rPr lang="en-IN" smtClean="0"/>
              <a:pPr/>
              <a:t>‹#›</a:t>
            </a:fld>
            <a:endParaRPr lang="en-IN"/>
          </a:p>
        </p:txBody>
      </p:sp>
    </p:spTree>
    <p:extLst>
      <p:ext uri="{BB962C8B-B14F-4D97-AF65-F5344CB8AC3E}">
        <p14:creationId xmlns:p14="http://schemas.microsoft.com/office/powerpoint/2010/main" val="35921747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66876C6-DD09-4E74-B14C-0A1BE73667AA}" type="datetimeFigureOut">
              <a:rPr lang="en-IN" smtClean="0"/>
              <a:pPr/>
              <a:t>29-11-2023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D4F1675-8DFF-4F5B-B5D5-8A462FFDA7A1}" type="slidenum">
              <a:rPr lang="en-IN" smtClean="0"/>
              <a:pPr/>
              <a:t>‹#›</a:t>
            </a:fld>
            <a:endParaRPr lang="en-IN"/>
          </a:p>
        </p:txBody>
      </p:sp>
    </p:spTree>
    <p:extLst>
      <p:ext uri="{BB962C8B-B14F-4D97-AF65-F5344CB8AC3E}">
        <p14:creationId xmlns:p14="http://schemas.microsoft.com/office/powerpoint/2010/main" val="4107990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6876C6-DD09-4E74-B14C-0A1BE73667AA}" type="datetimeFigureOut">
              <a:rPr lang="en-IN" smtClean="0"/>
              <a:pPr/>
              <a:t>29-11-2023</a:t>
            </a:fld>
            <a:endParaRPr lang="en-IN"/>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4F1675-8DFF-4F5B-B5D5-8A462FFDA7A1}" type="slidenum">
              <a:rPr lang="en-IN" smtClean="0"/>
              <a:pPr/>
              <a:t>‹#›</a:t>
            </a:fld>
            <a:endParaRPr lang="en-IN"/>
          </a:p>
        </p:txBody>
      </p:sp>
    </p:spTree>
    <p:extLst>
      <p:ext uri="{BB962C8B-B14F-4D97-AF65-F5344CB8AC3E}">
        <p14:creationId xmlns:p14="http://schemas.microsoft.com/office/powerpoint/2010/main" val="8491906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22.jpeg"/><Relationship Id="rId13" Type="http://schemas.openxmlformats.org/officeDocument/2006/relationships/image" Target="../media/image27.jpeg"/><Relationship Id="rId3" Type="http://schemas.openxmlformats.org/officeDocument/2006/relationships/image" Target="../media/image17.jpeg"/><Relationship Id="rId7" Type="http://schemas.openxmlformats.org/officeDocument/2006/relationships/image" Target="../media/image21.jpeg"/><Relationship Id="rId12" Type="http://schemas.openxmlformats.org/officeDocument/2006/relationships/image" Target="../media/image26.jpe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20.jpeg"/><Relationship Id="rId11" Type="http://schemas.openxmlformats.org/officeDocument/2006/relationships/image" Target="../media/image25.jpeg"/><Relationship Id="rId5" Type="http://schemas.openxmlformats.org/officeDocument/2006/relationships/image" Target="../media/image19.jpeg"/><Relationship Id="rId10" Type="http://schemas.openxmlformats.org/officeDocument/2006/relationships/image" Target="../media/image24.jpeg"/><Relationship Id="rId4" Type="http://schemas.openxmlformats.org/officeDocument/2006/relationships/image" Target="../media/image18.jpeg"/><Relationship Id="rId9" Type="http://schemas.openxmlformats.org/officeDocument/2006/relationships/image" Target="../media/image2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8.jpg"/></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a:extLst>
              <a:ext uri="{FF2B5EF4-FFF2-40B4-BE49-F238E27FC236}">
                <a16:creationId xmlns:a16="http://schemas.microsoft.com/office/drawing/2014/main" id="{8010E39C-FE6A-483B-B5F8-19C2F7F4D643}"/>
              </a:ext>
            </a:extLst>
          </p:cNvPr>
          <p:cNvGraphicFramePr>
            <a:graphicFrameLocks noGrp="1"/>
          </p:cNvGraphicFramePr>
          <p:nvPr>
            <p:extLst>
              <p:ext uri="{D42A27DB-BD31-4B8C-83A1-F6EECF244321}">
                <p14:modId xmlns:p14="http://schemas.microsoft.com/office/powerpoint/2010/main" val="1825408874"/>
              </p:ext>
            </p:extLst>
          </p:nvPr>
        </p:nvGraphicFramePr>
        <p:xfrm>
          <a:off x="1472285" y="558008"/>
          <a:ext cx="6768001" cy="6659994"/>
        </p:xfrm>
        <a:graphic>
          <a:graphicData uri="http://schemas.openxmlformats.org/drawingml/2006/table">
            <a:tbl>
              <a:tblPr/>
              <a:tblGrid>
                <a:gridCol w="847452">
                  <a:extLst>
                    <a:ext uri="{9D8B030D-6E8A-4147-A177-3AD203B41FA5}">
                      <a16:colId xmlns:a16="http://schemas.microsoft.com/office/drawing/2014/main" val="15342914"/>
                    </a:ext>
                  </a:extLst>
                </a:gridCol>
                <a:gridCol w="893654">
                  <a:extLst>
                    <a:ext uri="{9D8B030D-6E8A-4147-A177-3AD203B41FA5}">
                      <a16:colId xmlns:a16="http://schemas.microsoft.com/office/drawing/2014/main" val="113461013"/>
                    </a:ext>
                  </a:extLst>
                </a:gridCol>
                <a:gridCol w="893654">
                  <a:extLst>
                    <a:ext uri="{9D8B030D-6E8A-4147-A177-3AD203B41FA5}">
                      <a16:colId xmlns:a16="http://schemas.microsoft.com/office/drawing/2014/main" val="2391227015"/>
                    </a:ext>
                  </a:extLst>
                </a:gridCol>
                <a:gridCol w="866701">
                  <a:extLst>
                    <a:ext uri="{9D8B030D-6E8A-4147-A177-3AD203B41FA5}">
                      <a16:colId xmlns:a16="http://schemas.microsoft.com/office/drawing/2014/main" val="2819119221"/>
                    </a:ext>
                  </a:extLst>
                </a:gridCol>
                <a:gridCol w="816635">
                  <a:extLst>
                    <a:ext uri="{9D8B030D-6E8A-4147-A177-3AD203B41FA5}">
                      <a16:colId xmlns:a16="http://schemas.microsoft.com/office/drawing/2014/main" val="2689551989"/>
                    </a:ext>
                  </a:extLst>
                </a:gridCol>
                <a:gridCol w="816635">
                  <a:extLst>
                    <a:ext uri="{9D8B030D-6E8A-4147-A177-3AD203B41FA5}">
                      <a16:colId xmlns:a16="http://schemas.microsoft.com/office/drawing/2014/main" val="1269063859"/>
                    </a:ext>
                  </a:extLst>
                </a:gridCol>
                <a:gridCol w="816635">
                  <a:extLst>
                    <a:ext uri="{9D8B030D-6E8A-4147-A177-3AD203B41FA5}">
                      <a16:colId xmlns:a16="http://schemas.microsoft.com/office/drawing/2014/main" val="155860101"/>
                    </a:ext>
                  </a:extLst>
                </a:gridCol>
                <a:gridCol w="816635">
                  <a:extLst>
                    <a:ext uri="{9D8B030D-6E8A-4147-A177-3AD203B41FA5}">
                      <a16:colId xmlns:a16="http://schemas.microsoft.com/office/drawing/2014/main" val="2601555996"/>
                    </a:ext>
                  </a:extLst>
                </a:gridCol>
              </a:tblGrid>
              <a:tr h="210546">
                <a:tc rowSpan="2">
                  <a:txBody>
                    <a:bodyPr/>
                    <a:lstStyle/>
                    <a:p>
                      <a:pPr algn="ctr" fontAlgn="ctr"/>
                      <a:r>
                        <a:rPr lang="en-IN" sz="1200" b="0" i="0" u="none" strike="noStrike" dirty="0">
                          <a:solidFill>
                            <a:srgbClr val="000000"/>
                          </a:solidFill>
                          <a:effectLst/>
                          <a:latin typeface="+mn-lt"/>
                          <a:cs typeface="Times New Roman" panose="02020603050405020304" pitchFamily="18" charset="0"/>
                        </a:rPr>
                        <a:t>Place</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IN" sz="1200" b="1" i="0" u="none" strike="noStrike">
                          <a:solidFill>
                            <a:srgbClr val="000000"/>
                          </a:solidFill>
                          <a:effectLst/>
                          <a:latin typeface="+mn-lt"/>
                          <a:cs typeface="Times New Roman" panose="02020603050405020304" pitchFamily="18" charset="0"/>
                        </a:rPr>
                        <a:t>Feb'21</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IN" sz="1200" b="1" i="0" u="none" strike="noStrike">
                          <a:solidFill>
                            <a:srgbClr val="000000"/>
                          </a:solidFill>
                          <a:effectLst/>
                          <a:latin typeface="+mn-lt"/>
                          <a:cs typeface="Times New Roman" panose="02020603050405020304" pitchFamily="18" charset="0"/>
                        </a:rPr>
                        <a:t>May'21</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IN" sz="1200" b="1" i="0" u="none" strike="noStrike">
                          <a:solidFill>
                            <a:srgbClr val="000000"/>
                          </a:solidFill>
                          <a:effectLst/>
                          <a:latin typeface="+mn-lt"/>
                          <a:cs typeface="Times New Roman" panose="02020603050405020304" pitchFamily="18" charset="0"/>
                        </a:rPr>
                        <a:t>Aug'21</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IN" sz="1200" b="1" i="0" u="none" strike="noStrike">
                          <a:solidFill>
                            <a:srgbClr val="000000"/>
                          </a:solidFill>
                          <a:effectLst/>
                          <a:latin typeface="+mn-lt"/>
                          <a:cs typeface="Times New Roman" panose="02020603050405020304" pitchFamily="18" charset="0"/>
                        </a:rPr>
                        <a:t>Nov'21</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1" i="0" u="none" strike="noStrike">
                          <a:solidFill>
                            <a:srgbClr val="000000"/>
                          </a:solidFill>
                          <a:effectLst/>
                          <a:latin typeface="+mn-lt"/>
                          <a:cs typeface="Times New Roman" panose="02020603050405020304" pitchFamily="18" charset="0"/>
                        </a:rPr>
                        <a:t>Feb'21</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IN" sz="1200" b="1" i="0" u="none" strike="noStrike">
                          <a:solidFill>
                            <a:srgbClr val="000000"/>
                          </a:solidFill>
                          <a:effectLst/>
                          <a:latin typeface="+mn-lt"/>
                          <a:cs typeface="Times New Roman" panose="02020603050405020304" pitchFamily="18" charset="0"/>
                        </a:rPr>
                        <a:t>May'21</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IN" sz="1200" b="1" i="0" u="none" strike="noStrike">
                          <a:solidFill>
                            <a:srgbClr val="000000"/>
                          </a:solidFill>
                          <a:effectLst/>
                          <a:latin typeface="+mn-lt"/>
                          <a:cs typeface="Times New Roman" panose="02020603050405020304" pitchFamily="18" charset="0"/>
                        </a:rPr>
                        <a:t>Aug'21</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23765787"/>
                  </a:ext>
                </a:extLst>
              </a:tr>
              <a:tr h="413880">
                <a:tc vMerge="1">
                  <a:txBody>
                    <a:bodyPr/>
                    <a:lstStyle/>
                    <a:p>
                      <a:endParaRPr lang="en-IN"/>
                    </a:p>
                  </a:txBody>
                  <a:tcPr/>
                </a:tc>
                <a:tc>
                  <a:txBody>
                    <a:bodyPr/>
                    <a:lstStyle/>
                    <a:p>
                      <a:pPr algn="ctr" fontAlgn="b"/>
                      <a:r>
                        <a:rPr lang="en-IN" sz="1200" b="0" i="0" u="none" strike="noStrike">
                          <a:solidFill>
                            <a:srgbClr val="000000"/>
                          </a:solidFill>
                          <a:effectLst/>
                          <a:latin typeface="+mn-lt"/>
                          <a:cs typeface="Times New Roman" panose="02020603050405020304" pitchFamily="18" charset="0"/>
                        </a:rPr>
                        <a:t>0 </a:t>
                      </a:r>
                      <a:br>
                        <a:rPr lang="en-IN" sz="1200" b="0" i="0" u="none" strike="noStrike">
                          <a:solidFill>
                            <a:srgbClr val="000000"/>
                          </a:solidFill>
                          <a:effectLst/>
                          <a:latin typeface="+mn-lt"/>
                          <a:cs typeface="Times New Roman" panose="02020603050405020304" pitchFamily="18" charset="0"/>
                        </a:rPr>
                      </a:br>
                      <a:r>
                        <a:rPr lang="en-IN" sz="1200" b="0" i="0" u="none" strike="noStrike">
                          <a:solidFill>
                            <a:srgbClr val="000000"/>
                          </a:solidFill>
                          <a:effectLst/>
                          <a:latin typeface="+mn-lt"/>
                          <a:cs typeface="Times New Roman" panose="02020603050405020304" pitchFamily="18" charset="0"/>
                        </a:rPr>
                        <a:t>month</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3 </a:t>
                      </a:r>
                      <a:br>
                        <a:rPr lang="en-IN" sz="1200" b="0" i="0" u="none" strike="noStrike">
                          <a:solidFill>
                            <a:srgbClr val="000000"/>
                          </a:solidFill>
                          <a:effectLst/>
                          <a:latin typeface="+mn-lt"/>
                          <a:cs typeface="Times New Roman" panose="02020603050405020304" pitchFamily="18" charset="0"/>
                        </a:rPr>
                      </a:br>
                      <a:r>
                        <a:rPr lang="en-IN" sz="1200" b="0" i="0" u="none" strike="noStrike">
                          <a:solidFill>
                            <a:srgbClr val="000000"/>
                          </a:solidFill>
                          <a:effectLst/>
                          <a:latin typeface="+mn-lt"/>
                          <a:cs typeface="Times New Roman" panose="02020603050405020304" pitchFamily="18" charset="0"/>
                        </a:rPr>
                        <a:t>months</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6 </a:t>
                      </a:r>
                      <a:br>
                        <a:rPr lang="en-IN" sz="1200" b="0" i="0" u="none" strike="noStrike">
                          <a:solidFill>
                            <a:srgbClr val="000000"/>
                          </a:solidFill>
                          <a:effectLst/>
                          <a:latin typeface="+mn-lt"/>
                          <a:cs typeface="Times New Roman" panose="02020603050405020304" pitchFamily="18" charset="0"/>
                        </a:rPr>
                      </a:br>
                      <a:r>
                        <a:rPr lang="en-IN" sz="1200" b="0" i="0" u="none" strike="noStrike">
                          <a:solidFill>
                            <a:srgbClr val="000000"/>
                          </a:solidFill>
                          <a:effectLst/>
                          <a:latin typeface="+mn-lt"/>
                          <a:cs typeface="Times New Roman" panose="02020603050405020304" pitchFamily="18" charset="0"/>
                        </a:rPr>
                        <a:t>months</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9 </a:t>
                      </a:r>
                      <a:br>
                        <a:rPr lang="en-IN" sz="1200" b="0" i="0" u="none" strike="noStrike">
                          <a:solidFill>
                            <a:srgbClr val="000000"/>
                          </a:solidFill>
                          <a:effectLst/>
                          <a:latin typeface="+mn-lt"/>
                          <a:cs typeface="Times New Roman" panose="02020603050405020304" pitchFamily="18" charset="0"/>
                        </a:rPr>
                      </a:br>
                      <a:r>
                        <a:rPr lang="en-IN" sz="1200" b="0" i="0" u="none" strike="noStrike">
                          <a:solidFill>
                            <a:srgbClr val="000000"/>
                          </a:solidFill>
                          <a:effectLst/>
                          <a:latin typeface="+mn-lt"/>
                          <a:cs typeface="Times New Roman" panose="02020603050405020304" pitchFamily="18" charset="0"/>
                        </a:rPr>
                        <a:t>months</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12 </a:t>
                      </a:r>
                      <a:br>
                        <a:rPr lang="en-IN" sz="1200" b="0" i="0" u="none" strike="noStrike">
                          <a:solidFill>
                            <a:srgbClr val="000000"/>
                          </a:solidFill>
                          <a:effectLst/>
                          <a:latin typeface="+mn-lt"/>
                          <a:cs typeface="Times New Roman" panose="02020603050405020304" pitchFamily="18" charset="0"/>
                        </a:rPr>
                      </a:br>
                      <a:r>
                        <a:rPr lang="en-IN" sz="1200" b="0" i="0" u="none" strike="noStrike">
                          <a:solidFill>
                            <a:srgbClr val="000000"/>
                          </a:solidFill>
                          <a:effectLst/>
                          <a:latin typeface="+mn-lt"/>
                          <a:cs typeface="Times New Roman" panose="02020603050405020304" pitchFamily="18" charset="0"/>
                        </a:rPr>
                        <a:t>months</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15 </a:t>
                      </a:r>
                      <a:br>
                        <a:rPr lang="en-IN" sz="1200" b="0" i="0" u="none" strike="noStrike">
                          <a:solidFill>
                            <a:srgbClr val="000000"/>
                          </a:solidFill>
                          <a:effectLst/>
                          <a:latin typeface="+mn-lt"/>
                          <a:cs typeface="Times New Roman" panose="02020603050405020304" pitchFamily="18" charset="0"/>
                        </a:rPr>
                      </a:br>
                      <a:r>
                        <a:rPr lang="en-IN" sz="1200" b="0" i="0" u="none" strike="noStrike">
                          <a:solidFill>
                            <a:srgbClr val="000000"/>
                          </a:solidFill>
                          <a:effectLst/>
                          <a:latin typeface="+mn-lt"/>
                          <a:cs typeface="Times New Roman" panose="02020603050405020304" pitchFamily="18" charset="0"/>
                        </a:rPr>
                        <a:t>months</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18 </a:t>
                      </a:r>
                      <a:br>
                        <a:rPr lang="en-IN" sz="1200" b="0" i="0" u="none" strike="noStrike">
                          <a:solidFill>
                            <a:srgbClr val="000000"/>
                          </a:solidFill>
                          <a:effectLst/>
                          <a:latin typeface="+mn-lt"/>
                          <a:cs typeface="Times New Roman" panose="02020603050405020304" pitchFamily="18" charset="0"/>
                        </a:rPr>
                      </a:br>
                      <a:r>
                        <a:rPr lang="en-IN" sz="1200" b="0" i="0" u="none" strike="noStrike">
                          <a:solidFill>
                            <a:srgbClr val="000000"/>
                          </a:solidFill>
                          <a:effectLst/>
                          <a:latin typeface="+mn-lt"/>
                          <a:cs typeface="Times New Roman" panose="02020603050405020304" pitchFamily="18" charset="0"/>
                        </a:rPr>
                        <a:t>months</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26247252"/>
                  </a:ext>
                </a:extLst>
              </a:tr>
              <a:tr h="210546">
                <a:tc gridSpan="8">
                  <a:txBody>
                    <a:bodyPr/>
                    <a:lstStyle/>
                    <a:p>
                      <a:pPr algn="ctr" fontAlgn="b"/>
                      <a:r>
                        <a:rPr lang="en-IN" sz="1200" b="1" i="0" u="none" strike="noStrike" dirty="0">
                          <a:solidFill>
                            <a:srgbClr val="000000"/>
                          </a:solidFill>
                          <a:effectLst/>
                          <a:latin typeface="+mn-lt"/>
                          <a:cs typeface="Times New Roman" panose="02020603050405020304" pitchFamily="18" charset="0"/>
                        </a:rPr>
                        <a:t>Thonithurai Set 1</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959533591"/>
                  </a:ext>
                </a:extLst>
              </a:tr>
              <a:tr h="333354">
                <a:tc>
                  <a:txBody>
                    <a:bodyPr/>
                    <a:lstStyle/>
                    <a:p>
                      <a:pPr algn="ctr" fontAlgn="b"/>
                      <a:r>
                        <a:rPr lang="en-IN" sz="1200" b="0" i="0" u="none" strike="noStrike" dirty="0">
                          <a:solidFill>
                            <a:srgbClr val="000000"/>
                          </a:solidFill>
                          <a:effectLst/>
                          <a:latin typeface="+mn-lt"/>
                          <a:cs typeface="Times New Roman" panose="02020603050405020304" pitchFamily="18" charset="0"/>
                        </a:rPr>
                        <a:t>Frame 1</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5.73±0.54</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6.49±0.51</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7.35±0.56</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9.16±0.75</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11.61±0.83</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14.00±0.88</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16.49±1.13</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58632109"/>
                  </a:ext>
                </a:extLst>
              </a:tr>
              <a:tr h="333354">
                <a:tc>
                  <a:txBody>
                    <a:bodyPr/>
                    <a:lstStyle/>
                    <a:p>
                      <a:pPr algn="ctr" fontAlgn="b"/>
                      <a:r>
                        <a:rPr lang="en-IN" sz="1200" b="0" i="0" u="none" strike="noStrike" dirty="0">
                          <a:solidFill>
                            <a:srgbClr val="000000"/>
                          </a:solidFill>
                          <a:effectLst/>
                          <a:latin typeface="+mn-lt"/>
                          <a:cs typeface="Times New Roman" panose="02020603050405020304" pitchFamily="18" charset="0"/>
                        </a:rPr>
                        <a:t>Frame 2</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5.89±0.61</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6.73±0.55</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7.83±0.64</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9.02±0.90</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10.26±1.01</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11.28±0.96</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12.92±1.22</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19589932"/>
                  </a:ext>
                </a:extLst>
              </a:tr>
              <a:tr h="333354">
                <a:tc>
                  <a:txBody>
                    <a:bodyPr/>
                    <a:lstStyle/>
                    <a:p>
                      <a:pPr algn="ctr" fontAlgn="b"/>
                      <a:r>
                        <a:rPr lang="en-IN" sz="1200" b="0" i="0" u="none" strike="noStrike">
                          <a:solidFill>
                            <a:srgbClr val="000000"/>
                          </a:solidFill>
                          <a:effectLst/>
                          <a:latin typeface="+mn-lt"/>
                          <a:cs typeface="Times New Roman" panose="02020603050405020304" pitchFamily="18" charset="0"/>
                        </a:rPr>
                        <a:t>Frame 3</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6.16±0.78</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6.93±0.70</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8.17±0.82</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9.43±0.87</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10.84±0.96</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12.38±1.03</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14.16±1.16</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02910182"/>
                  </a:ext>
                </a:extLst>
              </a:tr>
              <a:tr h="333354">
                <a:tc>
                  <a:txBody>
                    <a:bodyPr/>
                    <a:lstStyle/>
                    <a:p>
                      <a:pPr algn="ctr" fontAlgn="b"/>
                      <a:r>
                        <a:rPr lang="en-IN" sz="1200" b="0" i="0" u="none" strike="noStrike">
                          <a:solidFill>
                            <a:srgbClr val="000000"/>
                          </a:solidFill>
                          <a:effectLst/>
                          <a:latin typeface="+mn-lt"/>
                          <a:cs typeface="Times New Roman" panose="02020603050405020304" pitchFamily="18" charset="0"/>
                        </a:rPr>
                        <a:t>Frame 4</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6.17±0.76</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7.14±0.66</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8.23±0.74</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9.60±0.85</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11.16±1.04</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12.94±1.10</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14.59±1.20</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47574353"/>
                  </a:ext>
                </a:extLst>
              </a:tr>
              <a:tr h="210546">
                <a:tc>
                  <a:txBody>
                    <a:bodyPr/>
                    <a:lstStyle/>
                    <a:p>
                      <a:pPr algn="ctr" fontAlgn="b"/>
                      <a:r>
                        <a:rPr lang="en-IN" sz="1200" b="0" i="0" u="none" strike="noStrike">
                          <a:solidFill>
                            <a:srgbClr val="000000"/>
                          </a:solidFill>
                          <a:effectLst/>
                          <a:latin typeface="+mn-lt"/>
                          <a:cs typeface="Times New Roman" panose="02020603050405020304" pitchFamily="18" charset="0"/>
                        </a:rPr>
                        <a:t>Frame 5</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5.71±0.67</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6.26±0.63</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6.76±0.71</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7.37±0.88</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7.93±0.87</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8.37±0.68</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9.03±0.72</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05823519"/>
                  </a:ext>
                </a:extLst>
              </a:tr>
              <a:tr h="210546">
                <a:tc gridSpan="8">
                  <a:txBody>
                    <a:bodyPr/>
                    <a:lstStyle/>
                    <a:p>
                      <a:pPr algn="ctr" fontAlgn="b"/>
                      <a:r>
                        <a:rPr lang="en-IN" sz="1200" b="1" i="0" u="none" strike="noStrike" dirty="0">
                          <a:solidFill>
                            <a:srgbClr val="000000"/>
                          </a:solidFill>
                          <a:effectLst/>
                          <a:latin typeface="+mn-lt"/>
                          <a:cs typeface="Times New Roman" panose="02020603050405020304" pitchFamily="18" charset="0"/>
                        </a:rPr>
                        <a:t>Munaikadu Set 1</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529976551"/>
                  </a:ext>
                </a:extLst>
              </a:tr>
              <a:tr h="333354">
                <a:tc>
                  <a:txBody>
                    <a:bodyPr/>
                    <a:lstStyle/>
                    <a:p>
                      <a:pPr algn="ctr" fontAlgn="b"/>
                      <a:r>
                        <a:rPr lang="en-IN" sz="1200" b="0" i="0" u="none" strike="noStrike" dirty="0">
                          <a:solidFill>
                            <a:srgbClr val="000000"/>
                          </a:solidFill>
                          <a:effectLst/>
                          <a:latin typeface="+mn-lt"/>
                          <a:cs typeface="Times New Roman" panose="02020603050405020304" pitchFamily="18" charset="0"/>
                        </a:rPr>
                        <a:t>Frame 1</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5.84±0.65</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6.74±0.68</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8.26±0.79</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10.46±1.07</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12.94±1.14</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15.30±1.14</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17.94±1.17</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97391449"/>
                  </a:ext>
                </a:extLst>
              </a:tr>
              <a:tr h="333354">
                <a:tc>
                  <a:txBody>
                    <a:bodyPr/>
                    <a:lstStyle/>
                    <a:p>
                      <a:pPr algn="ctr" fontAlgn="b"/>
                      <a:r>
                        <a:rPr lang="en-IN" sz="1200" b="0" i="0" u="none" strike="noStrike" dirty="0">
                          <a:solidFill>
                            <a:srgbClr val="000000"/>
                          </a:solidFill>
                          <a:effectLst/>
                          <a:latin typeface="+mn-lt"/>
                          <a:cs typeface="Times New Roman" panose="02020603050405020304" pitchFamily="18" charset="0"/>
                        </a:rPr>
                        <a:t>Frame 2</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5.90±0.74</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6.65±0.78</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7.78±0.84</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9.33±0.89</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10.24±1.06</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13.13±1.09</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15.47±1.10</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46424172"/>
                  </a:ext>
                </a:extLst>
              </a:tr>
              <a:tr h="333354">
                <a:tc>
                  <a:txBody>
                    <a:bodyPr/>
                    <a:lstStyle/>
                    <a:p>
                      <a:pPr algn="ctr" fontAlgn="b"/>
                      <a:r>
                        <a:rPr lang="en-IN" sz="1200" b="0" i="0" u="none" strike="noStrike" dirty="0">
                          <a:solidFill>
                            <a:srgbClr val="000000"/>
                          </a:solidFill>
                          <a:effectLst/>
                          <a:latin typeface="+mn-lt"/>
                          <a:cs typeface="Times New Roman" panose="02020603050405020304" pitchFamily="18" charset="0"/>
                        </a:rPr>
                        <a:t>Frame 3</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5.04±0.43</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5.80±0.41</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6.99±0.48</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8.46±0.69</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10.29±0.94</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12.24±1.20</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14.40±1.36</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53754381"/>
                  </a:ext>
                </a:extLst>
              </a:tr>
              <a:tr h="333354">
                <a:tc>
                  <a:txBody>
                    <a:bodyPr/>
                    <a:lstStyle/>
                    <a:p>
                      <a:pPr algn="ctr" fontAlgn="b"/>
                      <a:r>
                        <a:rPr lang="en-IN" sz="1200" b="0" i="0" u="none" strike="noStrike">
                          <a:solidFill>
                            <a:srgbClr val="000000"/>
                          </a:solidFill>
                          <a:effectLst/>
                          <a:latin typeface="+mn-lt"/>
                          <a:cs typeface="Times New Roman" panose="02020603050405020304" pitchFamily="18" charset="0"/>
                        </a:rPr>
                        <a:t>Frame 4</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5.16±0.49</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6.00±0.52</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7.11±0.62</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8.58±0.69</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10.62±0.88</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12.68±0.83</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15.14±0.71</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6554702"/>
                  </a:ext>
                </a:extLst>
              </a:tr>
              <a:tr h="210546">
                <a:tc>
                  <a:txBody>
                    <a:bodyPr/>
                    <a:lstStyle/>
                    <a:p>
                      <a:pPr algn="ctr" fontAlgn="b"/>
                      <a:r>
                        <a:rPr lang="en-IN" sz="1200" b="0" i="0" u="none" strike="noStrike" dirty="0">
                          <a:solidFill>
                            <a:srgbClr val="000000"/>
                          </a:solidFill>
                          <a:effectLst/>
                          <a:latin typeface="+mn-lt"/>
                          <a:cs typeface="Times New Roman" panose="02020603050405020304" pitchFamily="18" charset="0"/>
                        </a:rPr>
                        <a:t>Frame 5</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5.16±0.49</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5.60±0.51</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6.19±0.53</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6.90±0.58</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7.71±0.76</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8.69±0.95</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9.73±1.20</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48013743"/>
                  </a:ext>
                </a:extLst>
              </a:tr>
              <a:tr h="210546">
                <a:tc gridSpan="8">
                  <a:txBody>
                    <a:bodyPr/>
                    <a:lstStyle/>
                    <a:p>
                      <a:pPr algn="ctr" fontAlgn="b"/>
                      <a:r>
                        <a:rPr lang="en-US" sz="1200" b="1" i="0" u="none" strike="noStrike" dirty="0">
                          <a:solidFill>
                            <a:srgbClr val="000000"/>
                          </a:solidFill>
                          <a:effectLst/>
                          <a:latin typeface="+mn-lt"/>
                          <a:cs typeface="Times New Roman" panose="02020603050405020304" pitchFamily="18" charset="0"/>
                        </a:rPr>
                        <a:t>Thonithurai Set 2 (Deployment done in </a:t>
                      </a:r>
                      <a:r>
                        <a:rPr lang="en-US" sz="1200" b="1" i="0" u="none" strike="noStrike" dirty="0" err="1">
                          <a:solidFill>
                            <a:srgbClr val="000000"/>
                          </a:solidFill>
                          <a:effectLst/>
                          <a:latin typeface="+mn-lt"/>
                          <a:cs typeface="Times New Roman" panose="02020603050405020304" pitchFamily="18" charset="0"/>
                        </a:rPr>
                        <a:t>Monsoon_November</a:t>
                      </a:r>
                      <a:r>
                        <a:rPr lang="en-US" sz="1200" b="1" i="0" u="none" strike="noStrike" dirty="0">
                          <a:solidFill>
                            <a:srgbClr val="000000"/>
                          </a:solidFill>
                          <a:effectLst/>
                          <a:latin typeface="+mn-lt"/>
                          <a:cs typeface="Times New Roman" panose="02020603050405020304" pitchFamily="18" charset="0"/>
                        </a:rPr>
                        <a:t> 2020)</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912736835"/>
                  </a:ext>
                </a:extLst>
              </a:tr>
              <a:tr h="210546">
                <a:tc>
                  <a:txBody>
                    <a:bodyPr/>
                    <a:lstStyle/>
                    <a:p>
                      <a:pPr algn="ctr" fontAlgn="b"/>
                      <a:r>
                        <a:rPr lang="en-IN" sz="1200" b="0" i="0" u="none" strike="noStrike" dirty="0">
                          <a:solidFill>
                            <a:srgbClr val="000000"/>
                          </a:solidFill>
                          <a:effectLst/>
                          <a:latin typeface="+mn-lt"/>
                          <a:cs typeface="Times New Roman" panose="02020603050405020304" pitchFamily="18" charset="0"/>
                        </a:rPr>
                        <a:t>Frame 1</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5.34±0.43</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5.78±0.44</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6.27±0.38</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7.05±0.30</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 </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 </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 </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79593797"/>
                  </a:ext>
                </a:extLst>
              </a:tr>
              <a:tr h="210546">
                <a:tc>
                  <a:txBody>
                    <a:bodyPr/>
                    <a:lstStyle/>
                    <a:p>
                      <a:pPr algn="ctr" fontAlgn="b"/>
                      <a:r>
                        <a:rPr lang="en-IN" sz="1200" b="0" i="0" u="none" strike="noStrike">
                          <a:solidFill>
                            <a:srgbClr val="000000"/>
                          </a:solidFill>
                          <a:effectLst/>
                          <a:latin typeface="+mn-lt"/>
                          <a:cs typeface="Times New Roman" panose="02020603050405020304" pitchFamily="18" charset="0"/>
                        </a:rPr>
                        <a:t>Frame 2</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5.39±0.50</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5.83±0.51</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6.67±0.47</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7.95±0.38</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 </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 </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 </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03123476"/>
                  </a:ext>
                </a:extLst>
              </a:tr>
              <a:tr h="210546">
                <a:tc>
                  <a:txBody>
                    <a:bodyPr/>
                    <a:lstStyle/>
                    <a:p>
                      <a:pPr algn="ctr" fontAlgn="b"/>
                      <a:r>
                        <a:rPr lang="en-IN" sz="1200" b="0" i="0" u="none" strike="noStrike">
                          <a:solidFill>
                            <a:srgbClr val="000000"/>
                          </a:solidFill>
                          <a:effectLst/>
                          <a:latin typeface="+mn-lt"/>
                          <a:cs typeface="Times New Roman" panose="02020603050405020304" pitchFamily="18" charset="0"/>
                        </a:rPr>
                        <a:t>Frame 3</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5.49±0.45</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6.03±0.65</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6.86±0.45</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8.01±0.38</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 </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 </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 </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67144238"/>
                  </a:ext>
                </a:extLst>
              </a:tr>
              <a:tr h="210546">
                <a:tc>
                  <a:txBody>
                    <a:bodyPr/>
                    <a:lstStyle/>
                    <a:p>
                      <a:pPr algn="ctr" fontAlgn="b"/>
                      <a:r>
                        <a:rPr lang="en-IN" sz="1200" b="0" i="0" u="none" strike="noStrike">
                          <a:solidFill>
                            <a:srgbClr val="000000"/>
                          </a:solidFill>
                          <a:effectLst/>
                          <a:latin typeface="+mn-lt"/>
                          <a:cs typeface="Times New Roman" panose="02020603050405020304" pitchFamily="18" charset="0"/>
                        </a:rPr>
                        <a:t>Frame 4</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5.57±0.48</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5.97±0.44</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6.78±0.43</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7.82±0.40</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 </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 </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 </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0910159"/>
                  </a:ext>
                </a:extLst>
              </a:tr>
              <a:tr h="210546">
                <a:tc>
                  <a:txBody>
                    <a:bodyPr/>
                    <a:lstStyle/>
                    <a:p>
                      <a:pPr algn="ctr" fontAlgn="b"/>
                      <a:r>
                        <a:rPr lang="en-IN" sz="1200" b="0" i="0" u="none" strike="noStrike">
                          <a:solidFill>
                            <a:srgbClr val="000000"/>
                          </a:solidFill>
                          <a:effectLst/>
                          <a:latin typeface="+mn-lt"/>
                          <a:cs typeface="Times New Roman" panose="02020603050405020304" pitchFamily="18" charset="0"/>
                        </a:rPr>
                        <a:t>Frame 5</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4.68±0.53</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5.11±0.54</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5.76±0.62</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6.65±0.70</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 </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 </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 </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62568131"/>
                  </a:ext>
                </a:extLst>
              </a:tr>
              <a:tr h="210546">
                <a:tc gridSpan="8">
                  <a:txBody>
                    <a:bodyPr/>
                    <a:lstStyle/>
                    <a:p>
                      <a:pPr algn="ctr" fontAlgn="b"/>
                      <a:r>
                        <a:rPr lang="en-US" sz="1200" b="1" i="0" u="none" strike="noStrike">
                          <a:solidFill>
                            <a:srgbClr val="000000"/>
                          </a:solidFill>
                          <a:effectLst/>
                          <a:latin typeface="+mn-lt"/>
                          <a:cs typeface="Times New Roman" panose="02020603050405020304" pitchFamily="18" charset="0"/>
                        </a:rPr>
                        <a:t>Munaikadu Set 2  (Deployment done in Monsoon_November 2020)</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029551651"/>
                  </a:ext>
                </a:extLst>
              </a:tr>
              <a:tr h="210546">
                <a:tc>
                  <a:txBody>
                    <a:bodyPr/>
                    <a:lstStyle/>
                    <a:p>
                      <a:pPr algn="ctr" fontAlgn="b"/>
                      <a:r>
                        <a:rPr lang="en-IN" sz="1200" b="0" i="0" u="none" strike="noStrike" dirty="0">
                          <a:solidFill>
                            <a:srgbClr val="000000"/>
                          </a:solidFill>
                          <a:effectLst/>
                          <a:latin typeface="+mn-lt"/>
                          <a:cs typeface="Times New Roman" panose="02020603050405020304" pitchFamily="18" charset="0"/>
                        </a:rPr>
                        <a:t>Frame 1</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5.53±0.45</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6.47±0.52</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7.93±0.48</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9.54±0.49</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 </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IN" sz="1200" b="0" i="0" u="none" strike="noStrike">
                          <a:solidFill>
                            <a:srgbClr val="000000"/>
                          </a:solidFill>
                          <a:effectLst/>
                          <a:latin typeface="+mn-lt"/>
                          <a:cs typeface="Times New Roman" panose="02020603050405020304" pitchFamily="18" charset="0"/>
                        </a:rPr>
                        <a:t> </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IN" sz="1200" b="0" i="1" u="none" strike="noStrike">
                          <a:solidFill>
                            <a:srgbClr val="000000"/>
                          </a:solidFill>
                          <a:effectLst/>
                          <a:latin typeface="+mn-lt"/>
                          <a:cs typeface="Times New Roman" panose="02020603050405020304" pitchFamily="18" charset="0"/>
                        </a:rPr>
                        <a:t> </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34039180"/>
                  </a:ext>
                </a:extLst>
              </a:tr>
              <a:tr h="210546">
                <a:tc>
                  <a:txBody>
                    <a:bodyPr/>
                    <a:lstStyle/>
                    <a:p>
                      <a:pPr algn="ctr" fontAlgn="b"/>
                      <a:r>
                        <a:rPr lang="en-IN" sz="1200" b="0" i="0" u="none" strike="noStrike" dirty="0">
                          <a:solidFill>
                            <a:srgbClr val="000000"/>
                          </a:solidFill>
                          <a:effectLst/>
                          <a:latin typeface="+mn-lt"/>
                          <a:cs typeface="Times New Roman" panose="02020603050405020304" pitchFamily="18" charset="0"/>
                        </a:rPr>
                        <a:t>Frame 2</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5.65±0.46</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6.43±0.52</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7.45±0.53</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9.00±0.67</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 </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IN" sz="1200" b="0" i="0" u="none" strike="noStrike" dirty="0">
                          <a:solidFill>
                            <a:srgbClr val="000000"/>
                          </a:solidFill>
                          <a:effectLst/>
                          <a:latin typeface="+mn-lt"/>
                          <a:cs typeface="Times New Roman" panose="02020603050405020304" pitchFamily="18" charset="0"/>
                        </a:rPr>
                        <a:t> </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IN" sz="1200" b="0" i="1" u="none" strike="noStrike">
                          <a:solidFill>
                            <a:srgbClr val="000000"/>
                          </a:solidFill>
                          <a:effectLst/>
                          <a:latin typeface="+mn-lt"/>
                          <a:cs typeface="Times New Roman" panose="02020603050405020304" pitchFamily="18" charset="0"/>
                        </a:rPr>
                        <a:t> </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60074971"/>
                  </a:ext>
                </a:extLst>
              </a:tr>
              <a:tr h="210546">
                <a:tc>
                  <a:txBody>
                    <a:bodyPr/>
                    <a:lstStyle/>
                    <a:p>
                      <a:pPr algn="ctr" fontAlgn="b"/>
                      <a:r>
                        <a:rPr lang="en-IN" sz="1200" b="0" i="0" u="none" strike="noStrike" dirty="0">
                          <a:solidFill>
                            <a:srgbClr val="000000"/>
                          </a:solidFill>
                          <a:effectLst/>
                          <a:latin typeface="+mn-lt"/>
                          <a:cs typeface="Times New Roman" panose="02020603050405020304" pitchFamily="18" charset="0"/>
                        </a:rPr>
                        <a:t>Frame 3</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5.01±0.64</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5.73±0.64</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6.77±0.63</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8.41±0.88</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 </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IN" sz="1200" b="0" i="0" u="none" strike="noStrike" dirty="0">
                          <a:solidFill>
                            <a:srgbClr val="000000"/>
                          </a:solidFill>
                          <a:effectLst/>
                          <a:latin typeface="+mn-lt"/>
                          <a:cs typeface="Times New Roman" panose="02020603050405020304" pitchFamily="18" charset="0"/>
                        </a:rPr>
                        <a:t> </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IN" sz="1200" b="0" i="1" u="none" strike="noStrike">
                          <a:solidFill>
                            <a:srgbClr val="000000"/>
                          </a:solidFill>
                          <a:effectLst/>
                          <a:latin typeface="+mn-lt"/>
                          <a:cs typeface="Times New Roman" panose="02020603050405020304" pitchFamily="18" charset="0"/>
                        </a:rPr>
                        <a:t> </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00723705"/>
                  </a:ext>
                </a:extLst>
              </a:tr>
              <a:tr h="210546">
                <a:tc>
                  <a:txBody>
                    <a:bodyPr/>
                    <a:lstStyle/>
                    <a:p>
                      <a:pPr algn="ctr" fontAlgn="b"/>
                      <a:r>
                        <a:rPr lang="en-IN" sz="1200" b="0" i="0" u="none" strike="noStrike">
                          <a:solidFill>
                            <a:srgbClr val="000000"/>
                          </a:solidFill>
                          <a:effectLst/>
                          <a:latin typeface="+mn-lt"/>
                          <a:cs typeface="Times New Roman" panose="02020603050405020304" pitchFamily="18" charset="0"/>
                        </a:rPr>
                        <a:t>Frame 4</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5.09±0.61</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a:solidFill>
                            <a:srgbClr val="000000"/>
                          </a:solidFill>
                          <a:effectLst/>
                          <a:latin typeface="+mn-lt"/>
                          <a:cs typeface="Times New Roman" panose="02020603050405020304" pitchFamily="18" charset="0"/>
                        </a:rPr>
                        <a:t>5.81±0.65</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6.93±0.55</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8.68±0.48</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 </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IN" sz="1200" b="0" i="0" u="none" strike="noStrike" dirty="0">
                          <a:solidFill>
                            <a:srgbClr val="000000"/>
                          </a:solidFill>
                          <a:effectLst/>
                          <a:latin typeface="+mn-lt"/>
                          <a:cs typeface="Times New Roman" panose="02020603050405020304" pitchFamily="18" charset="0"/>
                        </a:rPr>
                        <a:t> </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IN" sz="1200" b="0" i="1" u="none" strike="noStrike" dirty="0">
                          <a:solidFill>
                            <a:srgbClr val="000000"/>
                          </a:solidFill>
                          <a:effectLst/>
                          <a:latin typeface="+mn-lt"/>
                          <a:cs typeface="Times New Roman" panose="02020603050405020304" pitchFamily="18" charset="0"/>
                        </a:rPr>
                        <a:t> </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20291116"/>
                  </a:ext>
                </a:extLst>
              </a:tr>
              <a:tr h="210546">
                <a:tc>
                  <a:txBody>
                    <a:bodyPr/>
                    <a:lstStyle/>
                    <a:p>
                      <a:pPr algn="ctr" fontAlgn="b"/>
                      <a:r>
                        <a:rPr lang="en-IN" sz="1200" b="0" i="0" u="none" strike="noStrike" dirty="0">
                          <a:solidFill>
                            <a:srgbClr val="000000"/>
                          </a:solidFill>
                          <a:effectLst/>
                          <a:latin typeface="+mn-lt"/>
                          <a:cs typeface="Times New Roman" panose="02020603050405020304" pitchFamily="18" charset="0"/>
                        </a:rPr>
                        <a:t>Frame 5</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4.95±0.73</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5.48±0.76</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6.33±0.76</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7.39±0.76</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200" b="0" i="0" u="none" strike="noStrike" dirty="0">
                          <a:solidFill>
                            <a:srgbClr val="000000"/>
                          </a:solidFill>
                          <a:effectLst/>
                          <a:latin typeface="+mn-lt"/>
                          <a:cs typeface="Times New Roman" panose="02020603050405020304" pitchFamily="18" charset="0"/>
                        </a:rPr>
                        <a:t> </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IN" sz="1200" b="0" i="0" u="none" strike="noStrike" dirty="0">
                          <a:solidFill>
                            <a:srgbClr val="000000"/>
                          </a:solidFill>
                          <a:effectLst/>
                          <a:latin typeface="+mn-lt"/>
                          <a:cs typeface="Times New Roman" panose="02020603050405020304" pitchFamily="18" charset="0"/>
                        </a:rPr>
                        <a:t> </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IN" sz="1200" b="0" i="1" u="none" strike="noStrike" dirty="0">
                          <a:solidFill>
                            <a:srgbClr val="000000"/>
                          </a:solidFill>
                          <a:effectLst/>
                          <a:latin typeface="+mn-lt"/>
                          <a:cs typeface="Times New Roman" panose="02020603050405020304" pitchFamily="18" charset="0"/>
                        </a:rPr>
                        <a:t> </a:t>
                      </a:r>
                    </a:p>
                  </a:txBody>
                  <a:tcPr marL="6498" marR="6498" marT="64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19163738"/>
                  </a:ext>
                </a:extLst>
              </a:tr>
            </a:tbl>
          </a:graphicData>
        </a:graphic>
      </p:graphicFrame>
      <p:sp>
        <p:nvSpPr>
          <p:cNvPr id="10" name="TextBox 9">
            <a:extLst>
              <a:ext uri="{FF2B5EF4-FFF2-40B4-BE49-F238E27FC236}">
                <a16:creationId xmlns:a16="http://schemas.microsoft.com/office/drawing/2014/main" id="{E8A77125-EA4C-4A54-A009-3A5C32150EF4}"/>
              </a:ext>
            </a:extLst>
          </p:cNvPr>
          <p:cNvSpPr txBox="1"/>
          <p:nvPr/>
        </p:nvSpPr>
        <p:spPr>
          <a:xfrm>
            <a:off x="1244990" y="175858"/>
            <a:ext cx="6654019" cy="338554"/>
          </a:xfrm>
          <a:prstGeom prst="rect">
            <a:avLst/>
          </a:prstGeom>
          <a:noFill/>
        </p:spPr>
        <p:txBody>
          <a:bodyPr wrap="square" rtlCol="0">
            <a:spAutoFit/>
          </a:bodyPr>
          <a:lstStyle/>
          <a:p>
            <a:pPr algn="ctr"/>
            <a:r>
              <a:rPr lang="en-US" sz="1600" b="1" dirty="0">
                <a:latin typeface="Times New Roman" panose="02020603050405020304" pitchFamily="18" charset="0"/>
                <a:cs typeface="Times New Roman" panose="02020603050405020304" pitchFamily="18" charset="0"/>
              </a:rPr>
              <a:t>Table 1: Detail Growth (Mean±SE) of coral nubbins during the study </a:t>
            </a:r>
            <a:endParaRPr lang="en-IN" sz="1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876106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89ABD8C-812E-4EEC-B345-5D861F6FB6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8564" y="919591"/>
            <a:ext cx="7682753" cy="4116384"/>
          </a:xfrm>
          <a:prstGeom prst="rect">
            <a:avLst/>
          </a:prstGeom>
          <a:ln>
            <a:solidFill>
              <a:schemeClr val="tx1"/>
            </a:solidFill>
          </a:ln>
        </p:spPr>
      </p:pic>
      <p:sp>
        <p:nvSpPr>
          <p:cNvPr id="10" name="TextBox 9">
            <a:extLst>
              <a:ext uri="{FF2B5EF4-FFF2-40B4-BE49-F238E27FC236}">
                <a16:creationId xmlns:a16="http://schemas.microsoft.com/office/drawing/2014/main" id="{5464944D-9889-4B63-ADFD-AE55F50F8A45}"/>
              </a:ext>
            </a:extLst>
          </p:cNvPr>
          <p:cNvSpPr txBox="1"/>
          <p:nvPr/>
        </p:nvSpPr>
        <p:spPr>
          <a:xfrm>
            <a:off x="2572870" y="5225551"/>
            <a:ext cx="4656436" cy="246221"/>
          </a:xfrm>
          <a:prstGeom prst="rect">
            <a:avLst/>
          </a:prstGeom>
          <a:noFill/>
        </p:spPr>
        <p:txBody>
          <a:bodyPr wrap="square" rtlCol="0">
            <a:spAutoFit/>
          </a:bodyPr>
          <a:lstStyle/>
          <a:p>
            <a:pPr algn="ctr"/>
            <a:r>
              <a:rPr lang="en-US" sz="1000" b="1" dirty="0">
                <a:latin typeface="Times New Roman" pitchFamily="18" charset="0"/>
                <a:cs typeface="Times New Roman" pitchFamily="18" charset="0"/>
              </a:rPr>
              <a:t>Figure 8. Linear regression curve of fish abundance in response to coral growth.</a:t>
            </a:r>
          </a:p>
        </p:txBody>
      </p:sp>
    </p:spTree>
    <p:extLst>
      <p:ext uri="{BB962C8B-B14F-4D97-AF65-F5344CB8AC3E}">
        <p14:creationId xmlns:p14="http://schemas.microsoft.com/office/powerpoint/2010/main" val="1938297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p:cNvGrpSpPr/>
          <p:nvPr/>
        </p:nvGrpSpPr>
        <p:grpSpPr>
          <a:xfrm>
            <a:off x="288588" y="223737"/>
            <a:ext cx="8759466" cy="4494687"/>
            <a:chOff x="288588" y="223737"/>
            <a:chExt cx="8759466" cy="4494687"/>
          </a:xfrm>
        </p:grpSpPr>
        <p:pic>
          <p:nvPicPr>
            <p:cNvPr id="3075" name="Picture 3" descr="E:\Office\Reef restoration\2021\JNC Elsevier\Images\7c.JPG"/>
            <p:cNvPicPr>
              <a:picLocks noChangeAspect="1" noChangeArrowheads="1"/>
            </p:cNvPicPr>
            <p:nvPr/>
          </p:nvPicPr>
          <p:blipFill>
            <a:blip r:embed="rId2" cstate="print">
              <a:lum contrast="20000"/>
            </a:blip>
            <a:srcRect/>
            <a:stretch>
              <a:fillRect/>
            </a:stretch>
          </p:blipFill>
          <p:spPr bwMode="auto">
            <a:xfrm>
              <a:off x="4608833" y="269892"/>
              <a:ext cx="2189701" cy="1440000"/>
            </a:xfrm>
            <a:prstGeom prst="rect">
              <a:avLst/>
            </a:prstGeom>
            <a:noFill/>
            <a:ln>
              <a:solidFill>
                <a:schemeClr val="tx1"/>
              </a:solidFill>
            </a:ln>
          </p:spPr>
        </p:pic>
        <p:pic>
          <p:nvPicPr>
            <p:cNvPr id="3074" name="Picture 2" descr="E:\Office\Reef restoration\2021\JNC Elsevier\Images\7d.JPG"/>
            <p:cNvPicPr>
              <a:picLocks noChangeAspect="1" noChangeArrowheads="1"/>
            </p:cNvPicPr>
            <p:nvPr/>
          </p:nvPicPr>
          <p:blipFill>
            <a:blip r:embed="rId3" cstate="print">
              <a:lum contrast="20000"/>
            </a:blip>
            <a:srcRect/>
            <a:stretch>
              <a:fillRect/>
            </a:stretch>
          </p:blipFill>
          <p:spPr bwMode="auto">
            <a:xfrm>
              <a:off x="6848599" y="290440"/>
              <a:ext cx="2189701" cy="1440000"/>
            </a:xfrm>
            <a:prstGeom prst="rect">
              <a:avLst/>
            </a:prstGeom>
            <a:noFill/>
            <a:ln>
              <a:solidFill>
                <a:schemeClr val="tx1"/>
              </a:solidFill>
            </a:ln>
          </p:spPr>
        </p:pic>
        <p:grpSp>
          <p:nvGrpSpPr>
            <p:cNvPr id="28" name="Group 27"/>
            <p:cNvGrpSpPr/>
            <p:nvPr/>
          </p:nvGrpSpPr>
          <p:grpSpPr>
            <a:xfrm>
              <a:off x="288588" y="223737"/>
              <a:ext cx="8759466" cy="4494687"/>
              <a:chOff x="288588" y="223737"/>
              <a:chExt cx="8759466" cy="4494687"/>
            </a:xfrm>
          </p:grpSpPr>
          <p:pic>
            <p:nvPicPr>
              <p:cNvPr id="1027" name="Picture 3" descr="E:\Office\Reef restoration\2021\JCR\Images\7a.jpeg"/>
              <p:cNvPicPr>
                <a:picLocks noChangeAspect="1" noChangeArrowheads="1"/>
              </p:cNvPicPr>
              <p:nvPr/>
            </p:nvPicPr>
            <p:blipFill>
              <a:blip r:embed="rId4" cstate="print"/>
              <a:srcRect/>
              <a:stretch>
                <a:fillRect/>
              </a:stretch>
            </p:blipFill>
            <p:spPr bwMode="auto">
              <a:xfrm>
                <a:off x="320947" y="254271"/>
                <a:ext cx="2072057" cy="1440000"/>
              </a:xfrm>
              <a:prstGeom prst="rect">
                <a:avLst/>
              </a:prstGeom>
              <a:noFill/>
              <a:ln>
                <a:solidFill>
                  <a:schemeClr val="tx1"/>
                </a:solidFill>
              </a:ln>
            </p:spPr>
          </p:pic>
          <p:pic>
            <p:nvPicPr>
              <p:cNvPr id="1028" name="Picture 4" descr="E:\Office\Reef restoration\2021\JCR\Images\7b.jpeg"/>
              <p:cNvPicPr>
                <a:picLocks noChangeAspect="1" noChangeArrowheads="1"/>
              </p:cNvPicPr>
              <p:nvPr/>
            </p:nvPicPr>
            <p:blipFill>
              <a:blip r:embed="rId5" cstate="print"/>
              <a:srcRect/>
              <a:stretch>
                <a:fillRect/>
              </a:stretch>
            </p:blipFill>
            <p:spPr bwMode="auto">
              <a:xfrm>
                <a:off x="2456776" y="247852"/>
                <a:ext cx="2088703" cy="1440000"/>
              </a:xfrm>
              <a:prstGeom prst="rect">
                <a:avLst/>
              </a:prstGeom>
              <a:noFill/>
              <a:ln>
                <a:solidFill>
                  <a:schemeClr val="tx1"/>
                </a:solidFill>
              </a:ln>
            </p:spPr>
          </p:pic>
          <p:pic>
            <p:nvPicPr>
              <p:cNvPr id="1030" name="Picture 6" descr="E:\Office\Reef restoration\2021\JCR\Images\7h.JPG"/>
              <p:cNvPicPr>
                <a:picLocks noChangeAspect="1" noChangeArrowheads="1"/>
              </p:cNvPicPr>
              <p:nvPr/>
            </p:nvPicPr>
            <p:blipFill>
              <a:blip r:embed="rId6" cstate="print"/>
              <a:srcRect/>
              <a:stretch>
                <a:fillRect/>
              </a:stretch>
            </p:blipFill>
            <p:spPr bwMode="auto">
              <a:xfrm>
                <a:off x="6869586" y="1773541"/>
                <a:ext cx="2178468" cy="1440000"/>
              </a:xfrm>
              <a:prstGeom prst="rect">
                <a:avLst/>
              </a:prstGeom>
              <a:noFill/>
              <a:ln>
                <a:solidFill>
                  <a:schemeClr val="tx1"/>
                </a:solidFill>
              </a:ln>
            </p:spPr>
          </p:pic>
          <p:pic>
            <p:nvPicPr>
              <p:cNvPr id="1031" name="Picture 7" descr="E:\Office\Reef restoration\2021\JCR\Images\7e.JPG"/>
              <p:cNvPicPr>
                <a:picLocks noChangeAspect="1" noChangeArrowheads="1"/>
              </p:cNvPicPr>
              <p:nvPr/>
            </p:nvPicPr>
            <p:blipFill>
              <a:blip r:embed="rId7" cstate="print"/>
              <a:srcRect/>
              <a:stretch>
                <a:fillRect/>
              </a:stretch>
            </p:blipFill>
            <p:spPr bwMode="auto">
              <a:xfrm>
                <a:off x="313143" y="1759625"/>
                <a:ext cx="2079861" cy="1440000"/>
              </a:xfrm>
              <a:prstGeom prst="rect">
                <a:avLst/>
              </a:prstGeom>
              <a:noFill/>
              <a:ln>
                <a:solidFill>
                  <a:schemeClr val="tx1"/>
                </a:solidFill>
              </a:ln>
            </p:spPr>
          </p:pic>
          <p:pic>
            <p:nvPicPr>
              <p:cNvPr id="1032" name="Picture 8" descr="E:\Office\Reef restoration\2021\JCR\Images\7f.JPG"/>
              <p:cNvPicPr>
                <a:picLocks noChangeAspect="1" noChangeArrowheads="1"/>
              </p:cNvPicPr>
              <p:nvPr/>
            </p:nvPicPr>
            <p:blipFill>
              <a:blip r:embed="rId8" cstate="print"/>
              <a:srcRect/>
              <a:stretch>
                <a:fillRect/>
              </a:stretch>
            </p:blipFill>
            <p:spPr bwMode="auto">
              <a:xfrm>
                <a:off x="2453227" y="1760436"/>
                <a:ext cx="2109045" cy="1440000"/>
              </a:xfrm>
              <a:prstGeom prst="rect">
                <a:avLst/>
              </a:prstGeom>
              <a:noFill/>
              <a:ln>
                <a:solidFill>
                  <a:schemeClr val="tx1"/>
                </a:solidFill>
              </a:ln>
            </p:spPr>
          </p:pic>
          <p:pic>
            <p:nvPicPr>
              <p:cNvPr id="1033" name="Picture 9" descr="E:\Office\Reef restoration\2021\JCR\Images\7g.JPG"/>
              <p:cNvPicPr>
                <a:picLocks noChangeAspect="1" noChangeArrowheads="1"/>
              </p:cNvPicPr>
              <p:nvPr/>
            </p:nvPicPr>
            <p:blipFill>
              <a:blip r:embed="rId9" cstate="print"/>
              <a:srcRect/>
              <a:stretch>
                <a:fillRect/>
              </a:stretch>
            </p:blipFill>
            <p:spPr bwMode="auto">
              <a:xfrm>
                <a:off x="4612769" y="1759625"/>
                <a:ext cx="2199151" cy="1440000"/>
              </a:xfrm>
              <a:prstGeom prst="rect">
                <a:avLst/>
              </a:prstGeom>
              <a:noFill/>
              <a:ln>
                <a:solidFill>
                  <a:schemeClr val="tx1"/>
                </a:solidFill>
              </a:ln>
            </p:spPr>
          </p:pic>
          <p:pic>
            <p:nvPicPr>
              <p:cNvPr id="1034" name="Picture 10" descr="E:\Office\Reef restoration\2021\JCR\Images\7l.JPG"/>
              <p:cNvPicPr>
                <a:picLocks noChangeAspect="1" noChangeArrowheads="1"/>
              </p:cNvPicPr>
              <p:nvPr/>
            </p:nvPicPr>
            <p:blipFill>
              <a:blip r:embed="rId10" cstate="print"/>
              <a:srcRect/>
              <a:stretch>
                <a:fillRect/>
              </a:stretch>
            </p:blipFill>
            <p:spPr bwMode="auto">
              <a:xfrm>
                <a:off x="4622292" y="3271196"/>
                <a:ext cx="2187069" cy="1440000"/>
              </a:xfrm>
              <a:prstGeom prst="rect">
                <a:avLst/>
              </a:prstGeom>
              <a:noFill/>
              <a:ln>
                <a:solidFill>
                  <a:schemeClr val="tx1"/>
                </a:solidFill>
              </a:ln>
            </p:spPr>
          </p:pic>
          <p:pic>
            <p:nvPicPr>
              <p:cNvPr id="1035" name="Picture 11" descr="E:\Office\Reef restoration\2021\JCR\Images\7i.JPG"/>
              <p:cNvPicPr>
                <a:picLocks noChangeAspect="1" noChangeArrowheads="1"/>
              </p:cNvPicPr>
              <p:nvPr/>
            </p:nvPicPr>
            <p:blipFill>
              <a:blip r:embed="rId11" cstate="print"/>
              <a:srcRect/>
              <a:stretch>
                <a:fillRect/>
              </a:stretch>
            </p:blipFill>
            <p:spPr bwMode="auto">
              <a:xfrm>
                <a:off x="313143" y="3275959"/>
                <a:ext cx="2089590" cy="1440000"/>
              </a:xfrm>
              <a:prstGeom prst="rect">
                <a:avLst/>
              </a:prstGeom>
              <a:noFill/>
              <a:ln>
                <a:solidFill>
                  <a:schemeClr val="tx1"/>
                </a:solidFill>
              </a:ln>
            </p:spPr>
          </p:pic>
          <p:pic>
            <p:nvPicPr>
              <p:cNvPr id="1036" name="Picture 12" descr="E:\Office\Reef restoration\2021\JCR\Images\7j.JPG"/>
              <p:cNvPicPr>
                <a:picLocks noChangeAspect="1" noChangeArrowheads="1"/>
              </p:cNvPicPr>
              <p:nvPr/>
            </p:nvPicPr>
            <p:blipFill>
              <a:blip r:embed="rId12" cstate="print"/>
              <a:srcRect/>
              <a:stretch>
                <a:fillRect/>
              </a:stretch>
            </p:blipFill>
            <p:spPr bwMode="auto">
              <a:xfrm>
                <a:off x="2462956" y="3278424"/>
                <a:ext cx="2099316" cy="1440000"/>
              </a:xfrm>
              <a:prstGeom prst="rect">
                <a:avLst/>
              </a:prstGeom>
              <a:noFill/>
              <a:ln>
                <a:solidFill>
                  <a:schemeClr val="tx1"/>
                </a:solidFill>
              </a:ln>
            </p:spPr>
          </p:pic>
          <p:pic>
            <p:nvPicPr>
              <p:cNvPr id="1037" name="Picture 13" descr="E:\Office\Reef restoration\2021\JCR\Images\7k.JPG"/>
              <p:cNvPicPr>
                <a:picLocks noChangeAspect="1" noChangeArrowheads="1"/>
              </p:cNvPicPr>
              <p:nvPr/>
            </p:nvPicPr>
            <p:blipFill>
              <a:blip r:embed="rId13" cstate="print"/>
              <a:srcRect/>
              <a:stretch>
                <a:fillRect/>
              </a:stretch>
            </p:blipFill>
            <p:spPr bwMode="auto">
              <a:xfrm>
                <a:off x="6869584" y="3258969"/>
                <a:ext cx="2157684" cy="1440000"/>
              </a:xfrm>
              <a:prstGeom prst="rect">
                <a:avLst/>
              </a:prstGeom>
              <a:noFill/>
              <a:ln>
                <a:solidFill>
                  <a:schemeClr val="tx1"/>
                </a:solidFill>
              </a:ln>
            </p:spPr>
          </p:pic>
          <p:sp>
            <p:nvSpPr>
              <p:cNvPr id="16" name="TextBox 15"/>
              <p:cNvSpPr txBox="1"/>
              <p:nvPr/>
            </p:nvSpPr>
            <p:spPr>
              <a:xfrm>
                <a:off x="301558" y="223737"/>
                <a:ext cx="505838" cy="461665"/>
              </a:xfrm>
              <a:prstGeom prst="rect">
                <a:avLst/>
              </a:prstGeom>
              <a:noFill/>
            </p:spPr>
            <p:txBody>
              <a:bodyPr wrap="square" rtlCol="0">
                <a:spAutoFit/>
              </a:bodyPr>
              <a:lstStyle/>
              <a:p>
                <a:r>
                  <a:rPr lang="en-IN" sz="2400" dirty="0">
                    <a:solidFill>
                      <a:schemeClr val="bg1"/>
                    </a:solidFill>
                    <a:latin typeface="Arial Black" pitchFamily="34" charset="0"/>
                    <a:cs typeface="Times New Roman" pitchFamily="18" charset="0"/>
                  </a:rPr>
                  <a:t>a</a:t>
                </a:r>
                <a:endParaRPr lang="en-US" sz="2400" dirty="0">
                  <a:solidFill>
                    <a:schemeClr val="bg1"/>
                  </a:solidFill>
                  <a:latin typeface="Arial Black" pitchFamily="34" charset="0"/>
                  <a:cs typeface="Times New Roman" pitchFamily="18" charset="0"/>
                </a:endParaRPr>
              </a:p>
            </p:txBody>
          </p:sp>
          <p:sp>
            <p:nvSpPr>
              <p:cNvPr id="17" name="TextBox 16"/>
              <p:cNvSpPr txBox="1"/>
              <p:nvPr/>
            </p:nvSpPr>
            <p:spPr>
              <a:xfrm>
                <a:off x="4597941" y="230223"/>
                <a:ext cx="505838" cy="461665"/>
              </a:xfrm>
              <a:prstGeom prst="rect">
                <a:avLst/>
              </a:prstGeom>
              <a:noFill/>
            </p:spPr>
            <p:txBody>
              <a:bodyPr wrap="square" rtlCol="0">
                <a:spAutoFit/>
              </a:bodyPr>
              <a:lstStyle/>
              <a:p>
                <a:r>
                  <a:rPr lang="en-IN" sz="2400" dirty="0">
                    <a:solidFill>
                      <a:schemeClr val="bg1"/>
                    </a:solidFill>
                    <a:latin typeface="Arial Black" pitchFamily="34" charset="0"/>
                    <a:cs typeface="Times New Roman" pitchFamily="18" charset="0"/>
                  </a:rPr>
                  <a:t>c</a:t>
                </a:r>
                <a:endParaRPr lang="en-US" sz="2400" dirty="0">
                  <a:solidFill>
                    <a:schemeClr val="bg1"/>
                  </a:solidFill>
                  <a:latin typeface="Arial Black" pitchFamily="34" charset="0"/>
                  <a:cs typeface="Times New Roman" pitchFamily="18" charset="0"/>
                </a:endParaRPr>
              </a:p>
            </p:txBody>
          </p:sp>
          <p:sp>
            <p:nvSpPr>
              <p:cNvPr id="18" name="TextBox 17"/>
              <p:cNvSpPr txBox="1"/>
              <p:nvPr/>
            </p:nvSpPr>
            <p:spPr>
              <a:xfrm>
                <a:off x="2435158" y="256163"/>
                <a:ext cx="505838" cy="461665"/>
              </a:xfrm>
              <a:prstGeom prst="rect">
                <a:avLst/>
              </a:prstGeom>
              <a:noFill/>
            </p:spPr>
            <p:txBody>
              <a:bodyPr wrap="square" rtlCol="0">
                <a:spAutoFit/>
              </a:bodyPr>
              <a:lstStyle/>
              <a:p>
                <a:r>
                  <a:rPr lang="en-IN" sz="2400" dirty="0">
                    <a:solidFill>
                      <a:schemeClr val="bg1"/>
                    </a:solidFill>
                    <a:latin typeface="Arial Black" pitchFamily="34" charset="0"/>
                    <a:cs typeface="Times New Roman" pitchFamily="18" charset="0"/>
                  </a:rPr>
                  <a:t>b</a:t>
                </a:r>
                <a:endParaRPr lang="en-US" sz="2400" dirty="0">
                  <a:solidFill>
                    <a:schemeClr val="bg1"/>
                  </a:solidFill>
                  <a:latin typeface="Arial Black" pitchFamily="34" charset="0"/>
                  <a:cs typeface="Times New Roman" pitchFamily="18" charset="0"/>
                </a:endParaRPr>
              </a:p>
            </p:txBody>
          </p:sp>
          <p:sp>
            <p:nvSpPr>
              <p:cNvPr id="19" name="TextBox 18"/>
              <p:cNvSpPr txBox="1"/>
              <p:nvPr/>
            </p:nvSpPr>
            <p:spPr>
              <a:xfrm>
                <a:off x="288588" y="3226343"/>
                <a:ext cx="505838" cy="461665"/>
              </a:xfrm>
              <a:prstGeom prst="rect">
                <a:avLst/>
              </a:prstGeom>
              <a:noFill/>
            </p:spPr>
            <p:txBody>
              <a:bodyPr wrap="square" rtlCol="0">
                <a:spAutoFit/>
              </a:bodyPr>
              <a:lstStyle/>
              <a:p>
                <a:r>
                  <a:rPr lang="en-IN" sz="2400" dirty="0">
                    <a:solidFill>
                      <a:schemeClr val="bg1"/>
                    </a:solidFill>
                    <a:latin typeface="Arial Black" pitchFamily="34" charset="0"/>
                    <a:cs typeface="Times New Roman" pitchFamily="18" charset="0"/>
                  </a:rPr>
                  <a:t>i</a:t>
                </a:r>
                <a:endParaRPr lang="en-US" sz="2400" dirty="0">
                  <a:solidFill>
                    <a:schemeClr val="bg1"/>
                  </a:solidFill>
                  <a:latin typeface="Arial Black" pitchFamily="34" charset="0"/>
                  <a:cs typeface="Times New Roman" pitchFamily="18" charset="0"/>
                </a:endParaRPr>
              </a:p>
            </p:txBody>
          </p:sp>
          <p:sp>
            <p:nvSpPr>
              <p:cNvPr id="20" name="TextBox 19"/>
              <p:cNvSpPr txBox="1"/>
              <p:nvPr/>
            </p:nvSpPr>
            <p:spPr>
              <a:xfrm>
                <a:off x="6841788" y="1763950"/>
                <a:ext cx="505838" cy="461665"/>
              </a:xfrm>
              <a:prstGeom prst="rect">
                <a:avLst/>
              </a:prstGeom>
              <a:noFill/>
            </p:spPr>
            <p:txBody>
              <a:bodyPr wrap="square" rtlCol="0">
                <a:spAutoFit/>
              </a:bodyPr>
              <a:lstStyle/>
              <a:p>
                <a:r>
                  <a:rPr lang="en-IN" sz="2400" dirty="0">
                    <a:solidFill>
                      <a:schemeClr val="bg1"/>
                    </a:solidFill>
                    <a:latin typeface="Arial Black" pitchFamily="34" charset="0"/>
                    <a:cs typeface="Times New Roman" pitchFamily="18" charset="0"/>
                  </a:rPr>
                  <a:t>h</a:t>
                </a:r>
                <a:endParaRPr lang="en-US" sz="2400" dirty="0">
                  <a:solidFill>
                    <a:schemeClr val="bg1"/>
                  </a:solidFill>
                  <a:latin typeface="Arial Black" pitchFamily="34" charset="0"/>
                  <a:cs typeface="Times New Roman" pitchFamily="18" charset="0"/>
                </a:endParaRPr>
              </a:p>
            </p:txBody>
          </p:sp>
          <p:sp>
            <p:nvSpPr>
              <p:cNvPr id="21" name="TextBox 20"/>
              <p:cNvSpPr txBox="1"/>
              <p:nvPr/>
            </p:nvSpPr>
            <p:spPr>
              <a:xfrm>
                <a:off x="4591456" y="1731524"/>
                <a:ext cx="505838" cy="461665"/>
              </a:xfrm>
              <a:prstGeom prst="rect">
                <a:avLst/>
              </a:prstGeom>
              <a:noFill/>
            </p:spPr>
            <p:txBody>
              <a:bodyPr wrap="square" rtlCol="0">
                <a:spAutoFit/>
              </a:bodyPr>
              <a:lstStyle/>
              <a:p>
                <a:r>
                  <a:rPr lang="en-IN" sz="2400" dirty="0">
                    <a:solidFill>
                      <a:schemeClr val="bg1"/>
                    </a:solidFill>
                    <a:latin typeface="Arial Black" pitchFamily="34" charset="0"/>
                    <a:cs typeface="Times New Roman" pitchFamily="18" charset="0"/>
                  </a:rPr>
                  <a:t>g</a:t>
                </a:r>
                <a:endParaRPr lang="en-US" sz="2400" dirty="0">
                  <a:solidFill>
                    <a:schemeClr val="bg1"/>
                  </a:solidFill>
                  <a:latin typeface="Arial Black" pitchFamily="34" charset="0"/>
                  <a:cs typeface="Times New Roman" pitchFamily="18" charset="0"/>
                </a:endParaRPr>
              </a:p>
            </p:txBody>
          </p:sp>
          <p:sp>
            <p:nvSpPr>
              <p:cNvPr id="22" name="TextBox 21"/>
              <p:cNvSpPr txBox="1"/>
              <p:nvPr/>
            </p:nvSpPr>
            <p:spPr>
              <a:xfrm>
                <a:off x="2409218" y="1718554"/>
                <a:ext cx="505838" cy="461665"/>
              </a:xfrm>
              <a:prstGeom prst="rect">
                <a:avLst/>
              </a:prstGeom>
              <a:noFill/>
            </p:spPr>
            <p:txBody>
              <a:bodyPr wrap="square" rtlCol="0">
                <a:spAutoFit/>
              </a:bodyPr>
              <a:lstStyle/>
              <a:p>
                <a:r>
                  <a:rPr lang="en-IN" sz="2400" dirty="0">
                    <a:solidFill>
                      <a:schemeClr val="bg1"/>
                    </a:solidFill>
                    <a:latin typeface="Arial Black" pitchFamily="34" charset="0"/>
                    <a:cs typeface="Times New Roman" pitchFamily="18" charset="0"/>
                  </a:rPr>
                  <a:t>f</a:t>
                </a:r>
                <a:endParaRPr lang="en-US" sz="2400" dirty="0">
                  <a:solidFill>
                    <a:schemeClr val="bg1"/>
                  </a:solidFill>
                  <a:latin typeface="Arial Black" pitchFamily="34" charset="0"/>
                  <a:cs typeface="Times New Roman" pitchFamily="18" charset="0"/>
                </a:endParaRPr>
              </a:p>
            </p:txBody>
          </p:sp>
          <p:sp>
            <p:nvSpPr>
              <p:cNvPr id="23" name="TextBox 22"/>
              <p:cNvSpPr txBox="1"/>
              <p:nvPr/>
            </p:nvSpPr>
            <p:spPr>
              <a:xfrm>
                <a:off x="304800" y="1754222"/>
                <a:ext cx="505838" cy="461665"/>
              </a:xfrm>
              <a:prstGeom prst="rect">
                <a:avLst/>
              </a:prstGeom>
              <a:noFill/>
            </p:spPr>
            <p:txBody>
              <a:bodyPr wrap="square" rtlCol="0">
                <a:spAutoFit/>
              </a:bodyPr>
              <a:lstStyle/>
              <a:p>
                <a:r>
                  <a:rPr lang="en-IN" sz="2400" dirty="0">
                    <a:solidFill>
                      <a:schemeClr val="bg1"/>
                    </a:solidFill>
                    <a:latin typeface="Arial Black" pitchFamily="34" charset="0"/>
                    <a:cs typeface="Times New Roman" pitchFamily="18" charset="0"/>
                  </a:rPr>
                  <a:t>e</a:t>
                </a:r>
                <a:endParaRPr lang="en-US" sz="2400" dirty="0">
                  <a:solidFill>
                    <a:schemeClr val="bg1"/>
                  </a:solidFill>
                  <a:latin typeface="Arial Black" pitchFamily="34" charset="0"/>
                  <a:cs typeface="Times New Roman" pitchFamily="18" charset="0"/>
                </a:endParaRPr>
              </a:p>
            </p:txBody>
          </p:sp>
          <p:sp>
            <p:nvSpPr>
              <p:cNvPr id="24" name="TextBox 23"/>
              <p:cNvSpPr txBox="1"/>
              <p:nvPr/>
            </p:nvSpPr>
            <p:spPr>
              <a:xfrm>
                <a:off x="6828817" y="243192"/>
                <a:ext cx="505838" cy="461665"/>
              </a:xfrm>
              <a:prstGeom prst="rect">
                <a:avLst/>
              </a:prstGeom>
              <a:noFill/>
            </p:spPr>
            <p:txBody>
              <a:bodyPr wrap="square" rtlCol="0">
                <a:spAutoFit/>
              </a:bodyPr>
              <a:lstStyle/>
              <a:p>
                <a:r>
                  <a:rPr lang="en-IN" sz="2400" dirty="0">
                    <a:solidFill>
                      <a:schemeClr val="bg1"/>
                    </a:solidFill>
                    <a:latin typeface="Arial Black" pitchFamily="34" charset="0"/>
                    <a:cs typeface="Times New Roman" pitchFamily="18" charset="0"/>
                  </a:rPr>
                  <a:t>d</a:t>
                </a:r>
                <a:endParaRPr lang="en-US" sz="2400" dirty="0">
                  <a:solidFill>
                    <a:schemeClr val="bg1"/>
                  </a:solidFill>
                  <a:latin typeface="Arial Black" pitchFamily="34" charset="0"/>
                  <a:cs typeface="Times New Roman" pitchFamily="18" charset="0"/>
                </a:endParaRPr>
              </a:p>
            </p:txBody>
          </p:sp>
          <p:sp>
            <p:nvSpPr>
              <p:cNvPr id="25" name="TextBox 24"/>
              <p:cNvSpPr txBox="1"/>
              <p:nvPr/>
            </p:nvSpPr>
            <p:spPr>
              <a:xfrm>
                <a:off x="6841788" y="3252283"/>
                <a:ext cx="505838" cy="461665"/>
              </a:xfrm>
              <a:prstGeom prst="rect">
                <a:avLst/>
              </a:prstGeom>
              <a:noFill/>
            </p:spPr>
            <p:txBody>
              <a:bodyPr wrap="square" rtlCol="0">
                <a:spAutoFit/>
              </a:bodyPr>
              <a:lstStyle/>
              <a:p>
                <a:r>
                  <a:rPr lang="en-IN" sz="2400" dirty="0">
                    <a:solidFill>
                      <a:schemeClr val="bg1"/>
                    </a:solidFill>
                    <a:latin typeface="Arial Black" pitchFamily="34" charset="0"/>
                    <a:cs typeface="Times New Roman" pitchFamily="18" charset="0"/>
                  </a:rPr>
                  <a:t>l</a:t>
                </a:r>
                <a:endParaRPr lang="en-US" sz="2400" dirty="0">
                  <a:solidFill>
                    <a:schemeClr val="bg1"/>
                  </a:solidFill>
                  <a:latin typeface="Arial Black" pitchFamily="34" charset="0"/>
                  <a:cs typeface="Times New Roman" pitchFamily="18" charset="0"/>
                </a:endParaRPr>
              </a:p>
            </p:txBody>
          </p:sp>
          <p:sp>
            <p:nvSpPr>
              <p:cNvPr id="26" name="TextBox 25"/>
              <p:cNvSpPr txBox="1"/>
              <p:nvPr/>
            </p:nvSpPr>
            <p:spPr>
              <a:xfrm>
                <a:off x="4601184" y="3258768"/>
                <a:ext cx="505838" cy="461665"/>
              </a:xfrm>
              <a:prstGeom prst="rect">
                <a:avLst/>
              </a:prstGeom>
              <a:noFill/>
            </p:spPr>
            <p:txBody>
              <a:bodyPr wrap="square" rtlCol="0">
                <a:spAutoFit/>
              </a:bodyPr>
              <a:lstStyle/>
              <a:p>
                <a:r>
                  <a:rPr lang="en-IN" sz="2400" dirty="0">
                    <a:solidFill>
                      <a:schemeClr val="bg1"/>
                    </a:solidFill>
                    <a:latin typeface="Arial Black" pitchFamily="34" charset="0"/>
                    <a:cs typeface="Times New Roman" pitchFamily="18" charset="0"/>
                  </a:rPr>
                  <a:t>k</a:t>
                </a:r>
                <a:endParaRPr lang="en-US" sz="2400" dirty="0">
                  <a:solidFill>
                    <a:schemeClr val="bg1"/>
                  </a:solidFill>
                  <a:latin typeface="Arial Black" pitchFamily="34" charset="0"/>
                  <a:cs typeface="Times New Roman" pitchFamily="18" charset="0"/>
                </a:endParaRPr>
              </a:p>
            </p:txBody>
          </p:sp>
          <p:sp>
            <p:nvSpPr>
              <p:cNvPr id="27" name="TextBox 26"/>
              <p:cNvSpPr txBox="1"/>
              <p:nvPr/>
            </p:nvSpPr>
            <p:spPr>
              <a:xfrm>
                <a:off x="2418945" y="3236071"/>
                <a:ext cx="505838" cy="461665"/>
              </a:xfrm>
              <a:prstGeom prst="rect">
                <a:avLst/>
              </a:prstGeom>
              <a:noFill/>
            </p:spPr>
            <p:txBody>
              <a:bodyPr wrap="square" rtlCol="0">
                <a:spAutoFit/>
              </a:bodyPr>
              <a:lstStyle/>
              <a:p>
                <a:r>
                  <a:rPr lang="en-IN" sz="2400" dirty="0">
                    <a:solidFill>
                      <a:schemeClr val="bg1"/>
                    </a:solidFill>
                    <a:latin typeface="Arial Black" pitchFamily="34" charset="0"/>
                    <a:cs typeface="Times New Roman" pitchFamily="18" charset="0"/>
                  </a:rPr>
                  <a:t>j</a:t>
                </a:r>
                <a:endParaRPr lang="en-US" sz="2400" dirty="0">
                  <a:solidFill>
                    <a:schemeClr val="bg1"/>
                  </a:solidFill>
                  <a:latin typeface="Arial Black" pitchFamily="34" charset="0"/>
                  <a:cs typeface="Times New Roman" pitchFamily="18" charset="0"/>
                </a:endParaRPr>
              </a:p>
            </p:txBody>
          </p:sp>
        </p:grpSp>
      </p:grpSp>
      <p:sp>
        <p:nvSpPr>
          <p:cNvPr id="1038" name="Rectangle 14"/>
          <p:cNvSpPr>
            <a:spLocks noChangeArrowheads="1"/>
          </p:cNvSpPr>
          <p:nvPr/>
        </p:nvSpPr>
        <p:spPr bwMode="auto">
          <a:xfrm>
            <a:off x="832303" y="4878018"/>
            <a:ext cx="771831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Fig.9: Restoration activities in Palk Bay (2020-2021): a-b: Frames and slabs structure used in restoration studies; c-d: coral fragments at initial stages of restoration; e-h: coral accretion occurred after the installation of coral fragments on cement slabs; </a:t>
            </a:r>
            <a:r>
              <a:rPr kumimoji="0" lang="en-US" sz="1400" b="1" i="0" u="none" strike="noStrike" cap="none" normalizeH="0" baseline="0" dirty="0" err="1">
                <a:ln>
                  <a:noFill/>
                </a:ln>
                <a:solidFill>
                  <a:srgbClr val="000000"/>
                </a:solidFill>
                <a:effectLst/>
                <a:latin typeface="Times New Roman" pitchFamily="18" charset="0"/>
                <a:ea typeface="Times New Roman" pitchFamily="18" charset="0"/>
                <a:cs typeface="Times New Roman" pitchFamily="18" charset="0"/>
              </a:rPr>
              <a:t>i</a:t>
            </a:r>
            <a:r>
              <a:rPr kumimoji="0" lang="en-US" sz="1400" b="1"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-j: Coral growth after 18 months of restoration; k-l: fish assemblage found on restoration site in Palk Bay.</a:t>
            </a:r>
            <a:endParaRPr kumimoji="0" lang="en-US" sz="32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4565EF0E-DC02-4410-82B0-539584D338B6}"/>
              </a:ext>
            </a:extLst>
          </p:cNvPr>
          <p:cNvGraphicFramePr>
            <a:graphicFrameLocks noGrp="1"/>
          </p:cNvGraphicFramePr>
          <p:nvPr>
            <p:extLst>
              <p:ext uri="{D42A27DB-BD31-4B8C-83A1-F6EECF244321}">
                <p14:modId xmlns:p14="http://schemas.microsoft.com/office/powerpoint/2010/main" val="382949651"/>
              </p:ext>
            </p:extLst>
          </p:nvPr>
        </p:nvGraphicFramePr>
        <p:xfrm>
          <a:off x="393327" y="875740"/>
          <a:ext cx="8167967" cy="4464001"/>
        </p:xfrm>
        <a:graphic>
          <a:graphicData uri="http://schemas.openxmlformats.org/drawingml/2006/table">
            <a:tbl>
              <a:tblPr>
                <a:tableStyleId>{6E25E649-3F16-4E02-A733-19D2CDBF48F0}</a:tableStyleId>
              </a:tblPr>
              <a:tblGrid>
                <a:gridCol w="1070697">
                  <a:extLst>
                    <a:ext uri="{9D8B030D-6E8A-4147-A177-3AD203B41FA5}">
                      <a16:colId xmlns:a16="http://schemas.microsoft.com/office/drawing/2014/main" val="1381823650"/>
                    </a:ext>
                  </a:extLst>
                </a:gridCol>
                <a:gridCol w="741240">
                  <a:extLst>
                    <a:ext uri="{9D8B030D-6E8A-4147-A177-3AD203B41FA5}">
                      <a16:colId xmlns:a16="http://schemas.microsoft.com/office/drawing/2014/main" val="552248644"/>
                    </a:ext>
                  </a:extLst>
                </a:gridCol>
                <a:gridCol w="1120083">
                  <a:extLst>
                    <a:ext uri="{9D8B030D-6E8A-4147-A177-3AD203B41FA5}">
                      <a16:colId xmlns:a16="http://schemas.microsoft.com/office/drawing/2014/main" val="2045152324"/>
                    </a:ext>
                  </a:extLst>
                </a:gridCol>
                <a:gridCol w="1069222">
                  <a:extLst>
                    <a:ext uri="{9D8B030D-6E8A-4147-A177-3AD203B41FA5}">
                      <a16:colId xmlns:a16="http://schemas.microsoft.com/office/drawing/2014/main" val="2058112476"/>
                    </a:ext>
                  </a:extLst>
                </a:gridCol>
                <a:gridCol w="940359">
                  <a:extLst>
                    <a:ext uri="{9D8B030D-6E8A-4147-A177-3AD203B41FA5}">
                      <a16:colId xmlns:a16="http://schemas.microsoft.com/office/drawing/2014/main" val="2640873417"/>
                    </a:ext>
                  </a:extLst>
                </a:gridCol>
                <a:gridCol w="1004800">
                  <a:extLst>
                    <a:ext uri="{9D8B030D-6E8A-4147-A177-3AD203B41FA5}">
                      <a16:colId xmlns:a16="http://schemas.microsoft.com/office/drawing/2014/main" val="1019898347"/>
                    </a:ext>
                  </a:extLst>
                </a:gridCol>
                <a:gridCol w="1181660">
                  <a:extLst>
                    <a:ext uri="{9D8B030D-6E8A-4147-A177-3AD203B41FA5}">
                      <a16:colId xmlns:a16="http://schemas.microsoft.com/office/drawing/2014/main" val="2876457059"/>
                    </a:ext>
                  </a:extLst>
                </a:gridCol>
                <a:gridCol w="1039906">
                  <a:extLst>
                    <a:ext uri="{9D8B030D-6E8A-4147-A177-3AD203B41FA5}">
                      <a16:colId xmlns:a16="http://schemas.microsoft.com/office/drawing/2014/main" val="4265843560"/>
                    </a:ext>
                  </a:extLst>
                </a:gridCol>
              </a:tblGrid>
              <a:tr h="466776">
                <a:tc>
                  <a:txBody>
                    <a:bodyPr/>
                    <a:lstStyle/>
                    <a:p>
                      <a:pPr algn="ctr" fontAlgn="b"/>
                      <a:endParaRPr lang="en-IN"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b"/>
                      <a:r>
                        <a:rPr lang="en-IN" sz="1200" u="none" strike="noStrike" dirty="0" err="1">
                          <a:effectLst/>
                          <a:latin typeface="Arial" panose="020B0604020202020204" pitchFamily="34" charset="0"/>
                          <a:cs typeface="Arial" panose="020B0604020202020204" pitchFamily="34" charset="0"/>
                        </a:rPr>
                        <a:t>Scaridae</a:t>
                      </a:r>
                      <a:endParaRPr lang="en-IN"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Terapontidae</a:t>
                      </a:r>
                      <a:endParaRPr lang="en-IN"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Acanthuridae</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Signidae</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Pempheridae</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Pomacentridae</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Lethrinidae</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3753460906"/>
                  </a:ext>
                </a:extLst>
              </a:tr>
              <a:tr h="270780">
                <a:tc>
                  <a:txBody>
                    <a:bodyPr/>
                    <a:lstStyle/>
                    <a:p>
                      <a:pPr algn="l" fontAlgn="b"/>
                      <a:r>
                        <a:rPr lang="en-IN" sz="1200" u="none" strike="noStrike" dirty="0">
                          <a:effectLst/>
                          <a:latin typeface="Arial" panose="020B0604020202020204" pitchFamily="34" charset="0"/>
                          <a:cs typeface="Arial" panose="020B0604020202020204" pitchFamily="34" charset="0"/>
                        </a:rPr>
                        <a:t>N</a:t>
                      </a:r>
                      <a:endParaRPr lang="en-IN"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12</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12</a:t>
                      </a:r>
                      <a:endParaRPr lang="en-IN"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12</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12</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12</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12</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12</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723414414"/>
                  </a:ext>
                </a:extLst>
              </a:tr>
              <a:tr h="270780">
                <a:tc>
                  <a:txBody>
                    <a:bodyPr/>
                    <a:lstStyle/>
                    <a:p>
                      <a:pPr algn="l" fontAlgn="b"/>
                      <a:r>
                        <a:rPr lang="en-IN" sz="1200" u="none" strike="noStrike" dirty="0">
                          <a:effectLst/>
                          <a:latin typeface="Arial" panose="020B0604020202020204" pitchFamily="34" charset="0"/>
                          <a:cs typeface="Arial" panose="020B0604020202020204" pitchFamily="34" charset="0"/>
                        </a:rPr>
                        <a:t>Min</a:t>
                      </a:r>
                      <a:endParaRPr lang="en-IN"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0</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14</a:t>
                      </a:r>
                      <a:endParaRPr lang="en-IN"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dirty="0">
                          <a:effectLst/>
                          <a:latin typeface="Arial" panose="020B0604020202020204" pitchFamily="34" charset="0"/>
                          <a:cs typeface="Arial" panose="020B0604020202020204" pitchFamily="34" charset="0"/>
                        </a:rPr>
                        <a:t>0</a:t>
                      </a:r>
                      <a:endParaRPr lang="en-IN"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0</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0</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0</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0</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2692248914"/>
                  </a:ext>
                </a:extLst>
              </a:tr>
              <a:tr h="270780">
                <a:tc>
                  <a:txBody>
                    <a:bodyPr/>
                    <a:lstStyle/>
                    <a:p>
                      <a:pPr algn="l" fontAlgn="b"/>
                      <a:r>
                        <a:rPr lang="en-IN" sz="1200" u="none" strike="noStrike" dirty="0">
                          <a:effectLst/>
                          <a:latin typeface="Arial" panose="020B0604020202020204" pitchFamily="34" charset="0"/>
                          <a:cs typeface="Arial" panose="020B0604020202020204" pitchFamily="34" charset="0"/>
                        </a:rPr>
                        <a:t>Max</a:t>
                      </a:r>
                      <a:endParaRPr lang="en-IN"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17</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41</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dirty="0">
                          <a:effectLst/>
                          <a:latin typeface="Arial" panose="020B0604020202020204" pitchFamily="34" charset="0"/>
                          <a:cs typeface="Arial" panose="020B0604020202020204" pitchFamily="34" charset="0"/>
                        </a:rPr>
                        <a:t>11</a:t>
                      </a:r>
                      <a:endParaRPr lang="en-IN"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37</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12</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12</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40</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3405257437"/>
                  </a:ext>
                </a:extLst>
              </a:tr>
              <a:tr h="270780">
                <a:tc>
                  <a:txBody>
                    <a:bodyPr/>
                    <a:lstStyle/>
                    <a:p>
                      <a:pPr algn="l" fontAlgn="b"/>
                      <a:r>
                        <a:rPr lang="en-IN" sz="1200" u="none" strike="noStrike" dirty="0">
                          <a:effectLst/>
                          <a:latin typeface="Arial" panose="020B0604020202020204" pitchFamily="34" charset="0"/>
                          <a:cs typeface="Arial" panose="020B0604020202020204" pitchFamily="34" charset="0"/>
                        </a:rPr>
                        <a:t>Sum</a:t>
                      </a:r>
                      <a:endParaRPr lang="en-IN"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67</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372</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dirty="0">
                          <a:effectLst/>
                          <a:latin typeface="Arial" panose="020B0604020202020204" pitchFamily="34" charset="0"/>
                          <a:cs typeface="Arial" panose="020B0604020202020204" pitchFamily="34" charset="0"/>
                        </a:rPr>
                        <a:t>53</a:t>
                      </a:r>
                      <a:endParaRPr lang="en-IN"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dirty="0">
                          <a:effectLst/>
                          <a:latin typeface="Arial" panose="020B0604020202020204" pitchFamily="34" charset="0"/>
                          <a:cs typeface="Arial" panose="020B0604020202020204" pitchFamily="34" charset="0"/>
                        </a:rPr>
                        <a:t>236</a:t>
                      </a:r>
                      <a:endParaRPr lang="en-IN"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59</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58</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215</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469254762"/>
                  </a:ext>
                </a:extLst>
              </a:tr>
              <a:tr h="270780">
                <a:tc>
                  <a:txBody>
                    <a:bodyPr/>
                    <a:lstStyle/>
                    <a:p>
                      <a:pPr algn="l" fontAlgn="b"/>
                      <a:r>
                        <a:rPr lang="en-IN" sz="1200" u="none" strike="noStrike" dirty="0">
                          <a:effectLst/>
                          <a:latin typeface="Arial" panose="020B0604020202020204" pitchFamily="34" charset="0"/>
                          <a:cs typeface="Arial" panose="020B0604020202020204" pitchFamily="34" charset="0"/>
                        </a:rPr>
                        <a:t>Mean</a:t>
                      </a:r>
                      <a:endParaRPr lang="en-IN"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5.583</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31.000</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4.417</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dirty="0">
                          <a:effectLst/>
                          <a:latin typeface="Arial" panose="020B0604020202020204" pitchFamily="34" charset="0"/>
                          <a:cs typeface="Arial" panose="020B0604020202020204" pitchFamily="34" charset="0"/>
                        </a:rPr>
                        <a:t>19.667</a:t>
                      </a:r>
                      <a:endParaRPr lang="en-IN"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4.917</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4.833</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17.917</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2647814923"/>
                  </a:ext>
                </a:extLst>
              </a:tr>
              <a:tr h="270780">
                <a:tc>
                  <a:txBody>
                    <a:bodyPr/>
                    <a:lstStyle/>
                    <a:p>
                      <a:pPr algn="l" fontAlgn="b"/>
                      <a:r>
                        <a:rPr lang="en-IN" sz="1200" u="none" strike="noStrike" dirty="0">
                          <a:effectLst/>
                          <a:latin typeface="Arial" panose="020B0604020202020204" pitchFamily="34" charset="0"/>
                          <a:cs typeface="Arial" panose="020B0604020202020204" pitchFamily="34" charset="0"/>
                        </a:rPr>
                        <a:t>Std. error</a:t>
                      </a:r>
                      <a:endParaRPr lang="en-IN"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1.559</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2.412</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0.996</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dirty="0">
                          <a:effectLst/>
                          <a:latin typeface="Arial" panose="020B0604020202020204" pitchFamily="34" charset="0"/>
                          <a:cs typeface="Arial" panose="020B0604020202020204" pitchFamily="34" charset="0"/>
                        </a:rPr>
                        <a:t>3.617</a:t>
                      </a:r>
                      <a:endParaRPr lang="en-IN"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dirty="0">
                          <a:effectLst/>
                          <a:latin typeface="Arial" panose="020B0604020202020204" pitchFamily="34" charset="0"/>
                          <a:cs typeface="Arial" panose="020B0604020202020204" pitchFamily="34" charset="0"/>
                        </a:rPr>
                        <a:t>1.294</a:t>
                      </a:r>
                      <a:endParaRPr lang="en-IN"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1.242</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3.706</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2409651810"/>
                  </a:ext>
                </a:extLst>
              </a:tr>
              <a:tr h="257885">
                <a:tc>
                  <a:txBody>
                    <a:bodyPr/>
                    <a:lstStyle/>
                    <a:p>
                      <a:pPr algn="l" fontAlgn="b"/>
                      <a:r>
                        <a:rPr lang="en-IN" sz="1200" u="none" strike="noStrike" dirty="0">
                          <a:effectLst/>
                          <a:latin typeface="Arial" panose="020B0604020202020204" pitchFamily="34" charset="0"/>
                          <a:cs typeface="Arial" panose="020B0604020202020204" pitchFamily="34" charset="0"/>
                        </a:rPr>
                        <a:t>Variance</a:t>
                      </a:r>
                      <a:endParaRPr lang="en-IN"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29.174</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69.818</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11.902</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156.970</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dirty="0">
                          <a:effectLst/>
                          <a:latin typeface="Arial" panose="020B0604020202020204" pitchFamily="34" charset="0"/>
                          <a:cs typeface="Arial" panose="020B0604020202020204" pitchFamily="34" charset="0"/>
                        </a:rPr>
                        <a:t>20.083</a:t>
                      </a:r>
                      <a:endParaRPr lang="en-IN"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18.515</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164.811</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2929537144"/>
                  </a:ext>
                </a:extLst>
              </a:tr>
              <a:tr h="257885">
                <a:tc>
                  <a:txBody>
                    <a:bodyPr/>
                    <a:lstStyle/>
                    <a:p>
                      <a:pPr algn="l" fontAlgn="b"/>
                      <a:r>
                        <a:rPr lang="en-IN" sz="1200" u="none" strike="noStrike" dirty="0">
                          <a:effectLst/>
                          <a:latin typeface="Arial" panose="020B0604020202020204" pitchFamily="34" charset="0"/>
                          <a:cs typeface="Arial" panose="020B0604020202020204" pitchFamily="34" charset="0"/>
                        </a:rPr>
                        <a:t>Stand. dev</a:t>
                      </a:r>
                      <a:endParaRPr lang="en-IN"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5.401</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dirty="0">
                          <a:effectLst/>
                          <a:latin typeface="Arial" panose="020B0604020202020204" pitchFamily="34" charset="0"/>
                          <a:cs typeface="Arial" panose="020B0604020202020204" pitchFamily="34" charset="0"/>
                        </a:rPr>
                        <a:t>8.356</a:t>
                      </a:r>
                      <a:endParaRPr lang="en-IN"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3.450</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12.529</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dirty="0">
                          <a:effectLst/>
                          <a:latin typeface="Arial" panose="020B0604020202020204" pitchFamily="34" charset="0"/>
                          <a:cs typeface="Arial" panose="020B0604020202020204" pitchFamily="34" charset="0"/>
                        </a:rPr>
                        <a:t>4.481</a:t>
                      </a:r>
                      <a:endParaRPr lang="en-IN"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dirty="0">
                          <a:effectLst/>
                          <a:latin typeface="Arial" panose="020B0604020202020204" pitchFamily="34" charset="0"/>
                          <a:cs typeface="Arial" panose="020B0604020202020204" pitchFamily="34" charset="0"/>
                        </a:rPr>
                        <a:t>4.303</a:t>
                      </a:r>
                      <a:endParaRPr lang="en-IN"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12.838</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4140642682"/>
                  </a:ext>
                </a:extLst>
              </a:tr>
              <a:tr h="257885">
                <a:tc>
                  <a:txBody>
                    <a:bodyPr/>
                    <a:lstStyle/>
                    <a:p>
                      <a:pPr algn="l" fontAlgn="b"/>
                      <a:r>
                        <a:rPr lang="en-IN" sz="1200" u="none" strike="noStrike" dirty="0">
                          <a:effectLst/>
                          <a:latin typeface="Arial" panose="020B0604020202020204" pitchFamily="34" charset="0"/>
                          <a:cs typeface="Arial" panose="020B0604020202020204" pitchFamily="34" charset="0"/>
                        </a:rPr>
                        <a:t>Median</a:t>
                      </a:r>
                      <a:endParaRPr lang="en-IN"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5</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33</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4</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21</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5</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dirty="0">
                          <a:effectLst/>
                          <a:latin typeface="Arial" panose="020B0604020202020204" pitchFamily="34" charset="0"/>
                          <a:cs typeface="Arial" panose="020B0604020202020204" pitchFamily="34" charset="0"/>
                        </a:rPr>
                        <a:t>4.5</a:t>
                      </a:r>
                      <a:endParaRPr lang="en-IN"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16.5</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44663694"/>
                  </a:ext>
                </a:extLst>
              </a:tr>
              <a:tr h="257885">
                <a:tc>
                  <a:txBody>
                    <a:bodyPr/>
                    <a:lstStyle/>
                    <a:p>
                      <a:pPr algn="l" fontAlgn="b"/>
                      <a:r>
                        <a:rPr lang="en-IN" sz="1200" u="none" strike="noStrike" dirty="0">
                          <a:effectLst/>
                          <a:latin typeface="Arial" panose="020B0604020202020204" pitchFamily="34" charset="0"/>
                          <a:cs typeface="Arial" panose="020B0604020202020204" pitchFamily="34" charset="0"/>
                        </a:rPr>
                        <a:t>25 </a:t>
                      </a:r>
                      <a:r>
                        <a:rPr lang="en-IN" sz="1200" u="none" strike="noStrike" dirty="0" err="1">
                          <a:effectLst/>
                          <a:latin typeface="Arial" panose="020B0604020202020204" pitchFamily="34" charset="0"/>
                          <a:cs typeface="Arial" panose="020B0604020202020204" pitchFamily="34" charset="0"/>
                        </a:rPr>
                        <a:t>prcntil</a:t>
                      </a:r>
                      <a:endParaRPr lang="en-IN"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0.5</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27</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2.25</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6.75</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0</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dirty="0">
                          <a:effectLst/>
                          <a:latin typeface="Arial" panose="020B0604020202020204" pitchFamily="34" charset="0"/>
                          <a:cs typeface="Arial" panose="020B0604020202020204" pitchFamily="34" charset="0"/>
                        </a:rPr>
                        <a:t>0.25</a:t>
                      </a:r>
                      <a:endParaRPr lang="en-IN"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7</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025403183"/>
                  </a:ext>
                </a:extLst>
              </a:tr>
              <a:tr h="257885">
                <a:tc>
                  <a:txBody>
                    <a:bodyPr/>
                    <a:lstStyle/>
                    <a:p>
                      <a:pPr algn="l" fontAlgn="b"/>
                      <a:r>
                        <a:rPr lang="en-IN" sz="1200" u="none" strike="noStrike" dirty="0">
                          <a:effectLst/>
                          <a:latin typeface="Arial" panose="020B0604020202020204" pitchFamily="34" charset="0"/>
                          <a:cs typeface="Arial" panose="020B0604020202020204" pitchFamily="34" charset="0"/>
                        </a:rPr>
                        <a:t>75 </a:t>
                      </a:r>
                      <a:r>
                        <a:rPr lang="en-IN" sz="1200" u="none" strike="noStrike" dirty="0" err="1">
                          <a:effectLst/>
                          <a:latin typeface="Arial" panose="020B0604020202020204" pitchFamily="34" charset="0"/>
                          <a:cs typeface="Arial" panose="020B0604020202020204" pitchFamily="34" charset="0"/>
                        </a:rPr>
                        <a:t>prcntil</a:t>
                      </a:r>
                      <a:endParaRPr lang="en-IN"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8.5</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37.75</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6.5</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30</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9.25</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dirty="0">
                          <a:effectLst/>
                          <a:latin typeface="Arial" panose="020B0604020202020204" pitchFamily="34" charset="0"/>
                          <a:cs typeface="Arial" panose="020B0604020202020204" pitchFamily="34" charset="0"/>
                        </a:rPr>
                        <a:t>9.25</a:t>
                      </a:r>
                      <a:endParaRPr lang="en-IN"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dirty="0">
                          <a:effectLst/>
                          <a:latin typeface="Arial" panose="020B0604020202020204" pitchFamily="34" charset="0"/>
                          <a:cs typeface="Arial" panose="020B0604020202020204" pitchFamily="34" charset="0"/>
                        </a:rPr>
                        <a:t>29.5</a:t>
                      </a:r>
                      <a:endParaRPr lang="en-IN"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485322724"/>
                  </a:ext>
                </a:extLst>
              </a:tr>
              <a:tr h="270780">
                <a:tc>
                  <a:txBody>
                    <a:bodyPr/>
                    <a:lstStyle/>
                    <a:p>
                      <a:pPr algn="l" fontAlgn="b"/>
                      <a:r>
                        <a:rPr lang="en-IN" sz="1200" u="none" strike="noStrike" dirty="0">
                          <a:effectLst/>
                          <a:latin typeface="Arial" panose="020B0604020202020204" pitchFamily="34" charset="0"/>
                          <a:cs typeface="Arial" panose="020B0604020202020204" pitchFamily="34" charset="0"/>
                        </a:rPr>
                        <a:t>Skewness</a:t>
                      </a:r>
                      <a:endParaRPr lang="en-IN"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0.919</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-0.921</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0.756</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-0.458</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0.291</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0.342</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dirty="0">
                          <a:effectLst/>
                          <a:latin typeface="Arial" panose="020B0604020202020204" pitchFamily="34" charset="0"/>
                          <a:cs typeface="Arial" panose="020B0604020202020204" pitchFamily="34" charset="0"/>
                        </a:rPr>
                        <a:t>0.211</a:t>
                      </a:r>
                      <a:endParaRPr lang="en-IN"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4205076769"/>
                  </a:ext>
                </a:extLst>
              </a:tr>
              <a:tr h="270780">
                <a:tc>
                  <a:txBody>
                    <a:bodyPr/>
                    <a:lstStyle/>
                    <a:p>
                      <a:pPr algn="l" fontAlgn="b"/>
                      <a:r>
                        <a:rPr lang="en-IN" sz="1200" u="none" strike="noStrike" dirty="0">
                          <a:effectLst/>
                          <a:latin typeface="Arial" panose="020B0604020202020204" pitchFamily="34" charset="0"/>
                          <a:cs typeface="Arial" panose="020B0604020202020204" pitchFamily="34" charset="0"/>
                        </a:rPr>
                        <a:t>Kurtosis</a:t>
                      </a:r>
                      <a:endParaRPr lang="en-IN"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0.300</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0.263</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0.081</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-1.122</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-1.327</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-1.292</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dirty="0">
                          <a:effectLst/>
                          <a:latin typeface="Arial" panose="020B0604020202020204" pitchFamily="34" charset="0"/>
                          <a:cs typeface="Arial" panose="020B0604020202020204" pitchFamily="34" charset="0"/>
                        </a:rPr>
                        <a:t>-1.100</a:t>
                      </a:r>
                      <a:endParaRPr lang="en-IN"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2732426028"/>
                  </a:ext>
                </a:extLst>
              </a:tr>
              <a:tr h="270780">
                <a:tc>
                  <a:txBody>
                    <a:bodyPr/>
                    <a:lstStyle/>
                    <a:p>
                      <a:pPr algn="l" fontAlgn="b"/>
                      <a:r>
                        <a:rPr lang="en-IN" sz="1200" u="none" strike="noStrike" dirty="0">
                          <a:effectLst/>
                          <a:latin typeface="Arial" panose="020B0604020202020204" pitchFamily="34" charset="0"/>
                          <a:cs typeface="Arial" panose="020B0604020202020204" pitchFamily="34" charset="0"/>
                        </a:rPr>
                        <a:t>Geom. mean</a:t>
                      </a:r>
                      <a:endParaRPr lang="en-IN"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0.000</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29.704</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0.000</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0.000</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0.000</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0.000</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dirty="0">
                          <a:effectLst/>
                          <a:latin typeface="Arial" panose="020B0604020202020204" pitchFamily="34" charset="0"/>
                          <a:cs typeface="Arial" panose="020B0604020202020204" pitchFamily="34" charset="0"/>
                        </a:rPr>
                        <a:t>0.000</a:t>
                      </a:r>
                      <a:endParaRPr lang="en-IN"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2188648333"/>
                  </a:ext>
                </a:extLst>
              </a:tr>
              <a:tr h="270780">
                <a:tc>
                  <a:txBody>
                    <a:bodyPr/>
                    <a:lstStyle/>
                    <a:p>
                      <a:pPr algn="l" fontAlgn="b"/>
                      <a:r>
                        <a:rPr lang="en-IN" sz="1200" u="none" strike="noStrike" dirty="0" err="1">
                          <a:effectLst/>
                          <a:latin typeface="Arial" panose="020B0604020202020204" pitchFamily="34" charset="0"/>
                          <a:cs typeface="Arial" panose="020B0604020202020204" pitchFamily="34" charset="0"/>
                        </a:rPr>
                        <a:t>Coeff</a:t>
                      </a:r>
                      <a:r>
                        <a:rPr lang="en-IN" sz="1200" u="none" strike="noStrike" dirty="0">
                          <a:effectLst/>
                          <a:latin typeface="Arial" panose="020B0604020202020204" pitchFamily="34" charset="0"/>
                          <a:cs typeface="Arial" panose="020B0604020202020204" pitchFamily="34" charset="0"/>
                        </a:rPr>
                        <a:t>. var</a:t>
                      </a:r>
                      <a:endParaRPr lang="en-IN"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96.740</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dirty="0">
                          <a:effectLst/>
                          <a:latin typeface="Arial" panose="020B0604020202020204" pitchFamily="34" charset="0"/>
                          <a:cs typeface="Arial" panose="020B0604020202020204" pitchFamily="34" charset="0"/>
                        </a:rPr>
                        <a:t>26.954</a:t>
                      </a:r>
                      <a:endParaRPr lang="en-IN"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78.110</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63.706</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91.148</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a:effectLst/>
                          <a:latin typeface="Arial" panose="020B0604020202020204" pitchFamily="34" charset="0"/>
                          <a:cs typeface="Arial" panose="020B0604020202020204" pitchFamily="34" charset="0"/>
                        </a:rPr>
                        <a:t>89.026</a:t>
                      </a:r>
                      <a:endParaRPr lang="en-IN"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IN" sz="1200" u="none" strike="noStrike" dirty="0">
                          <a:effectLst/>
                          <a:latin typeface="Arial" panose="020B0604020202020204" pitchFamily="34" charset="0"/>
                          <a:cs typeface="Arial" panose="020B0604020202020204" pitchFamily="34" charset="0"/>
                        </a:rPr>
                        <a:t>71.653</a:t>
                      </a:r>
                      <a:endParaRPr lang="en-IN"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2993141031"/>
                  </a:ext>
                </a:extLst>
              </a:tr>
            </a:tbl>
          </a:graphicData>
        </a:graphic>
      </p:graphicFrame>
      <p:sp>
        <p:nvSpPr>
          <p:cNvPr id="3" name="Rectangle 2">
            <a:extLst>
              <a:ext uri="{FF2B5EF4-FFF2-40B4-BE49-F238E27FC236}">
                <a16:creationId xmlns:a16="http://schemas.microsoft.com/office/drawing/2014/main" id="{4CDAB8F1-5BC5-467E-9199-0860F02E2025}"/>
              </a:ext>
            </a:extLst>
          </p:cNvPr>
          <p:cNvSpPr/>
          <p:nvPr/>
        </p:nvSpPr>
        <p:spPr>
          <a:xfrm>
            <a:off x="1007969" y="416045"/>
            <a:ext cx="6938682" cy="275588"/>
          </a:xfrm>
          <a:prstGeom prst="rect">
            <a:avLst/>
          </a:prstGeom>
        </p:spPr>
        <p:txBody>
          <a:bodyPr wrap="square">
            <a:spAutoFit/>
          </a:bodyPr>
          <a:lstStyle/>
          <a:p>
            <a:pPr algn="ctr">
              <a:lnSpc>
                <a:spcPct val="115000"/>
              </a:lnSpc>
              <a:spcAft>
                <a:spcPts val="1000"/>
              </a:spcAft>
              <a:tabLst>
                <a:tab pos="1593215" algn="l"/>
              </a:tabLst>
            </a:pPr>
            <a:r>
              <a:rPr lang="en-US" sz="1050" b="1" dirty="0">
                <a:latin typeface="Calibri" panose="020F0502020204030204" pitchFamily="34" charset="0"/>
                <a:ea typeface="Times New Roman" panose="02020603050405020304" pitchFamily="18" charset="0"/>
                <a:cs typeface="Calibri" panose="020F0502020204030204" pitchFamily="34" charset="0"/>
              </a:rPr>
              <a:t>Table 2: Statistical Summary of fish assemblage in coral restoration site</a:t>
            </a:r>
            <a:endParaRPr lang="en-IN"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16450" y="5948737"/>
            <a:ext cx="8065213" cy="307777"/>
          </a:xfrm>
          <a:prstGeom prst="rect">
            <a:avLst/>
          </a:prstGeom>
          <a:noFill/>
        </p:spPr>
        <p:txBody>
          <a:bodyPr wrap="square" rtlCol="0">
            <a:spAutoFit/>
          </a:bodyPr>
          <a:lstStyle/>
          <a:p>
            <a:pPr algn="ctr"/>
            <a:r>
              <a:rPr lang="en-US" sz="1400" b="1" dirty="0">
                <a:latin typeface="Times New Roman" pitchFamily="18" charset="0"/>
                <a:cs typeface="Times New Roman" pitchFamily="18" charset="0"/>
              </a:rPr>
              <a:t>Figure 1. Study Area map showing the location of donor site and transplantation site</a:t>
            </a:r>
          </a:p>
        </p:txBody>
      </p:sp>
      <p:grpSp>
        <p:nvGrpSpPr>
          <p:cNvPr id="13" name="Group 12">
            <a:extLst>
              <a:ext uri="{FF2B5EF4-FFF2-40B4-BE49-F238E27FC236}">
                <a16:creationId xmlns:a16="http://schemas.microsoft.com/office/drawing/2014/main" id="{81B5B474-F558-4D07-BD0E-1BA7A5A771B4}"/>
              </a:ext>
            </a:extLst>
          </p:cNvPr>
          <p:cNvGrpSpPr/>
          <p:nvPr/>
        </p:nvGrpSpPr>
        <p:grpSpPr>
          <a:xfrm>
            <a:off x="616450" y="1195561"/>
            <a:ext cx="7447001" cy="3593885"/>
            <a:chOff x="616450" y="1195561"/>
            <a:chExt cx="7447001" cy="3593885"/>
          </a:xfrm>
        </p:grpSpPr>
        <p:grpSp>
          <p:nvGrpSpPr>
            <p:cNvPr id="7" name="Group 6"/>
            <p:cNvGrpSpPr/>
            <p:nvPr/>
          </p:nvGrpSpPr>
          <p:grpSpPr>
            <a:xfrm>
              <a:off x="616450" y="1195561"/>
              <a:ext cx="7447001" cy="3593885"/>
              <a:chOff x="1517101" y="1392785"/>
              <a:chExt cx="7447001" cy="3593885"/>
            </a:xfrm>
          </p:grpSpPr>
          <p:pic>
            <p:nvPicPr>
              <p:cNvPr id="4098" name="Picture 2" descr="E:\Office\Reef restoration\2021\JNC Elsevier\Study area map.jpeg"/>
              <p:cNvPicPr>
                <a:picLocks noChangeAspect="1" noChangeArrowheads="1"/>
              </p:cNvPicPr>
              <p:nvPr/>
            </p:nvPicPr>
            <p:blipFill>
              <a:blip r:embed="rId2"/>
              <a:srcRect l="15373"/>
              <a:stretch>
                <a:fillRect/>
              </a:stretch>
            </p:blipFill>
            <p:spPr bwMode="auto">
              <a:xfrm>
                <a:off x="3997842" y="1392785"/>
                <a:ext cx="4966260" cy="3593885"/>
              </a:xfrm>
              <a:prstGeom prst="rect">
                <a:avLst/>
              </a:prstGeom>
              <a:noFill/>
            </p:spPr>
          </p:pic>
          <p:pic>
            <p:nvPicPr>
              <p:cNvPr id="39937" name="Picture 1" descr="E:\Office\Reef restoration\2021\JNC Elsevier\Study area map 2 copy.jpg"/>
              <p:cNvPicPr>
                <a:picLocks noChangeAspect="1" noChangeArrowheads="1"/>
              </p:cNvPicPr>
              <p:nvPr/>
            </p:nvPicPr>
            <p:blipFill>
              <a:blip r:embed="rId3"/>
              <a:srcRect/>
              <a:stretch>
                <a:fillRect/>
              </a:stretch>
            </p:blipFill>
            <p:spPr bwMode="auto">
              <a:xfrm>
                <a:off x="1517101" y="1392786"/>
                <a:ext cx="2436312" cy="2327568"/>
              </a:xfrm>
              <a:prstGeom prst="rect">
                <a:avLst/>
              </a:prstGeom>
              <a:noFill/>
            </p:spPr>
          </p:pic>
          <p:sp>
            <p:nvSpPr>
              <p:cNvPr id="6" name="Flowchart: Connector 5"/>
              <p:cNvSpPr/>
              <p:nvPr/>
            </p:nvSpPr>
            <p:spPr>
              <a:xfrm>
                <a:off x="2899978" y="2373072"/>
                <a:ext cx="183881" cy="170958"/>
              </a:xfrm>
              <a:prstGeom prst="flowChartConnector">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 name="Picture 2">
              <a:extLst>
                <a:ext uri="{FF2B5EF4-FFF2-40B4-BE49-F238E27FC236}">
                  <a16:creationId xmlns:a16="http://schemas.microsoft.com/office/drawing/2014/main" id="{3DF410C6-0A5B-48F0-8614-B23486DA3254}"/>
                </a:ext>
              </a:extLst>
            </p:cNvPr>
            <p:cNvPicPr>
              <a:picLocks noChangeAspect="1"/>
            </p:cNvPicPr>
            <p:nvPr/>
          </p:nvPicPr>
          <p:blipFill rotWithShape="1">
            <a:blip r:embed="rId4">
              <a:extLst>
                <a:ext uri="{28A0092B-C50C-407E-A947-70E740481C1C}">
                  <a14:useLocalDpi xmlns:a14="http://schemas.microsoft.com/office/drawing/2010/main" val="0"/>
                </a:ext>
              </a:extLst>
            </a:blip>
            <a:srcRect l="13170" t="16235" r="16863" b="21700"/>
            <a:stretch/>
          </p:blipFill>
          <p:spPr>
            <a:xfrm>
              <a:off x="616451" y="3559610"/>
              <a:ext cx="2436312" cy="1229836"/>
            </a:xfrm>
            <a:prstGeom prst="rect">
              <a:avLst/>
            </a:prstGeom>
          </p:spPr>
        </p:pic>
        <p:sp>
          <p:nvSpPr>
            <p:cNvPr id="4" name="TextBox 3">
              <a:extLst>
                <a:ext uri="{FF2B5EF4-FFF2-40B4-BE49-F238E27FC236}">
                  <a16:creationId xmlns:a16="http://schemas.microsoft.com/office/drawing/2014/main" id="{8D3BE410-82CF-447E-BC18-20105C2AF07B}"/>
                </a:ext>
              </a:extLst>
            </p:cNvPr>
            <p:cNvSpPr txBox="1"/>
            <p:nvPr/>
          </p:nvSpPr>
          <p:spPr>
            <a:xfrm>
              <a:off x="1416423" y="3942354"/>
              <a:ext cx="995083" cy="246221"/>
            </a:xfrm>
            <a:prstGeom prst="rect">
              <a:avLst/>
            </a:prstGeom>
            <a:noFill/>
          </p:spPr>
          <p:txBody>
            <a:bodyPr wrap="square" rtlCol="0">
              <a:spAutoFit/>
            </a:bodyPr>
            <a:lstStyle/>
            <a:p>
              <a:pPr algn="ctr"/>
              <a:r>
                <a:rPr lang="en-US" sz="1000" b="1" dirty="0">
                  <a:solidFill>
                    <a:srgbClr val="FFFF00"/>
                  </a:solidFill>
                </a:rPr>
                <a:t>Palk Bay</a:t>
              </a:r>
              <a:endParaRPr lang="en-IN" sz="1000" b="1" dirty="0">
                <a:solidFill>
                  <a:srgbClr val="FFFF00"/>
                </a:solidFill>
              </a:endParaRPr>
            </a:p>
          </p:txBody>
        </p:sp>
        <p:sp>
          <p:nvSpPr>
            <p:cNvPr id="10" name="TextBox 9">
              <a:extLst>
                <a:ext uri="{FF2B5EF4-FFF2-40B4-BE49-F238E27FC236}">
                  <a16:creationId xmlns:a16="http://schemas.microsoft.com/office/drawing/2014/main" id="{8F6AED38-A8BA-46DC-B17F-9024D7CD5E21}"/>
                </a:ext>
              </a:extLst>
            </p:cNvPr>
            <p:cNvSpPr txBox="1"/>
            <p:nvPr/>
          </p:nvSpPr>
          <p:spPr>
            <a:xfrm rot="20976928">
              <a:off x="1008830" y="4211655"/>
              <a:ext cx="1330957" cy="261610"/>
            </a:xfrm>
            <a:prstGeom prst="rect">
              <a:avLst/>
            </a:prstGeom>
            <a:noFill/>
          </p:spPr>
          <p:txBody>
            <a:bodyPr wrap="square" rtlCol="0">
              <a:spAutoFit/>
            </a:bodyPr>
            <a:lstStyle/>
            <a:p>
              <a:pPr algn="ctr"/>
              <a:r>
                <a:rPr lang="en-US" sz="1050" b="1" dirty="0">
                  <a:solidFill>
                    <a:srgbClr val="FFFF00"/>
                  </a:solidFill>
                </a:rPr>
                <a:t>Gulf of Mannar</a:t>
              </a:r>
              <a:endParaRPr lang="en-IN" sz="1050" b="1" dirty="0">
                <a:solidFill>
                  <a:srgbClr val="FFFF00"/>
                </a:solidFill>
              </a:endParaRPr>
            </a:p>
          </p:txBody>
        </p:sp>
        <p:cxnSp>
          <p:nvCxnSpPr>
            <p:cNvPr id="9" name="Straight Arrow Connector 8">
              <a:extLst>
                <a:ext uri="{FF2B5EF4-FFF2-40B4-BE49-F238E27FC236}">
                  <a16:creationId xmlns:a16="http://schemas.microsoft.com/office/drawing/2014/main" id="{4D269302-F2AD-4EB5-BA60-1B164AFB589B}"/>
                </a:ext>
              </a:extLst>
            </p:cNvPr>
            <p:cNvCxnSpPr/>
            <p:nvPr/>
          </p:nvCxnSpPr>
          <p:spPr>
            <a:xfrm>
              <a:off x="2091267" y="2390721"/>
              <a:ext cx="0" cy="1320667"/>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4FDE0B39-66D2-4A80-BD79-7DFEC4B3354E}"/>
                </a:ext>
              </a:extLst>
            </p:cNvPr>
            <p:cNvCxnSpPr/>
            <p:nvPr/>
          </p:nvCxnSpPr>
          <p:spPr>
            <a:xfrm flipV="1">
              <a:off x="2091267" y="3648635"/>
              <a:ext cx="1216709" cy="525893"/>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
          <p:cNvSpPr>
            <a:spLocks noChangeArrowheads="1"/>
          </p:cNvSpPr>
          <p:nvPr/>
        </p:nvSpPr>
        <p:spPr bwMode="auto">
          <a:xfrm>
            <a:off x="107365" y="6144400"/>
            <a:ext cx="8498753" cy="2308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Fig. 2 Monthly growth rate of coral species : A) – 18 months of restoration – 1</a:t>
            </a:r>
            <a:r>
              <a:rPr kumimoji="0" lang="en-US" sz="900" b="1" i="0" u="none" strike="noStrike" cap="none" normalizeH="0" baseline="30000" dirty="0">
                <a:ln>
                  <a:noFill/>
                </a:ln>
                <a:solidFill>
                  <a:schemeClr val="tx1"/>
                </a:solidFill>
                <a:effectLst/>
                <a:latin typeface="Times New Roman" pitchFamily="18" charset="0"/>
                <a:ea typeface="Times New Roman" pitchFamily="18" charset="0"/>
                <a:cs typeface="Times New Roman" pitchFamily="18" charset="0"/>
              </a:rPr>
              <a:t>st</a:t>
            </a:r>
            <a:r>
              <a:rPr kumimoji="0" lang="en-US" sz="9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set; B) – 9 months of restoration – 2</a:t>
            </a:r>
            <a:r>
              <a:rPr kumimoji="0" lang="en-US" sz="900" b="1" i="0" u="none" strike="noStrike" cap="none" normalizeH="0" baseline="30000" dirty="0">
                <a:ln>
                  <a:noFill/>
                </a:ln>
                <a:solidFill>
                  <a:schemeClr val="tx1"/>
                </a:solidFill>
                <a:effectLst/>
                <a:latin typeface="Times New Roman" pitchFamily="18" charset="0"/>
                <a:ea typeface="Times New Roman" pitchFamily="18" charset="0"/>
                <a:cs typeface="Times New Roman" pitchFamily="18" charset="0"/>
              </a:rPr>
              <a:t>nd</a:t>
            </a:r>
            <a:r>
              <a:rPr kumimoji="0" lang="en-US" sz="9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sets.</a:t>
            </a:r>
            <a:endParaRPr kumimoji="0" lang="en-US" sz="1100" b="0" i="0" u="none" strike="noStrike" cap="none" normalizeH="0" baseline="0" dirty="0">
              <a:ln>
                <a:noFill/>
              </a:ln>
              <a:solidFill>
                <a:schemeClr val="tx1"/>
              </a:solidFill>
              <a:effectLst/>
              <a:latin typeface="Arial" pitchFamily="34" charset="0"/>
              <a:cs typeface="Arial" pitchFamily="34" charset="0"/>
            </a:endParaRPr>
          </a:p>
        </p:txBody>
      </p:sp>
      <p:grpSp>
        <p:nvGrpSpPr>
          <p:cNvPr id="3" name="Group 2">
            <a:extLst>
              <a:ext uri="{FF2B5EF4-FFF2-40B4-BE49-F238E27FC236}">
                <a16:creationId xmlns:a16="http://schemas.microsoft.com/office/drawing/2014/main" id="{EBE770D2-7ECD-4C0B-BAEF-656C288F0430}"/>
              </a:ext>
            </a:extLst>
          </p:cNvPr>
          <p:cNvGrpSpPr/>
          <p:nvPr/>
        </p:nvGrpSpPr>
        <p:grpSpPr>
          <a:xfrm>
            <a:off x="282526" y="441789"/>
            <a:ext cx="4634802" cy="5202585"/>
            <a:chOff x="282526" y="441789"/>
            <a:chExt cx="4634802" cy="5202585"/>
          </a:xfrm>
        </p:grpSpPr>
        <p:pic>
          <p:nvPicPr>
            <p:cNvPr id="7" name="Picture 6">
              <a:extLst>
                <a:ext uri="{FF2B5EF4-FFF2-40B4-BE49-F238E27FC236}">
                  <a16:creationId xmlns:a16="http://schemas.microsoft.com/office/drawing/2014/main" id="{0F154358-F3AB-49CD-A75E-033C0BE794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2527" y="441789"/>
              <a:ext cx="4634801" cy="2534493"/>
            </a:xfrm>
            <a:prstGeom prst="rect">
              <a:avLst/>
            </a:prstGeom>
            <a:ln>
              <a:solidFill>
                <a:schemeClr val="tx1"/>
              </a:solidFill>
            </a:ln>
          </p:spPr>
        </p:pic>
        <p:pic>
          <p:nvPicPr>
            <p:cNvPr id="9" name="Picture 8">
              <a:extLst>
                <a:ext uri="{FF2B5EF4-FFF2-40B4-BE49-F238E27FC236}">
                  <a16:creationId xmlns:a16="http://schemas.microsoft.com/office/drawing/2014/main" id="{03143699-DC0C-46AF-BAF7-9F4AA08ACA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2526" y="3109881"/>
              <a:ext cx="4634801" cy="2534493"/>
            </a:xfrm>
            <a:prstGeom prst="rect">
              <a:avLst/>
            </a:prstGeom>
            <a:ln>
              <a:solidFill>
                <a:schemeClr val="tx1"/>
              </a:solidFill>
            </a:ln>
          </p:spPr>
        </p:pic>
        <p:sp>
          <p:nvSpPr>
            <p:cNvPr id="2" name="TextBox 1">
              <a:extLst>
                <a:ext uri="{FF2B5EF4-FFF2-40B4-BE49-F238E27FC236}">
                  <a16:creationId xmlns:a16="http://schemas.microsoft.com/office/drawing/2014/main" id="{25C1D3A7-0FC9-42F6-8F76-12D4A278E2D7}"/>
                </a:ext>
              </a:extLst>
            </p:cNvPr>
            <p:cNvSpPr txBox="1"/>
            <p:nvPr/>
          </p:nvSpPr>
          <p:spPr>
            <a:xfrm>
              <a:off x="4356741" y="654424"/>
              <a:ext cx="466271"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A)</a:t>
              </a:r>
              <a:endParaRPr lang="en-IN"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C08BAE6C-DBBA-49F5-A71E-4935029DAE4C}"/>
                </a:ext>
              </a:extLst>
            </p:cNvPr>
            <p:cNvSpPr txBox="1"/>
            <p:nvPr/>
          </p:nvSpPr>
          <p:spPr>
            <a:xfrm>
              <a:off x="4451003" y="3188917"/>
              <a:ext cx="466271" cy="369332"/>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B)</a:t>
              </a:r>
              <a:endParaRPr lang="en-IN" b="1" dirty="0">
                <a:latin typeface="Arial" panose="020B0604020202020204" pitchFamily="34" charset="0"/>
                <a:cs typeface="Arial" panose="020B0604020202020204" pitchFamily="34" charset="0"/>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B4129AD-9AB5-42C9-A2DB-DE7B62BAD674}"/>
              </a:ext>
            </a:extLst>
          </p:cNvPr>
          <p:cNvGrpSpPr/>
          <p:nvPr/>
        </p:nvGrpSpPr>
        <p:grpSpPr>
          <a:xfrm>
            <a:off x="-107575" y="635293"/>
            <a:ext cx="9372159" cy="5144937"/>
            <a:chOff x="-107575" y="635293"/>
            <a:chExt cx="9372159" cy="5144937"/>
          </a:xfrm>
        </p:grpSpPr>
        <p:pic>
          <p:nvPicPr>
            <p:cNvPr id="13" name="Picture 12">
              <a:extLst>
                <a:ext uri="{FF2B5EF4-FFF2-40B4-BE49-F238E27FC236}">
                  <a16:creationId xmlns:a16="http://schemas.microsoft.com/office/drawing/2014/main" id="{46B328DB-22CF-473D-BD5E-087F285C09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75" y="650943"/>
              <a:ext cx="4596590" cy="2513598"/>
            </a:xfrm>
            <a:prstGeom prst="rect">
              <a:avLst/>
            </a:prstGeom>
            <a:ln>
              <a:solidFill>
                <a:schemeClr val="tx1"/>
              </a:solidFill>
            </a:ln>
          </p:spPr>
        </p:pic>
        <p:sp>
          <p:nvSpPr>
            <p:cNvPr id="14" name="TextBox 13">
              <a:extLst>
                <a:ext uri="{FF2B5EF4-FFF2-40B4-BE49-F238E27FC236}">
                  <a16:creationId xmlns:a16="http://schemas.microsoft.com/office/drawing/2014/main" id="{C3378912-AE78-4216-B4CF-9F78316C0E12}"/>
                </a:ext>
              </a:extLst>
            </p:cNvPr>
            <p:cNvSpPr txBox="1"/>
            <p:nvPr/>
          </p:nvSpPr>
          <p:spPr>
            <a:xfrm>
              <a:off x="1067830" y="753034"/>
              <a:ext cx="2474258" cy="246221"/>
            </a:xfrm>
            <a:prstGeom prst="rect">
              <a:avLst/>
            </a:prstGeom>
            <a:noFill/>
          </p:spPr>
          <p:txBody>
            <a:bodyPr wrap="square" rtlCol="0">
              <a:spAutoFit/>
            </a:bodyPr>
            <a:lstStyle/>
            <a:p>
              <a:pPr algn="ctr"/>
              <a:r>
                <a:rPr lang="en-US" sz="1000" dirty="0"/>
                <a:t>Munaikadu_Set1</a:t>
              </a:r>
              <a:endParaRPr lang="en-IN" sz="1000" dirty="0"/>
            </a:p>
          </p:txBody>
        </p:sp>
        <p:pic>
          <p:nvPicPr>
            <p:cNvPr id="16" name="Picture 15">
              <a:extLst>
                <a:ext uri="{FF2B5EF4-FFF2-40B4-BE49-F238E27FC236}">
                  <a16:creationId xmlns:a16="http://schemas.microsoft.com/office/drawing/2014/main" id="{DE711320-E4CE-4A02-93DE-D3BC31515F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92250" y="650943"/>
              <a:ext cx="4596588" cy="2513597"/>
            </a:xfrm>
            <a:prstGeom prst="rect">
              <a:avLst/>
            </a:prstGeom>
            <a:ln>
              <a:solidFill>
                <a:schemeClr val="tx1"/>
              </a:solidFill>
            </a:ln>
          </p:spPr>
        </p:pic>
        <p:sp>
          <p:nvSpPr>
            <p:cNvPr id="17" name="TextBox 16">
              <a:extLst>
                <a:ext uri="{FF2B5EF4-FFF2-40B4-BE49-F238E27FC236}">
                  <a16:creationId xmlns:a16="http://schemas.microsoft.com/office/drawing/2014/main" id="{91E71A42-7944-4298-8979-576F777E2F24}"/>
                </a:ext>
              </a:extLst>
            </p:cNvPr>
            <p:cNvSpPr txBox="1"/>
            <p:nvPr/>
          </p:nvSpPr>
          <p:spPr>
            <a:xfrm>
              <a:off x="5681453" y="753034"/>
              <a:ext cx="2474258" cy="246221"/>
            </a:xfrm>
            <a:prstGeom prst="rect">
              <a:avLst/>
            </a:prstGeom>
            <a:noFill/>
          </p:spPr>
          <p:txBody>
            <a:bodyPr wrap="square" rtlCol="0">
              <a:spAutoFit/>
            </a:bodyPr>
            <a:lstStyle/>
            <a:p>
              <a:pPr algn="ctr"/>
              <a:r>
                <a:rPr lang="en-US" sz="1000" dirty="0"/>
                <a:t>Thonithurai_Set1</a:t>
              </a:r>
              <a:endParaRPr lang="en-IN" sz="1000" dirty="0"/>
            </a:p>
          </p:txBody>
        </p:sp>
        <p:pic>
          <p:nvPicPr>
            <p:cNvPr id="19" name="Picture 18">
              <a:extLst>
                <a:ext uri="{FF2B5EF4-FFF2-40B4-BE49-F238E27FC236}">
                  <a16:creationId xmlns:a16="http://schemas.microsoft.com/office/drawing/2014/main" id="{B8906032-B090-4A3C-9E9B-9CF2B6CA85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575" y="3266632"/>
              <a:ext cx="4596590" cy="2513598"/>
            </a:xfrm>
            <a:prstGeom prst="rect">
              <a:avLst/>
            </a:prstGeom>
            <a:ln>
              <a:solidFill>
                <a:schemeClr val="tx1"/>
              </a:solidFill>
            </a:ln>
          </p:spPr>
        </p:pic>
        <p:sp>
          <p:nvSpPr>
            <p:cNvPr id="20" name="TextBox 19">
              <a:extLst>
                <a:ext uri="{FF2B5EF4-FFF2-40B4-BE49-F238E27FC236}">
                  <a16:creationId xmlns:a16="http://schemas.microsoft.com/office/drawing/2014/main" id="{A3FDDEDA-270B-4909-8F29-00506C57F75A}"/>
                </a:ext>
              </a:extLst>
            </p:cNvPr>
            <p:cNvSpPr txBox="1"/>
            <p:nvPr/>
          </p:nvSpPr>
          <p:spPr>
            <a:xfrm>
              <a:off x="885336" y="3368642"/>
              <a:ext cx="2474258" cy="246221"/>
            </a:xfrm>
            <a:prstGeom prst="rect">
              <a:avLst/>
            </a:prstGeom>
            <a:noFill/>
          </p:spPr>
          <p:txBody>
            <a:bodyPr wrap="square" rtlCol="0">
              <a:spAutoFit/>
            </a:bodyPr>
            <a:lstStyle/>
            <a:p>
              <a:pPr algn="ctr"/>
              <a:r>
                <a:rPr lang="en-US" sz="1000" dirty="0"/>
                <a:t>Munaikadu_Set2</a:t>
              </a:r>
              <a:endParaRPr lang="en-IN" sz="1000" dirty="0"/>
            </a:p>
          </p:txBody>
        </p:sp>
        <p:pic>
          <p:nvPicPr>
            <p:cNvPr id="22" name="Picture 21">
              <a:extLst>
                <a:ext uri="{FF2B5EF4-FFF2-40B4-BE49-F238E27FC236}">
                  <a16:creationId xmlns:a16="http://schemas.microsoft.com/office/drawing/2014/main" id="{DF73DECB-FB1A-49F9-9B29-87F874B2E4E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20288" y="3266630"/>
              <a:ext cx="4596588" cy="2513597"/>
            </a:xfrm>
            <a:prstGeom prst="rect">
              <a:avLst/>
            </a:prstGeom>
            <a:ln>
              <a:solidFill>
                <a:schemeClr val="tx1"/>
              </a:solidFill>
            </a:ln>
          </p:spPr>
        </p:pic>
        <p:sp>
          <p:nvSpPr>
            <p:cNvPr id="23" name="TextBox 22">
              <a:extLst>
                <a:ext uri="{FF2B5EF4-FFF2-40B4-BE49-F238E27FC236}">
                  <a16:creationId xmlns:a16="http://schemas.microsoft.com/office/drawing/2014/main" id="{260BD509-DEF9-49F2-AD9A-15DF8DF633D7}"/>
                </a:ext>
              </a:extLst>
            </p:cNvPr>
            <p:cNvSpPr txBox="1"/>
            <p:nvPr/>
          </p:nvSpPr>
          <p:spPr>
            <a:xfrm>
              <a:off x="5744206" y="3361764"/>
              <a:ext cx="2474258" cy="246221"/>
            </a:xfrm>
            <a:prstGeom prst="rect">
              <a:avLst/>
            </a:prstGeom>
            <a:noFill/>
          </p:spPr>
          <p:txBody>
            <a:bodyPr wrap="square" rtlCol="0">
              <a:spAutoFit/>
            </a:bodyPr>
            <a:lstStyle/>
            <a:p>
              <a:pPr algn="ctr"/>
              <a:r>
                <a:rPr lang="en-US" sz="1000" dirty="0"/>
                <a:t>Thonithurai_Set2</a:t>
              </a:r>
              <a:endParaRPr lang="en-IN" sz="1000" dirty="0"/>
            </a:p>
          </p:txBody>
        </p:sp>
        <p:sp>
          <p:nvSpPr>
            <p:cNvPr id="24" name="TextBox 23">
              <a:extLst>
                <a:ext uri="{FF2B5EF4-FFF2-40B4-BE49-F238E27FC236}">
                  <a16:creationId xmlns:a16="http://schemas.microsoft.com/office/drawing/2014/main" id="{EE10C508-FA61-4140-A955-099E111EF50D}"/>
                </a:ext>
              </a:extLst>
            </p:cNvPr>
            <p:cNvSpPr txBox="1"/>
            <p:nvPr/>
          </p:nvSpPr>
          <p:spPr>
            <a:xfrm>
              <a:off x="4068254" y="691478"/>
              <a:ext cx="486397" cy="369332"/>
            </a:xfrm>
            <a:prstGeom prst="rect">
              <a:avLst/>
            </a:prstGeom>
            <a:noFill/>
          </p:spPr>
          <p:txBody>
            <a:bodyPr wrap="square" rtlCol="0">
              <a:spAutoFit/>
            </a:bodyPr>
            <a:lstStyle/>
            <a:p>
              <a:r>
                <a:rPr lang="en-US" dirty="0"/>
                <a:t>A)</a:t>
              </a:r>
              <a:endParaRPr lang="en-IN" dirty="0"/>
            </a:p>
          </p:txBody>
        </p:sp>
        <p:sp>
          <p:nvSpPr>
            <p:cNvPr id="25" name="TextBox 24">
              <a:extLst>
                <a:ext uri="{FF2B5EF4-FFF2-40B4-BE49-F238E27FC236}">
                  <a16:creationId xmlns:a16="http://schemas.microsoft.com/office/drawing/2014/main" id="{B64E4F95-E50D-4CE8-9EF1-A4EC261F0A42}"/>
                </a:ext>
              </a:extLst>
            </p:cNvPr>
            <p:cNvSpPr txBox="1"/>
            <p:nvPr/>
          </p:nvSpPr>
          <p:spPr>
            <a:xfrm>
              <a:off x="8778187" y="3285757"/>
              <a:ext cx="486397" cy="369332"/>
            </a:xfrm>
            <a:prstGeom prst="rect">
              <a:avLst/>
            </a:prstGeom>
            <a:noFill/>
          </p:spPr>
          <p:txBody>
            <a:bodyPr wrap="square" rtlCol="0">
              <a:spAutoFit/>
            </a:bodyPr>
            <a:lstStyle/>
            <a:p>
              <a:r>
                <a:rPr lang="en-US" dirty="0"/>
                <a:t>D)</a:t>
              </a:r>
              <a:endParaRPr lang="en-IN" dirty="0"/>
            </a:p>
          </p:txBody>
        </p:sp>
        <p:sp>
          <p:nvSpPr>
            <p:cNvPr id="26" name="TextBox 25">
              <a:extLst>
                <a:ext uri="{FF2B5EF4-FFF2-40B4-BE49-F238E27FC236}">
                  <a16:creationId xmlns:a16="http://schemas.microsoft.com/office/drawing/2014/main" id="{8A3C505B-06BA-4816-8881-0AF39A48B0E9}"/>
                </a:ext>
              </a:extLst>
            </p:cNvPr>
            <p:cNvSpPr txBox="1"/>
            <p:nvPr/>
          </p:nvSpPr>
          <p:spPr>
            <a:xfrm>
              <a:off x="4086183" y="3266630"/>
              <a:ext cx="486397" cy="369332"/>
            </a:xfrm>
            <a:prstGeom prst="rect">
              <a:avLst/>
            </a:prstGeom>
            <a:noFill/>
          </p:spPr>
          <p:txBody>
            <a:bodyPr wrap="square" rtlCol="0">
              <a:spAutoFit/>
            </a:bodyPr>
            <a:lstStyle/>
            <a:p>
              <a:r>
                <a:rPr lang="en-US" dirty="0"/>
                <a:t>c)</a:t>
              </a:r>
              <a:endParaRPr lang="en-IN" dirty="0"/>
            </a:p>
          </p:txBody>
        </p:sp>
        <p:sp>
          <p:nvSpPr>
            <p:cNvPr id="27" name="TextBox 26">
              <a:extLst>
                <a:ext uri="{FF2B5EF4-FFF2-40B4-BE49-F238E27FC236}">
                  <a16:creationId xmlns:a16="http://schemas.microsoft.com/office/drawing/2014/main" id="{6F35ED02-FC57-4B74-9B71-FDDD3CF42BC5}"/>
                </a:ext>
              </a:extLst>
            </p:cNvPr>
            <p:cNvSpPr txBox="1"/>
            <p:nvPr/>
          </p:nvSpPr>
          <p:spPr>
            <a:xfrm>
              <a:off x="8701283" y="635293"/>
              <a:ext cx="486397" cy="369332"/>
            </a:xfrm>
            <a:prstGeom prst="rect">
              <a:avLst/>
            </a:prstGeom>
            <a:noFill/>
          </p:spPr>
          <p:txBody>
            <a:bodyPr wrap="square" rtlCol="0">
              <a:spAutoFit/>
            </a:bodyPr>
            <a:lstStyle/>
            <a:p>
              <a:r>
                <a:rPr lang="en-US" dirty="0"/>
                <a:t>B)</a:t>
              </a:r>
              <a:endParaRPr lang="en-IN" dirty="0"/>
            </a:p>
          </p:txBody>
        </p:sp>
      </p:grpSp>
      <p:sp>
        <p:nvSpPr>
          <p:cNvPr id="28" name="Rectangle 1">
            <a:extLst>
              <a:ext uri="{FF2B5EF4-FFF2-40B4-BE49-F238E27FC236}">
                <a16:creationId xmlns:a16="http://schemas.microsoft.com/office/drawing/2014/main" id="{BAA82B2E-C6DB-4CD8-95F5-8BC2A92D5DFC}"/>
              </a:ext>
            </a:extLst>
          </p:cNvPr>
          <p:cNvSpPr>
            <a:spLocks noChangeArrowheads="1"/>
          </p:cNvSpPr>
          <p:nvPr/>
        </p:nvSpPr>
        <p:spPr bwMode="auto">
          <a:xfrm>
            <a:off x="2654807" y="5889523"/>
            <a:ext cx="4263775"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Figure 3. Survivability of coral species at different study sites.</a:t>
            </a: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137665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2034284" y="6421348"/>
            <a:ext cx="5414481"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Figure 4. Linear Regression curve for number of survivals during restoration.</a:t>
            </a: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grpSp>
        <p:nvGrpSpPr>
          <p:cNvPr id="2" name="Group 1">
            <a:extLst>
              <a:ext uri="{FF2B5EF4-FFF2-40B4-BE49-F238E27FC236}">
                <a16:creationId xmlns:a16="http://schemas.microsoft.com/office/drawing/2014/main" id="{0C8BE128-3735-4512-9E06-F95B47229628}"/>
              </a:ext>
            </a:extLst>
          </p:cNvPr>
          <p:cNvGrpSpPr/>
          <p:nvPr/>
        </p:nvGrpSpPr>
        <p:grpSpPr>
          <a:xfrm>
            <a:off x="1676400" y="333884"/>
            <a:ext cx="5384151" cy="5919178"/>
            <a:chOff x="1676400" y="333884"/>
            <a:chExt cx="5384151" cy="5919178"/>
          </a:xfrm>
        </p:grpSpPr>
        <p:pic>
          <p:nvPicPr>
            <p:cNvPr id="3" name="Picture 2">
              <a:extLst>
                <a:ext uri="{FF2B5EF4-FFF2-40B4-BE49-F238E27FC236}">
                  <a16:creationId xmlns:a16="http://schemas.microsoft.com/office/drawing/2014/main" id="{648155D5-2C6E-4114-94E1-A6394EB1FB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85366" y="333884"/>
              <a:ext cx="5375185" cy="2880000"/>
            </a:xfrm>
            <a:prstGeom prst="rect">
              <a:avLst/>
            </a:prstGeom>
            <a:ln>
              <a:solidFill>
                <a:schemeClr val="tx1"/>
              </a:solidFill>
            </a:ln>
          </p:spPr>
        </p:pic>
        <p:sp>
          <p:nvSpPr>
            <p:cNvPr id="4" name="TextBox 3">
              <a:extLst>
                <a:ext uri="{FF2B5EF4-FFF2-40B4-BE49-F238E27FC236}">
                  <a16:creationId xmlns:a16="http://schemas.microsoft.com/office/drawing/2014/main" id="{56B90FB6-2161-4E51-BC8F-FD68B10BF210}"/>
                </a:ext>
              </a:extLst>
            </p:cNvPr>
            <p:cNvSpPr txBox="1"/>
            <p:nvPr/>
          </p:nvSpPr>
          <p:spPr>
            <a:xfrm>
              <a:off x="5468471" y="394447"/>
              <a:ext cx="1532964" cy="230832"/>
            </a:xfrm>
            <a:prstGeom prst="rect">
              <a:avLst/>
            </a:prstGeom>
            <a:noFill/>
          </p:spPr>
          <p:txBody>
            <a:bodyPr wrap="square" rtlCol="0">
              <a:spAutoFit/>
            </a:bodyPr>
            <a:lstStyle/>
            <a:p>
              <a:pPr algn="ctr"/>
              <a:r>
                <a:rPr lang="en-US" sz="900" b="1" dirty="0"/>
                <a:t>Munaikadu</a:t>
              </a:r>
              <a:endParaRPr lang="en-IN" sz="900" b="1" dirty="0"/>
            </a:p>
          </p:txBody>
        </p:sp>
        <p:pic>
          <p:nvPicPr>
            <p:cNvPr id="6" name="Picture 5">
              <a:extLst>
                <a:ext uri="{FF2B5EF4-FFF2-40B4-BE49-F238E27FC236}">
                  <a16:creationId xmlns:a16="http://schemas.microsoft.com/office/drawing/2014/main" id="{1DAA0E27-ED7A-40E2-BEE8-C1C43EC775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6400" y="3373062"/>
              <a:ext cx="5375185" cy="2880000"/>
            </a:xfrm>
            <a:prstGeom prst="rect">
              <a:avLst/>
            </a:prstGeom>
            <a:ln>
              <a:solidFill>
                <a:schemeClr val="tx1"/>
              </a:solidFill>
            </a:ln>
          </p:spPr>
        </p:pic>
        <p:sp>
          <p:nvSpPr>
            <p:cNvPr id="10" name="TextBox 9">
              <a:extLst>
                <a:ext uri="{FF2B5EF4-FFF2-40B4-BE49-F238E27FC236}">
                  <a16:creationId xmlns:a16="http://schemas.microsoft.com/office/drawing/2014/main" id="{50C60663-DB3D-4939-B652-8A9F49537866}"/>
                </a:ext>
              </a:extLst>
            </p:cNvPr>
            <p:cNvSpPr txBox="1"/>
            <p:nvPr/>
          </p:nvSpPr>
          <p:spPr>
            <a:xfrm>
              <a:off x="5527586" y="3446054"/>
              <a:ext cx="1532964" cy="230832"/>
            </a:xfrm>
            <a:prstGeom prst="rect">
              <a:avLst/>
            </a:prstGeom>
            <a:noFill/>
          </p:spPr>
          <p:txBody>
            <a:bodyPr wrap="square" rtlCol="0">
              <a:spAutoFit/>
            </a:bodyPr>
            <a:lstStyle/>
            <a:p>
              <a:pPr algn="ctr"/>
              <a:r>
                <a:rPr lang="en-US" sz="900" b="1" dirty="0"/>
                <a:t>Thonithurai</a:t>
              </a:r>
              <a:endParaRPr lang="en-IN" sz="900" b="1" dirty="0"/>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29CC2B5-B9D1-444F-8F0D-9F9D885609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4543"/>
            <a:ext cx="9144000" cy="4899314"/>
          </a:xfrm>
          <a:prstGeom prst="rect">
            <a:avLst/>
          </a:prstGeom>
          <a:ln>
            <a:solidFill>
              <a:schemeClr val="tx1"/>
            </a:solidFill>
          </a:ln>
        </p:spPr>
      </p:pic>
      <p:sp>
        <p:nvSpPr>
          <p:cNvPr id="2" name="Rectangle 1">
            <a:extLst>
              <a:ext uri="{FF2B5EF4-FFF2-40B4-BE49-F238E27FC236}">
                <a16:creationId xmlns:a16="http://schemas.microsoft.com/office/drawing/2014/main" id="{A2D50188-92F7-44F5-86C8-1557B65DA831}"/>
              </a:ext>
            </a:extLst>
          </p:cNvPr>
          <p:cNvSpPr/>
          <p:nvPr/>
        </p:nvSpPr>
        <p:spPr>
          <a:xfrm>
            <a:off x="1111623" y="5932506"/>
            <a:ext cx="6920753" cy="230832"/>
          </a:xfrm>
          <a:prstGeom prst="rect">
            <a:avLst/>
          </a:prstGeom>
        </p:spPr>
        <p:txBody>
          <a:bodyPr wrap="square">
            <a:spAutoFit/>
          </a:bodyPr>
          <a:lstStyle/>
          <a:p>
            <a:pPr algn="ctr"/>
            <a:r>
              <a:rPr lang="en-US" sz="900" b="1" dirty="0">
                <a:latin typeface="Times New Roman" panose="02020603050405020304" pitchFamily="18" charset="0"/>
                <a:cs typeface="Times New Roman" panose="02020603050405020304" pitchFamily="18" charset="0"/>
              </a:rPr>
              <a:t>Figure 5. Principal Component Analysis of Monthly water quality parameters and growth rate variance of </a:t>
            </a:r>
            <a:r>
              <a:rPr lang="en-US" sz="900" b="1" dirty="0" err="1">
                <a:latin typeface="Times New Roman" panose="02020603050405020304" pitchFamily="18" charset="0"/>
                <a:cs typeface="Times New Roman" panose="02020603050405020304" pitchFamily="18" charset="0"/>
              </a:rPr>
              <a:t>Thonithuria</a:t>
            </a:r>
            <a:r>
              <a:rPr lang="en-US" sz="900" b="1" dirty="0">
                <a:latin typeface="Times New Roman" panose="02020603050405020304" pitchFamily="18" charset="0"/>
                <a:cs typeface="Times New Roman" panose="02020603050405020304" pitchFamily="18" charset="0"/>
              </a:rPr>
              <a:t> and Munaikadu</a:t>
            </a:r>
            <a:endParaRPr lang="en-IN" sz="900"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686218" y="5113423"/>
            <a:ext cx="7828908"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Figure 6. Variation in sedimentation rate (mg/cm2/day) during coral restoration</a:t>
            </a: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pic>
        <p:nvPicPr>
          <p:cNvPr id="5" name="Picture 4"/>
          <p:cNvPicPr/>
          <p:nvPr/>
        </p:nvPicPr>
        <p:blipFill>
          <a:blip r:embed="rId2"/>
          <a:srcRect/>
          <a:stretch>
            <a:fillRect/>
          </a:stretch>
        </p:blipFill>
        <p:spPr bwMode="auto">
          <a:xfrm>
            <a:off x="477638" y="1033426"/>
            <a:ext cx="8315487" cy="3682009"/>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3E3D839-28DA-4F64-AFBE-744CE145CE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7155" y="534121"/>
            <a:ext cx="7360021" cy="5497205"/>
          </a:xfrm>
          <a:prstGeom prst="rect">
            <a:avLst/>
          </a:prstGeom>
        </p:spPr>
      </p:pic>
      <p:sp>
        <p:nvSpPr>
          <p:cNvPr id="3" name="TextBox 2">
            <a:extLst>
              <a:ext uri="{FF2B5EF4-FFF2-40B4-BE49-F238E27FC236}">
                <a16:creationId xmlns:a16="http://schemas.microsoft.com/office/drawing/2014/main" id="{2402F6BD-775E-4170-9FBD-613EAED2152D}"/>
              </a:ext>
            </a:extLst>
          </p:cNvPr>
          <p:cNvSpPr txBox="1"/>
          <p:nvPr/>
        </p:nvSpPr>
        <p:spPr>
          <a:xfrm>
            <a:off x="1397955" y="5883457"/>
            <a:ext cx="6518420" cy="507831"/>
          </a:xfrm>
          <a:prstGeom prst="rect">
            <a:avLst/>
          </a:prstGeom>
          <a:noFill/>
        </p:spPr>
        <p:txBody>
          <a:bodyPr wrap="square" rtlCol="0">
            <a:spAutoFit/>
          </a:bodyPr>
          <a:lstStyle/>
          <a:p>
            <a:pPr algn="just"/>
            <a:r>
              <a:rPr lang="en-US" sz="900" b="1" dirty="0">
                <a:latin typeface="Arial" panose="020B0604020202020204" pitchFamily="34" charset="0"/>
                <a:cs typeface="Arial" panose="020B0604020202020204" pitchFamily="34" charset="0"/>
              </a:rPr>
              <a:t>Figure 7. Box-Whisker analysis for the occurrence of fishes at restoration sites in Palk Bay. Boxes indicate the 25th to 75th percentile range, the band in the middle represents the median value, lower and upper bands indicate minimum and maximum values respectively.</a:t>
            </a:r>
            <a:endParaRPr lang="en-IN" sz="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8859957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4271</TotalTime>
  <Words>693</Words>
  <Application>Microsoft Office PowerPoint</Application>
  <PresentationFormat>On-screen Show (4:3)</PresentationFormat>
  <Paragraphs>343</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Arial Black</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Koushik Sadhukhan</dc:creator>
  <cp:lastModifiedBy>NCCR3</cp:lastModifiedBy>
  <cp:revision>194</cp:revision>
  <dcterms:created xsi:type="dcterms:W3CDTF">2022-01-07T06:34:56Z</dcterms:created>
  <dcterms:modified xsi:type="dcterms:W3CDTF">2023-11-29T07:12:46Z</dcterms:modified>
</cp:coreProperties>
</file>