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custom.xml" ContentType="application/vnd.openxmlformats-officedocument.custom-properties+xml"/>
  <Override PartName="/docProps/app.xml" ContentType="application/vnd.openxmlformats-officedocument.extended-properties+xml"/>
  <Override PartName="/ppt/_rels/presentation.xml.rels" ContentType="application/vnd.openxmlformats-package.relationships+xml"/>
  <Override PartName="/ppt/presentation.xml" ContentType="application/vnd.openxmlformats-officedocument.presentationml.presentation.main+xml"/>
  <Override PartName="/ppt/presProps.xml" ContentType="application/vnd.openxmlformats-officedocument.presentationml.presPro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_rels/slideLayout12.xml.rels" ContentType="application/vnd.openxmlformats-package.relationships+xml"/>
  <Override PartName="/ppt/slideLayouts/_rels/slideLayout8.xml.rels" ContentType="application/vnd.openxmlformats-package.relationships+xml"/>
  <Override PartName="/ppt/slideLayouts/_rels/slideLayout11.xml.rels" ContentType="application/vnd.openxmlformats-package.relationships+xml"/>
  <Override PartName="/ppt/slideLayouts/_rels/slideLayout7.xml.rels" ContentType="application/vnd.openxmlformats-package.relationships+xml"/>
  <Override PartName="/ppt/slideLayouts/_rels/slideLayout10.xml.rels" ContentType="application/vnd.openxmlformats-package.relationships+xml"/>
  <Override PartName="/ppt/slideLayouts/_rels/slideLayout6.xml.rels" ContentType="application/vnd.openxmlformats-package.relationships+xml"/>
  <Override PartName="/ppt/slideLayouts/_rels/slideLayout9.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1.xml" ContentType="application/vnd.openxmlformats-officedocument.theme+xml"/>
  <Override PartName="/ppt/slides/slide9.xml" ContentType="application/vnd.openxmlformats-officedocument.presentationml.slide+xml"/>
  <Override PartName="/ppt/slides/slide8.xml" ContentType="application/vnd.openxmlformats-officedocument.presentationml.slide+xml"/>
  <Override PartName="/ppt/slides/slide15.xml" ContentType="application/vnd.openxmlformats-officedocument.presentationml.slide+xml"/>
  <Override PartName="/ppt/slides/slide6.xml" ContentType="application/vnd.openxmlformats-officedocument.presentationml.slide+xml"/>
  <Override PartName="/ppt/slides/slide14.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_rels/slide7.xml.rels" ContentType="application/vnd.openxmlformats-package.relationships+xml"/>
  <Override PartName="/ppt/slides/_rels/slide6.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15.xml.rels" ContentType="application/vnd.openxmlformats-package.relationships+xml"/>
  <Override PartName="/ppt/slides/_rels/slide3.xml.rels" ContentType="application/vnd.openxmlformats-package.relationships+xml"/>
  <Override PartName="/ppt/slides/_rels/slide14.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13.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slide11.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7.xml" ContentType="application/vnd.openxmlformats-officedocument.presentationml.slide+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10.png" ContentType="image/png"/>
  <Override PartName="/ppt/media/image6.png" ContentType="image/png"/>
  <Override PartName="/ppt/media/image11.png" ContentType="image/png"/>
  <Override PartName="/ppt/media/image7.png" ContentType="image/png"/>
  <Override PartName="/ppt/media/image12.png" ContentType="image/png"/>
  <Override PartName="/ppt/media/image8.png" ContentType="image/png"/>
  <Override PartName="/ppt/media/image13.png" ContentType="image/png"/>
  <Override PartName="/ppt/media/image9.png" ContentType="image/pn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12192000" cy="6858000"/>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86CCB3ED-A3E0-4273-A2D4-0DC9F3E6859C}" type="slidenum">
              <a:t>&lt;#&gt;</a:t>
            </a:fld>
          </a:p>
        </p:txBody>
      </p:sp>
      <p:sp>
        <p:nvSpPr>
          <p:cNvPr id="4" name="PlaceHolder 3"/>
          <p:cNvSpPr>
            <a:spLocks noGrp="1"/>
          </p:cNvSpPr>
          <p:nvPr>
            <p:ph type="dt" idx="3"/>
          </p:nvPr>
        </p:nvSpPr>
        <p:spPr/>
        <p:txBody>
          <a:bodyPr/>
          <a:p>
            <a:r>
              <a:rPr lang="en-US"/>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US" sz="4400" spc="-1" strike="noStrike">
              <a:solidFill>
                <a:srgbClr val="000000"/>
              </a:solidFill>
              <a:latin typeface="Arial"/>
            </a:endParaRPr>
          </a:p>
        </p:txBody>
      </p:sp>
      <p:sp>
        <p:nvSpPr>
          <p:cNvPr id="2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Arial"/>
            </a:endParaRPr>
          </a:p>
        </p:txBody>
      </p:sp>
      <p:sp>
        <p:nvSpPr>
          <p:cNvPr id="2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8C1E48D9-3E52-460C-9FD3-2C9B5FF4DD72}" type="slidenum">
              <a:t>&lt;#&gt;</a:t>
            </a:fld>
          </a:p>
        </p:txBody>
      </p:sp>
      <p:sp>
        <p:nvSpPr>
          <p:cNvPr id="7" name="PlaceHolder 6"/>
          <p:cNvSpPr>
            <a:spLocks noGrp="1"/>
          </p:cNvSpPr>
          <p:nvPr>
            <p:ph type="dt" idx="3"/>
          </p:nvPr>
        </p:nvSpPr>
        <p:spPr/>
        <p:txBody>
          <a:bodyPr/>
          <a:p>
            <a:r>
              <a:rPr lang="en-US"/>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US" sz="4400" spc="-1" strike="noStrike">
              <a:solidFill>
                <a:srgbClr val="000000"/>
              </a:solidFill>
              <a:latin typeface="Arial"/>
            </a:endParaRPr>
          </a:p>
        </p:txBody>
      </p:sp>
      <p:sp>
        <p:nvSpPr>
          <p:cNvPr id="3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Arial"/>
            </a:endParaRPr>
          </a:p>
        </p:txBody>
      </p:sp>
      <p:sp>
        <p:nvSpPr>
          <p:cNvPr id="3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Arial"/>
            </a:endParaRPr>
          </a:p>
        </p:txBody>
      </p:sp>
      <p:sp>
        <p:nvSpPr>
          <p:cNvPr id="3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Arial"/>
            </a:endParaRPr>
          </a:p>
        </p:txBody>
      </p:sp>
      <p:sp>
        <p:nvSpPr>
          <p:cNvPr id="3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D42F43C2-D9C4-4073-8F0B-1C75CD8909B6}" type="slidenum">
              <a:t>&lt;#&gt;</a:t>
            </a:fld>
          </a:p>
        </p:txBody>
      </p:sp>
      <p:sp>
        <p:nvSpPr>
          <p:cNvPr id="9" name="PlaceHolder 8"/>
          <p:cNvSpPr>
            <a:spLocks noGrp="1"/>
          </p:cNvSpPr>
          <p:nvPr>
            <p:ph type="dt" idx="3"/>
          </p:nvPr>
        </p:nvSpPr>
        <p:spPr/>
        <p:txBody>
          <a:bodyPr/>
          <a:p>
            <a:r>
              <a:rPr lang="en-US"/>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US" sz="4400" spc="-1" strike="noStrike">
              <a:solidFill>
                <a:srgbClr val="000000"/>
              </a:solidFill>
              <a:latin typeface="Arial"/>
            </a:endParaRPr>
          </a:p>
        </p:txBody>
      </p:sp>
      <p:sp>
        <p:nvSpPr>
          <p:cNvPr id="3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Arial"/>
            </a:endParaRPr>
          </a:p>
        </p:txBody>
      </p:sp>
      <p:sp>
        <p:nvSpPr>
          <p:cNvPr id="3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Arial"/>
            </a:endParaRPr>
          </a:p>
        </p:txBody>
      </p:sp>
      <p:sp>
        <p:nvSpPr>
          <p:cNvPr id="3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Arial"/>
            </a:endParaRPr>
          </a:p>
        </p:txBody>
      </p:sp>
      <p:sp>
        <p:nvSpPr>
          <p:cNvPr id="3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Arial"/>
            </a:endParaRPr>
          </a:p>
        </p:txBody>
      </p:sp>
      <p:sp>
        <p:nvSpPr>
          <p:cNvPr id="3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Arial"/>
            </a:endParaRPr>
          </a:p>
        </p:txBody>
      </p:sp>
      <p:sp>
        <p:nvSpPr>
          <p:cNvPr id="4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D09259B5-2034-4A7E-868C-01C1C461179A}" type="slidenum">
              <a:t>&lt;#&gt;</a:t>
            </a:fld>
          </a:p>
        </p:txBody>
      </p:sp>
      <p:sp>
        <p:nvSpPr>
          <p:cNvPr id="11" name="PlaceHolder 10"/>
          <p:cNvSpPr>
            <a:spLocks noGrp="1"/>
          </p:cNvSpPr>
          <p:nvPr>
            <p:ph type="dt" idx="3"/>
          </p:nvPr>
        </p:nvSpPr>
        <p:spPr/>
        <p:txBody>
          <a:bodyPr/>
          <a:p>
            <a:r>
              <a:rPr lang="en-US"/>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US" sz="4400" spc="-1" strike="noStrike">
              <a:solidFill>
                <a:srgbClr val="000000"/>
              </a:solidFill>
              <a:latin typeface="Arial"/>
            </a:endParaRPr>
          </a:p>
        </p:txBody>
      </p:sp>
      <p:sp>
        <p:nvSpPr>
          <p:cNvPr id="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US"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691555D0-85A5-4AB3-85A3-6B166291267C}" type="slidenum">
              <a:t>&lt;#&gt;</a:t>
            </a:fld>
          </a:p>
        </p:txBody>
      </p:sp>
      <p:sp>
        <p:nvSpPr>
          <p:cNvPr id="6" name="PlaceHolder 5"/>
          <p:cNvSpPr>
            <a:spLocks noGrp="1"/>
          </p:cNvSpPr>
          <p:nvPr>
            <p:ph type="dt" idx="3"/>
          </p:nvPr>
        </p:nvSpPr>
        <p:spPr/>
        <p:txBody>
          <a:bodyPr/>
          <a:p>
            <a:r>
              <a:rPr lang="en-US"/>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US" sz="4400" spc="-1" strike="noStrike">
              <a:solidFill>
                <a:srgbClr val="000000"/>
              </a:solidFill>
              <a:latin typeface="Arial"/>
            </a:endParaRPr>
          </a:p>
        </p:txBody>
      </p:sp>
      <p:sp>
        <p:nvSpPr>
          <p:cNvPr id="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5785DC92-C47D-4604-9E3E-0AD6EBB9F841}" type="slidenum">
              <a:t>&lt;#&gt;</a:t>
            </a:fld>
          </a:p>
        </p:txBody>
      </p:sp>
      <p:sp>
        <p:nvSpPr>
          <p:cNvPr id="6" name="PlaceHolder 5"/>
          <p:cNvSpPr>
            <a:spLocks noGrp="1"/>
          </p:cNvSpPr>
          <p:nvPr>
            <p:ph type="dt" idx="3"/>
          </p:nvPr>
        </p:nvSpPr>
        <p:spPr/>
        <p:txBody>
          <a:bodyPr/>
          <a:p>
            <a:r>
              <a:rPr lang="en-US"/>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US" sz="4400" spc="-1" strike="noStrike">
              <a:solidFill>
                <a:srgbClr val="000000"/>
              </a:solidFill>
              <a:latin typeface="Arial"/>
            </a:endParaRPr>
          </a:p>
        </p:txBody>
      </p:sp>
      <p:sp>
        <p:nvSpPr>
          <p:cNvPr id="1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Arial"/>
            </a:endParaRPr>
          </a:p>
        </p:txBody>
      </p:sp>
      <p:sp>
        <p:nvSpPr>
          <p:cNvPr id="1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4B3DF39E-6FD6-4D4D-A856-A842B469A075}" type="slidenum">
              <a:t>&lt;#&gt;</a:t>
            </a:fld>
          </a:p>
        </p:txBody>
      </p:sp>
      <p:sp>
        <p:nvSpPr>
          <p:cNvPr id="7" name="PlaceHolder 6"/>
          <p:cNvSpPr>
            <a:spLocks noGrp="1"/>
          </p:cNvSpPr>
          <p:nvPr>
            <p:ph type="dt" idx="3"/>
          </p:nvPr>
        </p:nvSpPr>
        <p:spPr/>
        <p:txBody>
          <a:bodyPr/>
          <a:p>
            <a:r>
              <a:rPr lang="en-US"/>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US"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69808295-92F1-4ABE-AE2E-6BB10056FF43}" type="slidenum">
              <a:t>&lt;#&gt;</a:t>
            </a:fld>
          </a:p>
        </p:txBody>
      </p:sp>
      <p:sp>
        <p:nvSpPr>
          <p:cNvPr id="5" name="PlaceHolder 4"/>
          <p:cNvSpPr>
            <a:spLocks noGrp="1"/>
          </p:cNvSpPr>
          <p:nvPr>
            <p:ph type="dt" idx="3"/>
          </p:nvPr>
        </p:nvSpPr>
        <p:spPr/>
        <p:txBody>
          <a:bodyPr/>
          <a:p>
            <a:r>
              <a:rPr lang="en-US"/>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US"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7C0F0B86-651B-46A9-BA64-55D1BA759ACC}" type="slidenum">
              <a:t>&lt;#&gt;</a:t>
            </a:fld>
          </a:p>
        </p:txBody>
      </p:sp>
      <p:sp>
        <p:nvSpPr>
          <p:cNvPr id="5" name="PlaceHolder 4"/>
          <p:cNvSpPr>
            <a:spLocks noGrp="1"/>
          </p:cNvSpPr>
          <p:nvPr>
            <p:ph type="dt" idx="3"/>
          </p:nvPr>
        </p:nvSpPr>
        <p:spPr/>
        <p:txBody>
          <a:bodyPr/>
          <a:p>
            <a:r>
              <a:rPr lang="en-US"/>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US" sz="4400" spc="-1" strike="noStrike">
              <a:solidFill>
                <a:srgbClr val="000000"/>
              </a:solidFill>
              <a:latin typeface="Arial"/>
            </a:endParaRPr>
          </a:p>
        </p:txBody>
      </p:sp>
      <p:sp>
        <p:nvSpPr>
          <p:cNvPr id="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Arial"/>
            </a:endParaRPr>
          </a:p>
        </p:txBody>
      </p:sp>
      <p:sp>
        <p:nvSpPr>
          <p:cNvPr id="1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Arial"/>
            </a:endParaRPr>
          </a:p>
        </p:txBody>
      </p:sp>
      <p:sp>
        <p:nvSpPr>
          <p:cNvPr id="1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CA0EDF12-C886-411F-854D-6FA5F251A0C6}" type="slidenum">
              <a:t>&lt;#&gt;</a:t>
            </a:fld>
          </a:p>
        </p:txBody>
      </p:sp>
      <p:sp>
        <p:nvSpPr>
          <p:cNvPr id="8" name="PlaceHolder 7"/>
          <p:cNvSpPr>
            <a:spLocks noGrp="1"/>
          </p:cNvSpPr>
          <p:nvPr>
            <p:ph type="dt" idx="3"/>
          </p:nvPr>
        </p:nvSpPr>
        <p:spPr/>
        <p:txBody>
          <a:bodyPr/>
          <a:p>
            <a:r>
              <a:rPr lang="en-US"/>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US" sz="4400" spc="-1" strike="noStrike">
              <a:solidFill>
                <a:srgbClr val="000000"/>
              </a:solidFill>
              <a:latin typeface="Arial"/>
            </a:endParaRPr>
          </a:p>
        </p:txBody>
      </p:sp>
      <p:sp>
        <p:nvSpPr>
          <p:cNvPr id="1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Arial"/>
            </a:endParaRPr>
          </a:p>
        </p:txBody>
      </p:sp>
      <p:sp>
        <p:nvSpPr>
          <p:cNvPr id="2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Arial"/>
            </a:endParaRPr>
          </a:p>
        </p:txBody>
      </p:sp>
      <p:sp>
        <p:nvSpPr>
          <p:cNvPr id="2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C2DCD19E-E462-4D90-8285-D0E4A385ACF5}" type="slidenum">
              <a:t>&lt;#&gt;</a:t>
            </a:fld>
          </a:p>
        </p:txBody>
      </p:sp>
      <p:sp>
        <p:nvSpPr>
          <p:cNvPr id="8" name="PlaceHolder 7"/>
          <p:cNvSpPr>
            <a:spLocks noGrp="1"/>
          </p:cNvSpPr>
          <p:nvPr>
            <p:ph type="dt" idx="3"/>
          </p:nvPr>
        </p:nvSpPr>
        <p:spPr/>
        <p:txBody>
          <a:bodyPr/>
          <a:p>
            <a:r>
              <a:rPr lang="en-US"/>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US" sz="4400" spc="-1" strike="noStrike">
              <a:solidFill>
                <a:srgbClr val="000000"/>
              </a:solidFill>
              <a:latin typeface="Arial"/>
            </a:endParaRPr>
          </a:p>
        </p:txBody>
      </p:sp>
      <p:sp>
        <p:nvSpPr>
          <p:cNvPr id="2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Arial"/>
            </a:endParaRPr>
          </a:p>
        </p:txBody>
      </p:sp>
      <p:sp>
        <p:nvSpPr>
          <p:cNvPr id="2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US"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4BFC97E7-499E-4CC1-B886-9ED16F322D46}" type="slidenum">
              <a:t>&lt;#&gt;</a:t>
            </a:fld>
          </a:p>
        </p:txBody>
      </p:sp>
      <p:sp>
        <p:nvSpPr>
          <p:cNvPr id="8" name="PlaceHolder 7"/>
          <p:cNvSpPr>
            <a:spLocks noGrp="1"/>
          </p:cNvSpPr>
          <p:nvPr>
            <p:ph type="dt" idx="3"/>
          </p:nvPr>
        </p:nvSpPr>
        <p:spPr/>
        <p:txBody>
          <a:bodyPr/>
          <a:p>
            <a:r>
              <a:rPr lang="en-US"/>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ftr" idx="1"/>
          </p:nvPr>
        </p:nvSpPr>
        <p:spPr>
          <a:xfrm>
            <a:off x="4038480" y="6356520"/>
            <a:ext cx="4114080" cy="36432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US" sz="1400" spc="-1" strike="noStrike">
                <a:solidFill>
                  <a:srgbClr val="000000"/>
                </a:solidFill>
                <a:latin typeface="Times New Roman"/>
              </a:defRPr>
            </a:lvl1pPr>
          </a:lstStyle>
          <a:p>
            <a:pPr indent="0" algn="ctr">
              <a:lnSpc>
                <a:spcPct val="100000"/>
              </a:lnSpc>
              <a:buNone/>
              <a:tabLst>
                <a:tab algn="l" pos="0"/>
              </a:tabLst>
            </a:pPr>
            <a:r>
              <a:rPr b="0" lang="en-US" sz="1400" spc="-1" strike="noStrike">
                <a:solidFill>
                  <a:srgbClr val="000000"/>
                </a:solidFill>
                <a:latin typeface="Times New Roman"/>
              </a:rPr>
              <a:t>&lt;footer&gt;</a:t>
            </a:r>
            <a:endParaRPr b="0" lang="en-US" sz="1400" spc="-1" strike="noStrike">
              <a:solidFill>
                <a:srgbClr val="000000"/>
              </a:solidFill>
              <a:latin typeface="Times New Roman"/>
            </a:endParaRPr>
          </a:p>
        </p:txBody>
      </p:sp>
      <p:sp>
        <p:nvSpPr>
          <p:cNvPr id="1" name="PlaceHolder 2"/>
          <p:cNvSpPr>
            <a:spLocks noGrp="1"/>
          </p:cNvSpPr>
          <p:nvPr>
            <p:ph type="sldNum" idx="2"/>
          </p:nvPr>
        </p:nvSpPr>
        <p:spPr>
          <a:xfrm>
            <a:off x="8610480" y="6356520"/>
            <a:ext cx="2742480" cy="36432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s-MX" sz="1200" spc="-1" strike="noStrike">
                <a:solidFill>
                  <a:srgbClr val="8b8b8b"/>
                </a:solidFill>
                <a:latin typeface="Calibri"/>
              </a:defRPr>
            </a:lvl1pPr>
          </a:lstStyle>
          <a:p>
            <a:pPr indent="0" algn="r">
              <a:lnSpc>
                <a:spcPct val="100000"/>
              </a:lnSpc>
              <a:buNone/>
              <a:tabLst>
                <a:tab algn="l" pos="0"/>
              </a:tabLst>
            </a:pPr>
            <a:fld id="{5D224AD2-AE0D-4BD5-8410-286C2A677976}" type="slidenum">
              <a:rPr b="0" lang="es-MX" sz="1200" spc="-1" strike="noStrike">
                <a:solidFill>
                  <a:srgbClr val="8b8b8b"/>
                </a:solidFill>
                <a:latin typeface="Calibri"/>
              </a:rPr>
              <a:t>&lt;number&gt;</a:t>
            </a:fld>
            <a:endParaRPr b="0" lang="en-US" sz="1200" spc="-1" strike="noStrike">
              <a:solidFill>
                <a:srgbClr val="000000"/>
              </a:solidFill>
              <a:latin typeface="Times New Roman"/>
            </a:endParaRPr>
          </a:p>
        </p:txBody>
      </p:sp>
      <p:sp>
        <p:nvSpPr>
          <p:cNvPr id="2" name="PlaceHolder 3"/>
          <p:cNvSpPr>
            <a:spLocks noGrp="1"/>
          </p:cNvSpPr>
          <p:nvPr>
            <p:ph type="dt" idx="3"/>
          </p:nvPr>
        </p:nvSpPr>
        <p:spPr>
          <a:xfrm>
            <a:off x="838080" y="6356520"/>
            <a:ext cx="2742480" cy="364320"/>
          </a:xfrm>
          <a:prstGeom prst="rect">
            <a:avLst/>
          </a:prstGeom>
          <a:noFill/>
          <a:ln w="0">
            <a:noFill/>
          </a:ln>
        </p:spPr>
        <p:txBody>
          <a:bodyPr lIns="90000" rIns="90000" tIns="45000" bIns="45000" anchor="ctr">
            <a:noAutofit/>
          </a:bodyPr>
          <a:lstStyle>
            <a:lvl1pPr indent="0">
              <a:buNone/>
              <a:defRPr b="0" lang="en-US" sz="1400" spc="-1" strike="noStrike">
                <a:solidFill>
                  <a:srgbClr val="000000"/>
                </a:solidFill>
                <a:latin typeface="Times New Roman"/>
              </a:defRPr>
            </a:lvl1pPr>
          </a:lstStyle>
          <a:p>
            <a:pPr indent="0">
              <a:buNone/>
            </a:pPr>
            <a:r>
              <a:rPr b="0" lang="en-US" sz="1400" spc="-1" strike="noStrike">
                <a:solidFill>
                  <a:srgbClr val="000000"/>
                </a:solidFill>
                <a:latin typeface="Times New Roman"/>
              </a:rPr>
              <a:t>&lt;date/time&gt;</a:t>
            </a:r>
            <a:endParaRPr b="0" lang="en-US" sz="1400" spc="-1" strike="noStrike">
              <a:solidFill>
                <a:srgbClr val="000000"/>
              </a:solidFill>
              <a:latin typeface="Times New Roman"/>
            </a:endParaRPr>
          </a:p>
        </p:txBody>
      </p:sp>
      <p:sp>
        <p:nvSpPr>
          <p:cNvPr id="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US" sz="4400" spc="-1" strike="noStrike">
                <a:solidFill>
                  <a:srgbClr val="000000"/>
                </a:solidFill>
                <a:latin typeface="Arial"/>
              </a:rPr>
              <a:t>Click to edit the title text format</a:t>
            </a:r>
            <a:endParaRPr b="0" lang="en-US" sz="4400" spc="-1" strike="noStrike">
              <a:solidFill>
                <a:srgbClr val="000000"/>
              </a:solidFill>
              <a:latin typeface="Arial"/>
            </a:endParaRP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US" sz="3200" spc="-1" strike="noStrike">
                <a:solidFill>
                  <a:srgbClr val="000000"/>
                </a:solidFill>
                <a:latin typeface="Arial"/>
              </a:rPr>
              <a:t>Click to edit the outline text format</a:t>
            </a:r>
            <a:endParaRPr b="0" lang="en-US"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2800" spc="-1" strike="noStrike">
                <a:solidFill>
                  <a:srgbClr val="000000"/>
                </a:solidFill>
                <a:latin typeface="Arial"/>
              </a:rPr>
              <a:t>Second Outline Level</a:t>
            </a:r>
            <a:endParaRPr b="0" lang="en-US"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2400" spc="-1" strike="noStrike">
                <a:solidFill>
                  <a:srgbClr val="000000"/>
                </a:solidFill>
                <a:latin typeface="Arial"/>
              </a:rPr>
              <a:t>Third Outline Level</a:t>
            </a:r>
            <a:endParaRPr b="0" lang="en-US"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2000" spc="-1" strike="noStrike">
                <a:solidFill>
                  <a:srgbClr val="000000"/>
                </a:solidFill>
                <a:latin typeface="Arial"/>
              </a:rPr>
              <a:t>Fourth Outline Level</a:t>
            </a:r>
            <a:endParaRPr b="0" lang="en-US"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Arial"/>
              </a:rPr>
              <a:t>Fifth Outline Level</a:t>
            </a:r>
            <a:endParaRPr b="0" lang="en-US"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Arial"/>
              </a:rPr>
              <a:t>Sixth Outline Level</a:t>
            </a:r>
            <a:endParaRPr b="0" lang="en-US"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Arial"/>
              </a:rPr>
              <a:t>Seventh Outline Level</a:t>
            </a:r>
            <a:endParaRPr b="0" lang="en-US"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hyperlink" Target="mailto:robert.winkler@cinvestav.mx" TargetMode="External"/><Relationship Id="rId2"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xml"/>
</Relationships>
</file>

<file path=ppt/slides/_rels/slide11.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xml"/>
</Relationships>
</file>

<file path=ppt/slides/_rels/slide12.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xml"/>
</Relationships>
</file>

<file path=ppt/slides/_rels/slide13.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
</Relationships>
</file>

<file path=ppt/slides/_rels/slide14.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xml"/>
</Relationships>
</file>

<file path=ppt/slides/_rels/slide15.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
</Relationships>
</file>

<file path=ppt/slides/_rels/slide4.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xml"/>
</Relationships>
</file>

<file path=ppt/slides/_rels/slide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1.xml"/>
</Relationships>
</file>

<file path=ppt/slides/_rels/slide6.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xml"/>
</Relationships>
</file>

<file path=ppt/slides/_rels/slide7.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xml"/>
</Relationships>
</file>

<file path=ppt/slides/_rels/slide8.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xml"/>
</Relationships>
</file>

<file path=ppt/slides/_rels/slide9.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 name="Título 1"/>
          <p:cNvSpPr/>
          <p:nvPr/>
        </p:nvSpPr>
        <p:spPr>
          <a:xfrm>
            <a:off x="1414800" y="191160"/>
            <a:ext cx="9143280" cy="1459440"/>
          </a:xfrm>
          <a:prstGeom prst="rect">
            <a:avLst/>
          </a:prstGeom>
          <a:noFill/>
          <a:ln w="0">
            <a:noFill/>
          </a:ln>
        </p:spPr>
        <p:style>
          <a:lnRef idx="0"/>
          <a:fillRef idx="0"/>
          <a:effectRef idx="0"/>
          <a:fontRef idx="minor"/>
        </p:style>
        <p:txBody>
          <a:bodyPr lIns="90000" rIns="90000" tIns="45000" bIns="45000" anchor="ctr">
            <a:normAutofit fontScale="60555"/>
          </a:bodyPr>
          <a:p>
            <a:pPr algn="ctr">
              <a:lnSpc>
                <a:spcPct val="120000"/>
              </a:lnSpc>
            </a:pPr>
            <a:r>
              <a:rPr b="0" lang="en-US" sz="6700" spc="-1" strike="noStrike">
                <a:solidFill>
                  <a:srgbClr val="000000"/>
                </a:solidFill>
                <a:latin typeface="Calibri Light"/>
                <a:ea typeface="DejaVu Sans"/>
              </a:rPr>
              <a:t>SUPPLEMENTARY FIGURES</a:t>
            </a:r>
            <a:br>
              <a:rPr sz="6700"/>
            </a:br>
            <a:endParaRPr b="0" lang="en-US" sz="6700" spc="-1" strike="noStrike">
              <a:solidFill>
                <a:srgbClr val="000000"/>
              </a:solidFill>
              <a:latin typeface="Arial"/>
            </a:endParaRPr>
          </a:p>
        </p:txBody>
      </p:sp>
      <p:sp>
        <p:nvSpPr>
          <p:cNvPr id="42" name="CuadroTexto 5"/>
          <p:cNvSpPr/>
          <p:nvPr/>
        </p:nvSpPr>
        <p:spPr>
          <a:xfrm>
            <a:off x="401040" y="1908360"/>
            <a:ext cx="11581560" cy="3275280"/>
          </a:xfrm>
          <a:prstGeom prst="rect">
            <a:avLst/>
          </a:prstGeom>
          <a:noFill/>
          <a:ln w="0">
            <a:noFill/>
          </a:ln>
        </p:spPr>
        <p:style>
          <a:lnRef idx="0"/>
          <a:fillRef idx="0"/>
          <a:effectRef idx="0"/>
          <a:fontRef idx="minor"/>
        </p:style>
        <p:txBody>
          <a:bodyPr lIns="90000" rIns="90000" tIns="45000" bIns="45000" anchor="t">
            <a:spAutoFit/>
          </a:bodyPr>
          <a:p>
            <a:pPr algn="just">
              <a:lnSpc>
                <a:spcPct val="150000"/>
              </a:lnSpc>
              <a:spcBef>
                <a:spcPts val="601"/>
              </a:spcBef>
              <a:spcAft>
                <a:spcPts val="601"/>
              </a:spcAft>
            </a:pPr>
            <a:r>
              <a:rPr b="1" lang="en-US" sz="1800" spc="-1" strike="noStrike">
                <a:solidFill>
                  <a:srgbClr val="000000"/>
                </a:solidFill>
                <a:latin typeface="Arial"/>
                <a:ea typeface="DejaVu Sans"/>
              </a:rPr>
              <a:t>Backcrossing Modulates the Metabolic Profiles of Anthocyanin-Pigmented “Vitamaize" Lines Derived from Elite Maize Lines</a:t>
            </a:r>
            <a:endParaRPr b="0" lang="en-US" sz="1800" spc="-1" strike="noStrike">
              <a:solidFill>
                <a:srgbClr val="000000"/>
              </a:solidFill>
              <a:latin typeface="Arial"/>
            </a:endParaRPr>
          </a:p>
          <a:p>
            <a:pPr algn="just">
              <a:lnSpc>
                <a:spcPct val="150000"/>
              </a:lnSpc>
              <a:spcBef>
                <a:spcPts val="601"/>
              </a:spcBef>
              <a:spcAft>
                <a:spcPts val="601"/>
              </a:spcAft>
            </a:pPr>
            <a:r>
              <a:rPr b="0" lang="es-MX" sz="1600" spc="-1" strike="noStrike">
                <a:solidFill>
                  <a:srgbClr val="000000"/>
                </a:solidFill>
                <a:latin typeface="Arial"/>
                <a:ea typeface="DejaVu Sans"/>
              </a:rPr>
              <a:t>Héctor Arturo Peniche-Pavía</a:t>
            </a:r>
            <a:r>
              <a:rPr b="0" lang="es-MX" sz="1600" spc="-1" strike="noStrike" baseline="30000">
                <a:solidFill>
                  <a:srgbClr val="000000"/>
                </a:solidFill>
                <a:latin typeface="Arial"/>
                <a:ea typeface="DejaVu Sans"/>
              </a:rPr>
              <a:t>1</a:t>
            </a:r>
            <a:r>
              <a:rPr b="0" lang="es-MX" sz="1600" spc="-1" strike="noStrike">
                <a:solidFill>
                  <a:srgbClr val="000000"/>
                </a:solidFill>
                <a:latin typeface="Arial"/>
                <a:ea typeface="DejaVu Sans"/>
              </a:rPr>
              <a:t>, Tzitziki González-Rodríguez</a:t>
            </a:r>
            <a:r>
              <a:rPr b="0" lang="es-MX" sz="1600" spc="-1" strike="noStrike" baseline="30000">
                <a:solidFill>
                  <a:srgbClr val="000000"/>
                </a:solidFill>
                <a:latin typeface="Arial"/>
                <a:ea typeface="DejaVu Sans"/>
              </a:rPr>
              <a:t>1,2</a:t>
            </a:r>
            <a:r>
              <a:rPr b="0" lang="es-MX" sz="1600" spc="-1" strike="noStrike">
                <a:solidFill>
                  <a:srgbClr val="000000"/>
                </a:solidFill>
                <a:latin typeface="Arial"/>
                <a:ea typeface="DejaVu Sans"/>
              </a:rPr>
              <a:t>, Axel Tiessen</a:t>
            </a:r>
            <a:r>
              <a:rPr b="0" lang="es-MX" sz="1600" spc="-1" strike="noStrike" baseline="30000">
                <a:solidFill>
                  <a:srgbClr val="000000"/>
                </a:solidFill>
                <a:latin typeface="Arial"/>
                <a:ea typeface="DejaVu Sans"/>
              </a:rPr>
              <a:t>1,†</a:t>
            </a:r>
            <a:r>
              <a:rPr b="0" lang="es-MX" sz="1600" spc="-1" strike="noStrike">
                <a:solidFill>
                  <a:srgbClr val="000000"/>
                </a:solidFill>
                <a:latin typeface="Arial"/>
                <a:ea typeface="DejaVu Sans"/>
              </a:rPr>
              <a:t>, Silvero García-Lara</a:t>
            </a:r>
            <a:r>
              <a:rPr b="0" lang="es-MX" sz="1600" spc="-1" strike="noStrike" baseline="30000">
                <a:solidFill>
                  <a:srgbClr val="000000"/>
                </a:solidFill>
                <a:latin typeface="Arial"/>
                <a:ea typeface="DejaVu Sans"/>
              </a:rPr>
              <a:t>2</a:t>
            </a:r>
            <a:r>
              <a:rPr b="0" lang="es-MX" sz="1600" spc="-1" strike="noStrike">
                <a:solidFill>
                  <a:srgbClr val="000000"/>
                </a:solidFill>
                <a:latin typeface="Arial"/>
                <a:ea typeface="DejaVu Sans"/>
              </a:rPr>
              <a:t> and Robert Winkler</a:t>
            </a:r>
            <a:r>
              <a:rPr b="0" lang="es-MX" sz="1600" spc="-1" strike="noStrike" baseline="30000">
                <a:solidFill>
                  <a:srgbClr val="000000"/>
                </a:solidFill>
                <a:latin typeface="Arial"/>
                <a:ea typeface="DejaVu Sans"/>
              </a:rPr>
              <a:t>1,</a:t>
            </a:r>
            <a:r>
              <a:rPr b="0" lang="es-MX" sz="1600" spc="-1" strike="noStrike">
                <a:solidFill>
                  <a:srgbClr val="000000"/>
                </a:solidFill>
                <a:latin typeface="Arial"/>
                <a:ea typeface="DejaVu Sans"/>
              </a:rPr>
              <a:t>*</a:t>
            </a:r>
            <a:endParaRPr b="0" lang="en-US" sz="1600" spc="-1" strike="noStrike">
              <a:solidFill>
                <a:srgbClr val="000000"/>
              </a:solidFill>
              <a:latin typeface="Arial"/>
            </a:endParaRPr>
          </a:p>
          <a:p>
            <a:pPr algn="just">
              <a:lnSpc>
                <a:spcPct val="150000"/>
              </a:lnSpc>
              <a:spcBef>
                <a:spcPts val="601"/>
              </a:spcBef>
              <a:spcAft>
                <a:spcPts val="601"/>
              </a:spcAft>
            </a:pPr>
            <a:r>
              <a:rPr b="0" lang="es-MX" sz="1200" spc="-1" strike="noStrike" baseline="30000">
                <a:solidFill>
                  <a:srgbClr val="000000"/>
                </a:solidFill>
                <a:latin typeface="Arial"/>
                <a:ea typeface="DejaVu Sans"/>
              </a:rPr>
              <a:t>1</a:t>
            </a:r>
            <a:r>
              <a:rPr b="0" lang="es-MX" sz="1200" spc="-1" strike="noStrike">
                <a:solidFill>
                  <a:srgbClr val="000000"/>
                </a:solidFill>
                <a:latin typeface="Arial"/>
                <a:ea typeface="DejaVu Sans"/>
              </a:rPr>
              <a:t>CINVESTAV Unidad Irapuato and UGA-Langebio Irapuato, Km. 9.6 Libramiento Norte Carr. Irapuato-León, 36824 Irapuato, Gto., México.</a:t>
            </a:r>
            <a:endParaRPr b="0" lang="en-US" sz="1200" spc="-1" strike="noStrike">
              <a:solidFill>
                <a:srgbClr val="000000"/>
              </a:solidFill>
              <a:latin typeface="Arial"/>
            </a:endParaRPr>
          </a:p>
          <a:p>
            <a:pPr algn="just">
              <a:lnSpc>
                <a:spcPct val="150000"/>
              </a:lnSpc>
              <a:spcBef>
                <a:spcPts val="601"/>
              </a:spcBef>
              <a:spcAft>
                <a:spcPts val="601"/>
              </a:spcAft>
            </a:pPr>
            <a:r>
              <a:rPr b="0" lang="es-MX" sz="1200" spc="-1" strike="noStrike" baseline="30000">
                <a:solidFill>
                  <a:srgbClr val="000000"/>
                </a:solidFill>
                <a:latin typeface="Arial"/>
                <a:ea typeface="DejaVu Sans"/>
              </a:rPr>
              <a:t>2</a:t>
            </a:r>
            <a:r>
              <a:rPr b="0" lang="es-MX" sz="1200" spc="-1" strike="noStrike">
                <a:solidFill>
                  <a:srgbClr val="000000"/>
                </a:solidFill>
                <a:latin typeface="Arial"/>
                <a:ea typeface="DejaVu Sans"/>
              </a:rPr>
              <a:t>Tecnológico de Monterrey, School of Engineering and Sciences, EIC, Ave. Eugenio Garza Sada 2501, Monterrey 64849, Mexico</a:t>
            </a:r>
            <a:endParaRPr b="0" lang="en-US" sz="1200" spc="-1" strike="noStrike">
              <a:solidFill>
                <a:srgbClr val="000000"/>
              </a:solidFill>
              <a:latin typeface="Arial"/>
            </a:endParaRPr>
          </a:p>
          <a:p>
            <a:pPr algn="just">
              <a:lnSpc>
                <a:spcPct val="150000"/>
              </a:lnSpc>
              <a:spcBef>
                <a:spcPts val="601"/>
              </a:spcBef>
              <a:spcAft>
                <a:spcPts val="601"/>
              </a:spcAft>
            </a:pPr>
            <a:endParaRPr b="0" lang="en-US" sz="1600" spc="-1" strike="noStrike">
              <a:solidFill>
                <a:srgbClr val="000000"/>
              </a:solidFill>
              <a:latin typeface="Arial"/>
            </a:endParaRPr>
          </a:p>
          <a:p>
            <a:pPr algn="just">
              <a:lnSpc>
                <a:spcPct val="150000"/>
              </a:lnSpc>
              <a:spcBef>
                <a:spcPts val="601"/>
              </a:spcBef>
              <a:spcAft>
                <a:spcPts val="601"/>
              </a:spcAft>
            </a:pPr>
            <a:r>
              <a:rPr b="0" lang="es-MX" sz="1400" spc="-1" strike="noStrike">
                <a:solidFill>
                  <a:srgbClr val="000000"/>
                </a:solidFill>
                <a:latin typeface="Arial"/>
                <a:ea typeface="DejaVu Sans"/>
              </a:rPr>
              <a:t>*Corresponding author: </a:t>
            </a:r>
            <a:r>
              <a:rPr b="0" lang="es-MX" sz="1400" spc="-1" strike="noStrike" u="sng">
                <a:solidFill>
                  <a:srgbClr val="0563c1"/>
                </a:solidFill>
                <a:uFillTx/>
                <a:latin typeface="Arial"/>
                <a:ea typeface="DejaVu Sans"/>
                <a:hlinkClick r:id="rId1"/>
              </a:rPr>
              <a:t>robert.winkler@cinvestav.mx</a:t>
            </a:r>
            <a:r>
              <a:rPr b="0" lang="es-MX" sz="1400" spc="-1" strike="noStrike">
                <a:solidFill>
                  <a:srgbClr val="000000"/>
                </a:solidFill>
                <a:latin typeface="Arial"/>
                <a:ea typeface="DejaVu Sans"/>
              </a:rPr>
              <a:t>  </a:t>
            </a:r>
            <a:endParaRPr b="0" lang="en-US" sz="1400" spc="-1" strike="noStrike">
              <a:solidFill>
                <a:srgbClr val="000000"/>
              </a:solidFill>
              <a:latin typeface="Arial"/>
            </a:endParaRPr>
          </a:p>
        </p:txBody>
      </p:sp>
      <p:sp>
        <p:nvSpPr>
          <p:cNvPr id="43" name="PlaceHolder 1"/>
          <p:cNvSpPr>
            <a:spLocks noGrp="1"/>
          </p:cNvSpPr>
          <p:nvPr>
            <p:ph type="sldNum" idx="4"/>
          </p:nvPr>
        </p:nvSpPr>
        <p:spPr>
          <a:xfrm>
            <a:off x="9448920" y="6484320"/>
            <a:ext cx="2742480" cy="364320"/>
          </a:xfrm>
          <a:prstGeom prst="rect">
            <a:avLst/>
          </a:prstGeom>
          <a:noFill/>
          <a:ln w="0">
            <a:noFill/>
          </a:ln>
        </p:spPr>
        <p:txBody>
          <a:bodyPr lIns="90000" rIns="90000" tIns="45000" bIns="45000" anchor="ctr">
            <a:noAutofit/>
          </a:bodyPr>
          <a:lstStyle>
            <a:lvl1pPr indent="0" algn="r">
              <a:lnSpc>
                <a:spcPct val="100000"/>
              </a:lnSpc>
              <a:buNone/>
              <a:tabLst>
                <a:tab algn="l" pos="0"/>
              </a:tabLst>
              <a:defRPr b="1" lang="es-MX" sz="1200" spc="-1" strike="noStrike">
                <a:solidFill>
                  <a:srgbClr val="000000"/>
                </a:solidFill>
                <a:latin typeface="Calibri"/>
              </a:defRPr>
            </a:lvl1pPr>
          </a:lstStyle>
          <a:p>
            <a:pPr indent="0" algn="r">
              <a:lnSpc>
                <a:spcPct val="100000"/>
              </a:lnSpc>
              <a:buNone/>
              <a:tabLst>
                <a:tab algn="l" pos="0"/>
              </a:tabLst>
            </a:pPr>
            <a:fld id="{284F0F64-AD20-4680-81F4-3BB0AF2AD1B9}" type="slidenum">
              <a:rPr b="1" lang="es-MX" sz="1200" spc="-1" strike="noStrike">
                <a:solidFill>
                  <a:srgbClr val="000000"/>
                </a:solidFill>
                <a:latin typeface="Calibri"/>
              </a:rPr>
              <a:t>&lt;number&gt;</a:t>
            </a:fld>
            <a:endParaRPr b="0" lang="en-US" sz="1200" spc="-1" strike="noStrike">
              <a:solidFill>
                <a:srgbClr val="000000"/>
              </a:solidFill>
              <a:latin typeface="Times New Roman"/>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8" name="Marcador de contenido 3" descr=""/>
          <p:cNvPicPr/>
          <p:nvPr/>
        </p:nvPicPr>
        <p:blipFill>
          <a:blip r:embed="rId1"/>
          <a:stretch/>
        </p:blipFill>
        <p:spPr>
          <a:xfrm>
            <a:off x="174240" y="1420200"/>
            <a:ext cx="11842920" cy="4016880"/>
          </a:xfrm>
          <a:prstGeom prst="rect">
            <a:avLst/>
          </a:prstGeom>
          <a:ln w="0">
            <a:noFill/>
          </a:ln>
        </p:spPr>
      </p:pic>
      <p:sp>
        <p:nvSpPr>
          <p:cNvPr id="69" name="CuadroTexto 4"/>
          <p:cNvSpPr/>
          <p:nvPr/>
        </p:nvSpPr>
        <p:spPr>
          <a:xfrm>
            <a:off x="250200" y="5535000"/>
            <a:ext cx="11691000" cy="912600"/>
          </a:xfrm>
          <a:prstGeom prst="rect">
            <a:avLst/>
          </a:prstGeom>
          <a:noFill/>
          <a:ln w="0">
            <a:noFill/>
          </a:ln>
        </p:spPr>
        <p:style>
          <a:lnRef idx="0"/>
          <a:fillRef idx="0"/>
          <a:effectRef idx="0"/>
          <a:fontRef idx="minor"/>
        </p:style>
        <p:txBody>
          <a:bodyPr lIns="90000" rIns="90000" tIns="45000" bIns="45000" anchor="t">
            <a:spAutoFit/>
          </a:bodyPr>
          <a:p>
            <a:pPr algn="just">
              <a:lnSpc>
                <a:spcPct val="120000"/>
              </a:lnSpc>
            </a:pPr>
            <a:r>
              <a:rPr b="1" lang="en-US" sz="1500" spc="-1" strike="noStrike">
                <a:solidFill>
                  <a:srgbClr val="000000"/>
                </a:solidFill>
                <a:latin typeface="Arial"/>
                <a:ea typeface="DejaVu Sans"/>
              </a:rPr>
              <a:t>Figure S8</a:t>
            </a:r>
            <a:r>
              <a:rPr b="0" lang="en-US" sz="1500" spc="-1" strike="noStrike">
                <a:solidFill>
                  <a:srgbClr val="000000"/>
                </a:solidFill>
                <a:latin typeface="Arial"/>
                <a:ea typeface="DejaVu Sans"/>
              </a:rPr>
              <a:t>. Comparison between the CML 491 and VML 491 pigmented pattern in the tassel, seedling leaf sheaths, corncob, and ground seeds. The CML presents anthocyanin pigmentation in the vegetative tissue tassel and leaf sheaths but not in the seeds. The VMLs show an inverse pattern of anthocyanin pigmentation compared to its CML parent.</a:t>
            </a:r>
            <a:endParaRPr b="0" lang="en-US" sz="1500" spc="-1" strike="noStrike">
              <a:solidFill>
                <a:srgbClr val="000000"/>
              </a:solidFill>
              <a:latin typeface="Arial"/>
            </a:endParaRPr>
          </a:p>
        </p:txBody>
      </p:sp>
      <p:sp>
        <p:nvSpPr>
          <p:cNvPr id="70" name="PlaceHolder 1"/>
          <p:cNvSpPr>
            <a:spLocks noGrp="1"/>
          </p:cNvSpPr>
          <p:nvPr>
            <p:ph type="sldNum" idx="13"/>
          </p:nvPr>
        </p:nvSpPr>
        <p:spPr>
          <a:xfrm>
            <a:off x="9198720" y="6432840"/>
            <a:ext cx="2742480" cy="364320"/>
          </a:xfrm>
          <a:prstGeom prst="rect">
            <a:avLst/>
          </a:prstGeom>
          <a:noFill/>
          <a:ln w="0">
            <a:noFill/>
          </a:ln>
        </p:spPr>
        <p:txBody>
          <a:bodyPr lIns="90000" rIns="90000" tIns="45000" bIns="45000" anchor="ctr">
            <a:noAutofit/>
          </a:bodyPr>
          <a:lstStyle>
            <a:lvl1pPr indent="0" algn="r">
              <a:lnSpc>
                <a:spcPct val="100000"/>
              </a:lnSpc>
              <a:buNone/>
              <a:tabLst>
                <a:tab algn="l" pos="0"/>
              </a:tabLst>
              <a:defRPr b="1" lang="es-MX" sz="1600" spc="-1" strike="noStrike">
                <a:solidFill>
                  <a:srgbClr val="000000"/>
                </a:solidFill>
                <a:latin typeface="Calibri"/>
              </a:defRPr>
            </a:lvl1pPr>
          </a:lstStyle>
          <a:p>
            <a:pPr indent="0" algn="r">
              <a:lnSpc>
                <a:spcPct val="100000"/>
              </a:lnSpc>
              <a:buNone/>
              <a:tabLst>
                <a:tab algn="l" pos="0"/>
              </a:tabLst>
            </a:pPr>
            <a:fld id="{37FC28DA-5A33-4A73-AB9D-D803E62C1265}" type="slidenum">
              <a:rPr b="1" lang="es-MX" sz="1600" spc="-1" strike="noStrike">
                <a:solidFill>
                  <a:srgbClr val="000000"/>
                </a:solidFill>
                <a:latin typeface="Calibri"/>
              </a:rPr>
              <a:t>&lt;number&gt;</a:t>
            </a:fld>
            <a:endParaRPr b="0" lang="en-US" sz="1600" spc="-1" strike="noStrike">
              <a:solidFill>
                <a:srgbClr val="000000"/>
              </a:solidFill>
              <a:latin typeface="Times New Roman"/>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1" name="Marcador de contenido 3" descr=""/>
          <p:cNvPicPr/>
          <p:nvPr/>
        </p:nvPicPr>
        <p:blipFill>
          <a:blip r:embed="rId1"/>
          <a:stretch/>
        </p:blipFill>
        <p:spPr>
          <a:xfrm>
            <a:off x="208440" y="1496880"/>
            <a:ext cx="11806920" cy="3973680"/>
          </a:xfrm>
          <a:prstGeom prst="rect">
            <a:avLst/>
          </a:prstGeom>
          <a:ln w="0">
            <a:noFill/>
          </a:ln>
        </p:spPr>
      </p:pic>
      <p:sp>
        <p:nvSpPr>
          <p:cNvPr id="72" name="CuadroTexto 4"/>
          <p:cNvSpPr/>
          <p:nvPr/>
        </p:nvSpPr>
        <p:spPr>
          <a:xfrm>
            <a:off x="250200" y="5535000"/>
            <a:ext cx="11691000" cy="912600"/>
          </a:xfrm>
          <a:prstGeom prst="rect">
            <a:avLst/>
          </a:prstGeom>
          <a:noFill/>
          <a:ln w="0">
            <a:noFill/>
          </a:ln>
        </p:spPr>
        <p:style>
          <a:lnRef idx="0"/>
          <a:fillRef idx="0"/>
          <a:effectRef idx="0"/>
          <a:fontRef idx="minor"/>
        </p:style>
        <p:txBody>
          <a:bodyPr lIns="90000" rIns="90000" tIns="45000" bIns="45000" anchor="t">
            <a:spAutoFit/>
          </a:bodyPr>
          <a:p>
            <a:pPr algn="just">
              <a:lnSpc>
                <a:spcPct val="120000"/>
              </a:lnSpc>
            </a:pPr>
            <a:r>
              <a:rPr b="1" lang="en-US" sz="1500" spc="-1" strike="noStrike">
                <a:solidFill>
                  <a:srgbClr val="000000"/>
                </a:solidFill>
                <a:latin typeface="Arial"/>
                <a:ea typeface="DejaVu Sans"/>
              </a:rPr>
              <a:t>Figure S9</a:t>
            </a:r>
            <a:r>
              <a:rPr b="0" lang="en-US" sz="1500" spc="-1" strike="noStrike">
                <a:solidFill>
                  <a:srgbClr val="000000"/>
                </a:solidFill>
                <a:latin typeface="Arial"/>
                <a:ea typeface="DejaVu Sans"/>
              </a:rPr>
              <a:t>. Comparison between the CML 492 and VML 492 pigmented pattern in the tassel, seedling leaf sheaths, corncob, and ground seeds. The CML presents anthocyanin pigmentation in the vegetative tissue tassel and leaf sheaths but not in the seeds. The VMLs show an inverse pattern of anthocyanin pigmentation compared to its CML parent.</a:t>
            </a:r>
            <a:endParaRPr b="0" lang="en-US" sz="1500" spc="-1" strike="noStrike">
              <a:solidFill>
                <a:srgbClr val="000000"/>
              </a:solidFill>
              <a:latin typeface="Arial"/>
            </a:endParaRPr>
          </a:p>
        </p:txBody>
      </p:sp>
      <p:sp>
        <p:nvSpPr>
          <p:cNvPr id="73" name="PlaceHolder 1"/>
          <p:cNvSpPr>
            <a:spLocks noGrp="1"/>
          </p:cNvSpPr>
          <p:nvPr>
            <p:ph type="sldNum" idx="14"/>
          </p:nvPr>
        </p:nvSpPr>
        <p:spPr>
          <a:xfrm>
            <a:off x="9198720" y="6432840"/>
            <a:ext cx="2742480" cy="364320"/>
          </a:xfrm>
          <a:prstGeom prst="rect">
            <a:avLst/>
          </a:prstGeom>
          <a:noFill/>
          <a:ln w="0">
            <a:noFill/>
          </a:ln>
        </p:spPr>
        <p:txBody>
          <a:bodyPr lIns="90000" rIns="90000" tIns="45000" bIns="45000" anchor="ctr">
            <a:noAutofit/>
          </a:bodyPr>
          <a:lstStyle>
            <a:lvl1pPr indent="0" algn="r">
              <a:lnSpc>
                <a:spcPct val="100000"/>
              </a:lnSpc>
              <a:buNone/>
              <a:tabLst>
                <a:tab algn="l" pos="0"/>
              </a:tabLst>
              <a:defRPr b="1" lang="es-MX" sz="1600" spc="-1" strike="noStrike">
                <a:solidFill>
                  <a:srgbClr val="000000"/>
                </a:solidFill>
                <a:latin typeface="Calibri"/>
              </a:defRPr>
            </a:lvl1pPr>
          </a:lstStyle>
          <a:p>
            <a:pPr indent="0" algn="r">
              <a:lnSpc>
                <a:spcPct val="100000"/>
              </a:lnSpc>
              <a:buNone/>
              <a:tabLst>
                <a:tab algn="l" pos="0"/>
              </a:tabLst>
            </a:pPr>
            <a:fld id="{3FC34EB3-144A-43FB-8E01-15B68767D495}" type="slidenum">
              <a:rPr b="1" lang="es-MX" sz="1600" spc="-1" strike="noStrike">
                <a:solidFill>
                  <a:srgbClr val="000000"/>
                </a:solidFill>
                <a:latin typeface="Calibri"/>
              </a:rPr>
              <a:t>&lt;number&gt;</a:t>
            </a:fld>
            <a:endParaRPr b="0" lang="en-US" sz="1600" spc="-1" strike="noStrike">
              <a:solidFill>
                <a:srgbClr val="000000"/>
              </a:solidFill>
              <a:latin typeface="Times New Roman"/>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4" name="Marcador de contenido 3" descr=""/>
          <p:cNvPicPr/>
          <p:nvPr/>
        </p:nvPicPr>
        <p:blipFill>
          <a:blip r:embed="rId1"/>
          <a:stretch/>
        </p:blipFill>
        <p:spPr>
          <a:xfrm>
            <a:off x="203400" y="1522440"/>
            <a:ext cx="11784240" cy="4011840"/>
          </a:xfrm>
          <a:prstGeom prst="rect">
            <a:avLst/>
          </a:prstGeom>
          <a:ln w="0">
            <a:noFill/>
          </a:ln>
        </p:spPr>
      </p:pic>
      <p:sp>
        <p:nvSpPr>
          <p:cNvPr id="75" name="CuadroTexto 4"/>
          <p:cNvSpPr/>
          <p:nvPr/>
        </p:nvSpPr>
        <p:spPr>
          <a:xfrm>
            <a:off x="250200" y="5535000"/>
            <a:ext cx="11691000" cy="912600"/>
          </a:xfrm>
          <a:prstGeom prst="rect">
            <a:avLst/>
          </a:prstGeom>
          <a:noFill/>
          <a:ln w="0">
            <a:noFill/>
          </a:ln>
        </p:spPr>
        <p:style>
          <a:lnRef idx="0"/>
          <a:fillRef idx="0"/>
          <a:effectRef idx="0"/>
          <a:fontRef idx="minor"/>
        </p:style>
        <p:txBody>
          <a:bodyPr lIns="90000" rIns="90000" tIns="45000" bIns="45000" anchor="t">
            <a:spAutoFit/>
          </a:bodyPr>
          <a:p>
            <a:pPr algn="just">
              <a:lnSpc>
                <a:spcPct val="120000"/>
              </a:lnSpc>
            </a:pPr>
            <a:r>
              <a:rPr b="1" lang="en-US" sz="1500" spc="-1" strike="noStrike">
                <a:solidFill>
                  <a:srgbClr val="000000"/>
                </a:solidFill>
                <a:latin typeface="Arial"/>
                <a:ea typeface="DejaVu Sans"/>
              </a:rPr>
              <a:t>Figure S10</a:t>
            </a:r>
            <a:r>
              <a:rPr b="0" lang="en-US" sz="1500" spc="-1" strike="noStrike">
                <a:solidFill>
                  <a:srgbClr val="000000"/>
                </a:solidFill>
                <a:latin typeface="Arial"/>
                <a:ea typeface="DejaVu Sans"/>
              </a:rPr>
              <a:t>. Comparison between the CML 494 and VML 494 pigmented pattern in the tassel, seedling leaf sheaths, corncob, and ground seeds. The CML presents anthocyanin pigmentation in the vegetative tissue tassel and leaf sheaths but not in the seeds. The VMLs show an inverse pattern of anthocyanin pigmentation compared to its CML parent.</a:t>
            </a:r>
            <a:endParaRPr b="0" lang="en-US" sz="1500" spc="-1" strike="noStrike">
              <a:solidFill>
                <a:srgbClr val="000000"/>
              </a:solidFill>
              <a:latin typeface="Arial"/>
            </a:endParaRPr>
          </a:p>
        </p:txBody>
      </p:sp>
      <p:sp>
        <p:nvSpPr>
          <p:cNvPr id="76" name="PlaceHolder 1"/>
          <p:cNvSpPr>
            <a:spLocks noGrp="1"/>
          </p:cNvSpPr>
          <p:nvPr>
            <p:ph type="sldNum" idx="15"/>
          </p:nvPr>
        </p:nvSpPr>
        <p:spPr>
          <a:xfrm>
            <a:off x="9198720" y="6432840"/>
            <a:ext cx="2742480" cy="364320"/>
          </a:xfrm>
          <a:prstGeom prst="rect">
            <a:avLst/>
          </a:prstGeom>
          <a:noFill/>
          <a:ln w="0">
            <a:noFill/>
          </a:ln>
        </p:spPr>
        <p:txBody>
          <a:bodyPr lIns="90000" rIns="90000" tIns="45000" bIns="45000" anchor="ctr">
            <a:noAutofit/>
          </a:bodyPr>
          <a:lstStyle>
            <a:lvl1pPr indent="0" algn="r">
              <a:lnSpc>
                <a:spcPct val="100000"/>
              </a:lnSpc>
              <a:buNone/>
              <a:tabLst>
                <a:tab algn="l" pos="0"/>
              </a:tabLst>
              <a:defRPr b="1" lang="es-MX" sz="1600" spc="-1" strike="noStrike">
                <a:solidFill>
                  <a:srgbClr val="000000"/>
                </a:solidFill>
                <a:latin typeface="Calibri"/>
              </a:defRPr>
            </a:lvl1pPr>
          </a:lstStyle>
          <a:p>
            <a:pPr indent="0" algn="r">
              <a:lnSpc>
                <a:spcPct val="100000"/>
              </a:lnSpc>
              <a:buNone/>
              <a:tabLst>
                <a:tab algn="l" pos="0"/>
              </a:tabLst>
            </a:pPr>
            <a:fld id="{6BFDAF44-E7AB-4200-8AF0-537042297F79}" type="slidenum">
              <a:rPr b="1" lang="es-MX" sz="1600" spc="-1" strike="noStrike">
                <a:solidFill>
                  <a:srgbClr val="000000"/>
                </a:solidFill>
                <a:latin typeface="Calibri"/>
              </a:rPr>
              <a:t>&lt;number&gt;</a:t>
            </a:fld>
            <a:endParaRPr b="0" lang="en-US" sz="1600" spc="-1" strike="noStrike">
              <a:solidFill>
                <a:srgbClr val="000000"/>
              </a:solidFill>
              <a:latin typeface="Times New Roman"/>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7" name="Marcador de contenido 3" descr=""/>
          <p:cNvPicPr/>
          <p:nvPr/>
        </p:nvPicPr>
        <p:blipFill>
          <a:blip r:embed="rId1"/>
          <a:stretch/>
        </p:blipFill>
        <p:spPr>
          <a:xfrm>
            <a:off x="196200" y="1150920"/>
            <a:ext cx="11798640" cy="4094640"/>
          </a:xfrm>
          <a:prstGeom prst="rect">
            <a:avLst/>
          </a:prstGeom>
          <a:ln w="0">
            <a:noFill/>
          </a:ln>
        </p:spPr>
      </p:pic>
      <p:sp>
        <p:nvSpPr>
          <p:cNvPr id="78" name="CuadroTexto 4"/>
          <p:cNvSpPr/>
          <p:nvPr/>
        </p:nvSpPr>
        <p:spPr>
          <a:xfrm>
            <a:off x="196200" y="5358240"/>
            <a:ext cx="11691000" cy="912600"/>
          </a:xfrm>
          <a:prstGeom prst="rect">
            <a:avLst/>
          </a:prstGeom>
          <a:noFill/>
          <a:ln w="0">
            <a:noFill/>
          </a:ln>
        </p:spPr>
        <p:style>
          <a:lnRef idx="0"/>
          <a:fillRef idx="0"/>
          <a:effectRef idx="0"/>
          <a:fontRef idx="minor"/>
        </p:style>
        <p:txBody>
          <a:bodyPr lIns="90000" rIns="90000" tIns="45000" bIns="45000" anchor="t">
            <a:spAutoFit/>
          </a:bodyPr>
          <a:p>
            <a:pPr algn="just">
              <a:lnSpc>
                <a:spcPct val="120000"/>
              </a:lnSpc>
            </a:pPr>
            <a:r>
              <a:rPr b="1" lang="en-US" sz="1500" spc="-1" strike="noStrike">
                <a:solidFill>
                  <a:srgbClr val="000000"/>
                </a:solidFill>
                <a:latin typeface="Arial"/>
                <a:ea typeface="DejaVu Sans"/>
              </a:rPr>
              <a:t>Figure S11</a:t>
            </a:r>
            <a:r>
              <a:rPr b="0" lang="en-US" sz="1500" spc="-1" strike="noStrike">
                <a:solidFill>
                  <a:srgbClr val="000000"/>
                </a:solidFill>
                <a:latin typeface="Arial"/>
                <a:ea typeface="DejaVu Sans"/>
              </a:rPr>
              <a:t>. Comparison between the CML 496 and VML 496 pigmented pattern in the tassel, seedling leaf sheaths, corncob, and ground seeds. The CML presents anthocyanin pigmentation in the vegetative tissue tassel and leaf sheaths but not in the seeds. The VMLs show an inverse pattern of anthocyanin pigmentation compared to its CML parent.</a:t>
            </a:r>
            <a:endParaRPr b="0" lang="en-US" sz="1500" spc="-1" strike="noStrike">
              <a:solidFill>
                <a:srgbClr val="000000"/>
              </a:solidFill>
              <a:latin typeface="Arial"/>
            </a:endParaRPr>
          </a:p>
        </p:txBody>
      </p:sp>
      <p:sp>
        <p:nvSpPr>
          <p:cNvPr id="79" name="PlaceHolder 1"/>
          <p:cNvSpPr>
            <a:spLocks noGrp="1"/>
          </p:cNvSpPr>
          <p:nvPr>
            <p:ph type="sldNum" idx="16"/>
          </p:nvPr>
        </p:nvSpPr>
        <p:spPr>
          <a:xfrm>
            <a:off x="9144720" y="6367680"/>
            <a:ext cx="2742480" cy="364320"/>
          </a:xfrm>
          <a:prstGeom prst="rect">
            <a:avLst/>
          </a:prstGeom>
          <a:noFill/>
          <a:ln w="0">
            <a:noFill/>
          </a:ln>
        </p:spPr>
        <p:txBody>
          <a:bodyPr lIns="90000" rIns="90000" tIns="45000" bIns="45000" anchor="ctr">
            <a:noAutofit/>
          </a:bodyPr>
          <a:lstStyle>
            <a:lvl1pPr indent="0" algn="r">
              <a:lnSpc>
                <a:spcPct val="100000"/>
              </a:lnSpc>
              <a:buNone/>
              <a:tabLst>
                <a:tab algn="l" pos="0"/>
              </a:tabLst>
              <a:defRPr b="1" lang="es-MX" sz="1600" spc="-1" strike="noStrike">
                <a:solidFill>
                  <a:srgbClr val="000000"/>
                </a:solidFill>
                <a:latin typeface="Calibri"/>
              </a:defRPr>
            </a:lvl1pPr>
          </a:lstStyle>
          <a:p>
            <a:pPr indent="0" algn="r">
              <a:lnSpc>
                <a:spcPct val="100000"/>
              </a:lnSpc>
              <a:buNone/>
              <a:tabLst>
                <a:tab algn="l" pos="0"/>
              </a:tabLst>
            </a:pPr>
            <a:fld id="{7BEE59C9-5553-44CB-8886-99AE5FB970D1}" type="slidenum">
              <a:rPr b="1" lang="es-MX" sz="1600" spc="-1" strike="noStrike">
                <a:solidFill>
                  <a:srgbClr val="000000"/>
                </a:solidFill>
                <a:latin typeface="Calibri"/>
              </a:rPr>
              <a:t>&lt;number&gt;</a:t>
            </a:fld>
            <a:endParaRPr b="0" lang="en-US" sz="1600" spc="-1" strike="noStrike">
              <a:solidFill>
                <a:srgbClr val="000000"/>
              </a:solidFill>
              <a:latin typeface="Times New Roman"/>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0" name="CuadroTexto 4"/>
          <p:cNvSpPr/>
          <p:nvPr/>
        </p:nvSpPr>
        <p:spPr>
          <a:xfrm>
            <a:off x="261720" y="5960160"/>
            <a:ext cx="11406240" cy="912600"/>
          </a:xfrm>
          <a:prstGeom prst="rect">
            <a:avLst/>
          </a:prstGeom>
          <a:noFill/>
          <a:ln w="0">
            <a:noFill/>
          </a:ln>
        </p:spPr>
        <p:style>
          <a:lnRef idx="0"/>
          <a:fillRef idx="0"/>
          <a:effectRef idx="0"/>
          <a:fontRef idx="minor"/>
        </p:style>
        <p:txBody>
          <a:bodyPr lIns="90000" rIns="90000" tIns="45000" bIns="45000" anchor="t">
            <a:spAutoFit/>
          </a:bodyPr>
          <a:p>
            <a:pPr marL="90000" algn="just">
              <a:lnSpc>
                <a:spcPct val="120000"/>
              </a:lnSpc>
              <a:spcBef>
                <a:spcPts val="601"/>
              </a:spcBef>
              <a:spcAft>
                <a:spcPts val="601"/>
              </a:spcAft>
            </a:pPr>
            <a:r>
              <a:rPr b="1" lang="en-US" sz="1500" spc="-1" strike="noStrike">
                <a:solidFill>
                  <a:srgbClr val="000000"/>
                </a:solidFill>
                <a:latin typeface="Arial"/>
                <a:ea typeface="Calibri"/>
              </a:rPr>
              <a:t>Figure S12. </a:t>
            </a:r>
            <a:r>
              <a:rPr b="0" lang="en-US" sz="1500" spc="-1" strike="noStrike">
                <a:solidFill>
                  <a:srgbClr val="000000"/>
                </a:solidFill>
                <a:latin typeface="Arial"/>
                <a:ea typeface="Calibri"/>
              </a:rPr>
              <a:t>HCA clustering for DIMS data from the MeOH extraction of CMLs and VMLs. Blue means a higher signal intensity, while red indicates a lower one. We selected 50 ions with the highest Gini average obtained from the Random Forest model. Two main clusters formed, one with only CMLs and the second group with all VML.</a:t>
            </a:r>
            <a:endParaRPr b="0" lang="en-US" sz="1500" spc="-1" strike="noStrike">
              <a:solidFill>
                <a:srgbClr val="000000"/>
              </a:solidFill>
              <a:latin typeface="Arial"/>
            </a:endParaRPr>
          </a:p>
        </p:txBody>
      </p:sp>
      <p:pic>
        <p:nvPicPr>
          <p:cNvPr id="81" name="Imagen 7" descr=""/>
          <p:cNvPicPr/>
          <p:nvPr/>
        </p:nvPicPr>
        <p:blipFill>
          <a:blip r:embed="rId1"/>
          <a:stretch/>
        </p:blipFill>
        <p:spPr>
          <a:xfrm>
            <a:off x="2172960" y="0"/>
            <a:ext cx="7512480" cy="6099840"/>
          </a:xfrm>
          <a:prstGeom prst="rect">
            <a:avLst/>
          </a:prstGeom>
          <a:ln w="0">
            <a:noFill/>
          </a:ln>
        </p:spPr>
      </p:pic>
      <p:sp>
        <p:nvSpPr>
          <p:cNvPr id="82" name="PlaceHolder 1"/>
          <p:cNvSpPr>
            <a:spLocks noGrp="1"/>
          </p:cNvSpPr>
          <p:nvPr>
            <p:ph type="sldNum" idx="17"/>
          </p:nvPr>
        </p:nvSpPr>
        <p:spPr>
          <a:xfrm>
            <a:off x="9187200" y="6492960"/>
            <a:ext cx="2742480" cy="364320"/>
          </a:xfrm>
          <a:prstGeom prst="rect">
            <a:avLst/>
          </a:prstGeom>
          <a:noFill/>
          <a:ln w="0">
            <a:noFill/>
          </a:ln>
        </p:spPr>
        <p:txBody>
          <a:bodyPr lIns="90000" rIns="90000" tIns="45000" bIns="45000" anchor="ctr">
            <a:noAutofit/>
          </a:bodyPr>
          <a:lstStyle>
            <a:lvl1pPr indent="0" algn="r">
              <a:lnSpc>
                <a:spcPct val="100000"/>
              </a:lnSpc>
              <a:buNone/>
              <a:tabLst>
                <a:tab algn="l" pos="0"/>
              </a:tabLst>
              <a:defRPr b="1" lang="es-MX" sz="1600" spc="-1" strike="noStrike">
                <a:solidFill>
                  <a:srgbClr val="000000"/>
                </a:solidFill>
                <a:latin typeface="Calibri"/>
              </a:defRPr>
            </a:lvl1pPr>
          </a:lstStyle>
          <a:p>
            <a:pPr indent="0" algn="r">
              <a:lnSpc>
                <a:spcPct val="100000"/>
              </a:lnSpc>
              <a:buNone/>
              <a:tabLst>
                <a:tab algn="l" pos="0"/>
              </a:tabLst>
            </a:pPr>
            <a:fld id="{CCA155DB-3FD5-4E10-A3AC-A4DE5DF885D8}" type="slidenum">
              <a:rPr b="1" lang="es-MX" sz="1600" spc="-1" strike="noStrike">
                <a:solidFill>
                  <a:srgbClr val="000000"/>
                </a:solidFill>
                <a:latin typeface="Calibri"/>
              </a:rPr>
              <a:t>&lt;number&gt;</a:t>
            </a:fld>
            <a:endParaRPr b="0" lang="en-US" sz="1600" spc="-1" strike="noStrike">
              <a:solidFill>
                <a:srgbClr val="000000"/>
              </a:solidFill>
              <a:latin typeface="Times New Roman"/>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 name="CuadroTexto 4"/>
          <p:cNvSpPr/>
          <p:nvPr/>
        </p:nvSpPr>
        <p:spPr>
          <a:xfrm>
            <a:off x="0" y="5830920"/>
            <a:ext cx="12029040" cy="912600"/>
          </a:xfrm>
          <a:prstGeom prst="rect">
            <a:avLst/>
          </a:prstGeom>
          <a:noFill/>
          <a:ln w="0">
            <a:noFill/>
          </a:ln>
        </p:spPr>
        <p:style>
          <a:lnRef idx="0"/>
          <a:fillRef idx="0"/>
          <a:effectRef idx="0"/>
          <a:fontRef idx="minor"/>
        </p:style>
        <p:txBody>
          <a:bodyPr lIns="90000" rIns="90000" tIns="45000" bIns="45000" anchor="t">
            <a:spAutoFit/>
          </a:bodyPr>
          <a:p>
            <a:pPr marL="90000" algn="just">
              <a:lnSpc>
                <a:spcPct val="120000"/>
              </a:lnSpc>
              <a:spcBef>
                <a:spcPts val="601"/>
              </a:spcBef>
              <a:spcAft>
                <a:spcPts val="601"/>
              </a:spcAft>
            </a:pPr>
            <a:r>
              <a:rPr b="1" lang="en-US" sz="1500" spc="-1" strike="noStrike">
                <a:solidFill>
                  <a:srgbClr val="000000"/>
                </a:solidFill>
                <a:latin typeface="Arial"/>
                <a:ea typeface="Calibri"/>
              </a:rPr>
              <a:t>Figure S13. </a:t>
            </a:r>
            <a:r>
              <a:rPr b="0" lang="en-US" sz="1500" spc="-1" strike="noStrike">
                <a:solidFill>
                  <a:srgbClr val="000000"/>
                </a:solidFill>
                <a:latin typeface="Arial"/>
                <a:ea typeface="Calibri"/>
              </a:rPr>
              <a:t>HCA clustering for DIMS data from the MeOH with 1% TFA extractions of CMLs and VMLs. Blue means a higher signal intensity, while red indicates a lower one. We selected 20 ions with the highest Gini average obtained from the Random Forest model. Two main clusters formed, one with only CMLs and the second group with all VMLs plus the CML 451.</a:t>
            </a:r>
            <a:endParaRPr b="0" lang="en-US" sz="1500" spc="-1" strike="noStrike">
              <a:solidFill>
                <a:srgbClr val="000000"/>
              </a:solidFill>
              <a:latin typeface="Arial"/>
            </a:endParaRPr>
          </a:p>
        </p:txBody>
      </p:sp>
      <p:pic>
        <p:nvPicPr>
          <p:cNvPr id="84" name="Imagen 1" descr=""/>
          <p:cNvPicPr/>
          <p:nvPr/>
        </p:nvPicPr>
        <p:blipFill>
          <a:blip r:embed="rId1"/>
          <a:stretch/>
        </p:blipFill>
        <p:spPr>
          <a:xfrm>
            <a:off x="1830600" y="39240"/>
            <a:ext cx="8380080" cy="5896800"/>
          </a:xfrm>
          <a:prstGeom prst="rect">
            <a:avLst/>
          </a:prstGeom>
          <a:ln w="0">
            <a:noFill/>
          </a:ln>
        </p:spPr>
      </p:pic>
      <p:sp>
        <p:nvSpPr>
          <p:cNvPr id="85" name="PlaceHolder 1"/>
          <p:cNvSpPr>
            <a:spLocks noGrp="1"/>
          </p:cNvSpPr>
          <p:nvPr>
            <p:ph type="sldNum" idx="18"/>
          </p:nvPr>
        </p:nvSpPr>
        <p:spPr>
          <a:xfrm>
            <a:off x="9286560" y="6453720"/>
            <a:ext cx="2742480" cy="364320"/>
          </a:xfrm>
          <a:prstGeom prst="rect">
            <a:avLst/>
          </a:prstGeom>
          <a:noFill/>
          <a:ln w="0">
            <a:noFill/>
          </a:ln>
        </p:spPr>
        <p:txBody>
          <a:bodyPr lIns="90000" rIns="90000" tIns="45000" bIns="45000" anchor="ctr">
            <a:noAutofit/>
          </a:bodyPr>
          <a:lstStyle>
            <a:lvl1pPr indent="0" algn="r">
              <a:lnSpc>
                <a:spcPct val="100000"/>
              </a:lnSpc>
              <a:buNone/>
              <a:tabLst>
                <a:tab algn="l" pos="0"/>
              </a:tabLst>
              <a:defRPr b="1" lang="es-MX" sz="1600" spc="-1" strike="noStrike">
                <a:solidFill>
                  <a:srgbClr val="000000"/>
                </a:solidFill>
                <a:latin typeface="Calibri"/>
              </a:defRPr>
            </a:lvl1pPr>
          </a:lstStyle>
          <a:p>
            <a:pPr indent="0" algn="r">
              <a:lnSpc>
                <a:spcPct val="100000"/>
              </a:lnSpc>
              <a:buNone/>
              <a:tabLst>
                <a:tab algn="l" pos="0"/>
              </a:tabLst>
            </a:pPr>
            <a:fld id="{3D83D19C-3E7D-4108-862C-1DE8093BB10E}" type="slidenum">
              <a:rPr b="1" lang="es-MX" sz="1600" spc="-1" strike="noStrike">
                <a:solidFill>
                  <a:srgbClr val="000000"/>
                </a:solidFill>
                <a:latin typeface="Calibri"/>
              </a:rPr>
              <a:t>&lt;number&gt;</a:t>
            </a:fld>
            <a:endParaRPr b="0" lang="en-US" sz="1600" spc="-1" strike="noStrike">
              <a:solidFill>
                <a:srgbClr val="000000"/>
              </a:solidFill>
              <a:latin typeface="Times New Roman"/>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 name="PlaceHolder 1"/>
          <p:cNvSpPr>
            <a:spLocks noGrp="1"/>
          </p:cNvSpPr>
          <p:nvPr>
            <p:ph type="title"/>
          </p:nvPr>
        </p:nvSpPr>
        <p:spPr>
          <a:xfrm>
            <a:off x="620640" y="8280"/>
            <a:ext cx="10514880" cy="523440"/>
          </a:xfrm>
          <a:prstGeom prst="rect">
            <a:avLst/>
          </a:prstGeom>
          <a:noFill/>
          <a:ln w="0">
            <a:noFill/>
          </a:ln>
        </p:spPr>
        <p:txBody>
          <a:bodyPr lIns="90000" rIns="90000" tIns="45000" bIns="45000" anchor="ctr">
            <a:normAutofit/>
          </a:bodyPr>
          <a:p>
            <a:pPr indent="0" algn="ctr">
              <a:lnSpc>
                <a:spcPct val="90000"/>
              </a:lnSpc>
              <a:buNone/>
              <a:tabLst>
                <a:tab algn="l" pos="0"/>
              </a:tabLst>
            </a:pPr>
            <a:r>
              <a:rPr b="0" lang="en-US" sz="2800" spc="-1" strike="noStrike">
                <a:solidFill>
                  <a:srgbClr val="000000"/>
                </a:solidFill>
                <a:latin typeface="Arial"/>
              </a:rPr>
              <a:t>Index</a:t>
            </a:r>
            <a:endParaRPr b="0" lang="en-US" sz="2800" spc="-1" strike="noStrike">
              <a:solidFill>
                <a:srgbClr val="000000"/>
              </a:solidFill>
              <a:latin typeface="Arial"/>
            </a:endParaRPr>
          </a:p>
        </p:txBody>
      </p:sp>
      <p:graphicFrame>
        <p:nvGraphicFramePr>
          <p:cNvPr id="45" name="Tabla 4"/>
          <p:cNvGraphicFramePr/>
          <p:nvPr/>
        </p:nvGraphicFramePr>
        <p:xfrm>
          <a:off x="160560" y="912600"/>
          <a:ext cx="11870640" cy="4379760"/>
        </p:xfrm>
        <a:graphic>
          <a:graphicData uri="http://schemas.openxmlformats.org/drawingml/2006/table">
            <a:tbl>
              <a:tblPr/>
              <a:tblGrid>
                <a:gridCol w="11112480"/>
                <a:gridCol w="758520"/>
              </a:tblGrid>
              <a:tr h="309600">
                <a:tc>
                  <a:txBody>
                    <a:bodyPr anchor="t">
                      <a:noAutofit/>
                    </a:bodyPr>
                    <a:p>
                      <a:pPr algn="ctr">
                        <a:lnSpc>
                          <a:spcPct val="120000"/>
                        </a:lnSpc>
                        <a:spcBef>
                          <a:spcPts val="601"/>
                        </a:spcBef>
                        <a:spcAft>
                          <a:spcPts val="601"/>
                        </a:spcAft>
                      </a:pPr>
                      <a:r>
                        <a:rPr b="0" lang="en-US" sz="1300" spc="-1" strike="noStrike">
                          <a:solidFill>
                            <a:srgbClr val="000000"/>
                          </a:solidFill>
                          <a:latin typeface="Arial"/>
                        </a:rPr>
                        <a:t>Figure list</a:t>
                      </a:r>
                      <a:endParaRPr b="0" lang="en-US" sz="1300" spc="-1" strike="noStrike">
                        <a:solidFill>
                          <a:srgbClr val="000000"/>
                        </a:solidFill>
                        <a:latin typeface="Arial"/>
                      </a:endParaRPr>
                    </a:p>
                  </a:txBody>
                  <a:tcPr anchor="t" marL="91440" marR="91440">
                    <a:lnL w="12240">
                      <a:noFill/>
                      <a:prstDash val="solid"/>
                    </a:lnL>
                    <a:lnR w="12240">
                      <a:noFill/>
                      <a:prstDash val="solid"/>
                    </a:lnR>
                    <a:lnT w="12240">
                      <a:solidFill>
                        <a:srgbClr val="000000"/>
                      </a:solidFill>
                      <a:prstDash val="solid"/>
                    </a:lnT>
                    <a:lnB w="12240">
                      <a:noFill/>
                      <a:prstDash val="solid"/>
                    </a:lnB>
                    <a:noFill/>
                  </a:tcPr>
                </a:tc>
                <a:tc>
                  <a:txBody>
                    <a:bodyPr anchor="t">
                      <a:noAutofit/>
                    </a:bodyPr>
                    <a:p>
                      <a:pPr algn="ctr">
                        <a:lnSpc>
                          <a:spcPct val="120000"/>
                        </a:lnSpc>
                        <a:spcBef>
                          <a:spcPts val="601"/>
                        </a:spcBef>
                        <a:spcAft>
                          <a:spcPts val="601"/>
                        </a:spcAft>
                      </a:pPr>
                      <a:r>
                        <a:rPr b="0" lang="en-US" sz="1300" spc="-1" strike="noStrike">
                          <a:solidFill>
                            <a:srgbClr val="000000"/>
                          </a:solidFill>
                          <a:latin typeface="Arial"/>
                        </a:rPr>
                        <a:t># slide</a:t>
                      </a:r>
                      <a:endParaRPr b="0" lang="en-US" sz="1300" spc="-1" strike="noStrike">
                        <a:solidFill>
                          <a:srgbClr val="000000"/>
                        </a:solidFill>
                        <a:latin typeface="Arial"/>
                      </a:endParaRPr>
                    </a:p>
                  </a:txBody>
                  <a:tcPr anchor="t" marL="91440" marR="91440">
                    <a:lnL w="12240">
                      <a:noFill/>
                      <a:prstDash val="solid"/>
                    </a:lnL>
                    <a:lnR w="12240">
                      <a:noFill/>
                      <a:prstDash val="solid"/>
                    </a:lnR>
                    <a:lnT w="12240">
                      <a:solidFill>
                        <a:srgbClr val="000000"/>
                      </a:solidFill>
                      <a:prstDash val="solid"/>
                    </a:lnT>
                    <a:lnB w="12240">
                      <a:noFill/>
                      <a:prstDash val="solid"/>
                    </a:lnB>
                    <a:noFill/>
                  </a:tcPr>
                </a:tc>
              </a:tr>
              <a:tr h="305280">
                <a:tc>
                  <a:txBody>
                    <a:bodyPr anchor="t">
                      <a:noAutofit/>
                    </a:bodyPr>
                    <a:p>
                      <a:pPr algn="just">
                        <a:lnSpc>
                          <a:spcPct val="120000"/>
                        </a:lnSpc>
                        <a:spcBef>
                          <a:spcPts val="601"/>
                        </a:spcBef>
                        <a:spcAft>
                          <a:spcPts val="601"/>
                        </a:spcAft>
                      </a:pPr>
                      <a:r>
                        <a:rPr b="1" lang="en-US" sz="1300" spc="-1" strike="noStrike">
                          <a:solidFill>
                            <a:srgbClr val="000000"/>
                          </a:solidFill>
                          <a:latin typeface="Arial"/>
                        </a:rPr>
                        <a:t>Figure S1</a:t>
                      </a:r>
                      <a:r>
                        <a:rPr b="0" lang="es-MX" sz="1300" spc="-1" strike="noStrike">
                          <a:solidFill>
                            <a:srgbClr val="000000"/>
                          </a:solidFill>
                          <a:latin typeface="Arial"/>
                        </a:rPr>
                        <a:t>. </a:t>
                      </a:r>
                      <a:r>
                        <a:rPr b="0" lang="en-US" sz="1300" spc="-1" strike="noStrike">
                          <a:solidFill>
                            <a:srgbClr val="000000"/>
                          </a:solidFill>
                          <a:latin typeface="Arial"/>
                        </a:rPr>
                        <a:t>Visual comparison of the ground and unground seeds of the CMLs and VMLs samples evaluated.</a:t>
                      </a:r>
                      <a:endParaRPr b="0" lang="en-US" sz="1300" spc="-1" strike="noStrike">
                        <a:solidFill>
                          <a:srgbClr val="ffffff"/>
                        </a:solidFill>
                        <a:latin typeface="Arial"/>
                      </a:endParaRPr>
                    </a:p>
                  </a:txBody>
                  <a:tcPr anchor="t" marL="91440" marR="91440">
                    <a:lnL w="12240">
                      <a:noFill/>
                      <a:prstDash val="solid"/>
                    </a:lnL>
                    <a:lnR w="12240">
                      <a:solidFill>
                        <a:srgbClr val="000000"/>
                      </a:solidFill>
                      <a:prstDash val="solid"/>
                    </a:lnR>
                    <a:lnT w="12240">
                      <a:noFill/>
                      <a:prstDash val="solid"/>
                    </a:lnT>
                    <a:lnB w="12240">
                      <a:noFill/>
                      <a:prstDash val="solid"/>
                    </a:lnB>
                    <a:solidFill>
                      <a:srgbClr val="000000">
                        <a:alpha val="20000"/>
                      </a:srgbClr>
                    </a:solidFill>
                  </a:tcPr>
                </a:tc>
                <a:tc>
                  <a:txBody>
                    <a:bodyPr anchor="ctr">
                      <a:noAutofit/>
                    </a:bodyPr>
                    <a:p>
                      <a:pPr algn="ctr">
                        <a:lnSpc>
                          <a:spcPct val="120000"/>
                        </a:lnSpc>
                        <a:spcBef>
                          <a:spcPts val="601"/>
                        </a:spcBef>
                        <a:spcAft>
                          <a:spcPts val="601"/>
                        </a:spcAft>
                      </a:pPr>
                      <a:r>
                        <a:rPr b="1" lang="en-US" sz="1300" spc="-1" strike="noStrike">
                          <a:solidFill>
                            <a:srgbClr val="000000"/>
                          </a:solidFill>
                          <a:latin typeface="Arial"/>
                        </a:rPr>
                        <a:t>3</a:t>
                      </a:r>
                      <a:endParaRPr b="0" lang="en-US" sz="1300" spc="-1" strike="noStrike">
                        <a:solidFill>
                          <a:srgbClr val="ffffff"/>
                        </a:solidFill>
                        <a:latin typeface="Arial"/>
                      </a:endParaRPr>
                    </a:p>
                  </a:txBody>
                  <a:tcPr anchor="ctr" marL="91440" marR="91440">
                    <a:lnL w="12240">
                      <a:solidFill>
                        <a:srgbClr val="000000"/>
                      </a:solidFill>
                      <a:prstDash val="solid"/>
                    </a:lnL>
                    <a:lnR w="12240">
                      <a:noFill/>
                      <a:prstDash val="solid"/>
                    </a:lnR>
                    <a:lnT w="12240">
                      <a:noFill/>
                      <a:prstDash val="solid"/>
                    </a:lnT>
                    <a:lnB w="12240">
                      <a:noFill/>
                      <a:prstDash val="solid"/>
                    </a:lnB>
                    <a:solidFill>
                      <a:srgbClr val="000000">
                        <a:alpha val="20000"/>
                      </a:srgbClr>
                    </a:solidFill>
                  </a:tcPr>
                </a:tc>
              </a:tr>
              <a:tr h="305280">
                <a:tc>
                  <a:txBody>
                    <a:bodyPr anchor="t">
                      <a:noAutofit/>
                    </a:bodyPr>
                    <a:p>
                      <a:pPr algn="just">
                        <a:lnSpc>
                          <a:spcPct val="120000"/>
                        </a:lnSpc>
                        <a:spcBef>
                          <a:spcPts val="601"/>
                        </a:spcBef>
                        <a:spcAft>
                          <a:spcPts val="601"/>
                        </a:spcAft>
                        <a:tabLst>
                          <a:tab algn="l" pos="0"/>
                        </a:tabLst>
                      </a:pPr>
                      <a:r>
                        <a:rPr b="1" lang="en-US" sz="1300" spc="-1" strike="noStrike">
                          <a:solidFill>
                            <a:srgbClr val="000000"/>
                          </a:solidFill>
                          <a:latin typeface="Arial"/>
                        </a:rPr>
                        <a:t>Figure S2</a:t>
                      </a:r>
                      <a:r>
                        <a:rPr b="0" lang="en-US" sz="1300" spc="-1" strike="noStrike">
                          <a:solidFill>
                            <a:srgbClr val="000000"/>
                          </a:solidFill>
                          <a:latin typeface="Arial"/>
                        </a:rPr>
                        <a:t>. Visual comparison of the seedlings’ leaf sheaths of some CMLs and VMLs evaluated. </a:t>
                      </a:r>
                      <a:endParaRPr b="0" lang="en-US" sz="1300" spc="-1" strike="noStrike">
                        <a:solidFill>
                          <a:srgbClr val="000000"/>
                        </a:solidFill>
                        <a:latin typeface="Arial"/>
                      </a:endParaRPr>
                    </a:p>
                  </a:txBody>
                  <a:tcPr anchor="t" marL="91440" marR="91440">
                    <a:lnL w="12240">
                      <a:noFill/>
                      <a:prstDash val="solid"/>
                    </a:lnL>
                    <a:lnR w="12240">
                      <a:solidFill>
                        <a:srgbClr val="000000"/>
                      </a:solidFill>
                      <a:prstDash val="solid"/>
                    </a:lnR>
                    <a:lnT w="12240">
                      <a:noFill/>
                      <a:prstDash val="solid"/>
                    </a:lnT>
                    <a:lnB w="12240">
                      <a:noFill/>
                      <a:prstDash val="solid"/>
                    </a:lnB>
                    <a:noFill/>
                  </a:tcPr>
                </a:tc>
                <a:tc>
                  <a:txBody>
                    <a:bodyPr anchor="ctr">
                      <a:noAutofit/>
                    </a:bodyPr>
                    <a:p>
                      <a:pPr algn="ctr">
                        <a:lnSpc>
                          <a:spcPct val="120000"/>
                        </a:lnSpc>
                        <a:spcBef>
                          <a:spcPts val="601"/>
                        </a:spcBef>
                        <a:spcAft>
                          <a:spcPts val="601"/>
                        </a:spcAft>
                      </a:pPr>
                      <a:r>
                        <a:rPr b="1" lang="en-US" sz="1300" spc="-1" strike="noStrike">
                          <a:solidFill>
                            <a:srgbClr val="000000"/>
                          </a:solidFill>
                          <a:latin typeface="Arial"/>
                        </a:rPr>
                        <a:t>4</a:t>
                      </a:r>
                      <a:endParaRPr b="0" lang="en-US" sz="1300" spc="-1" strike="noStrike">
                        <a:solidFill>
                          <a:srgbClr val="000000"/>
                        </a:solidFill>
                        <a:latin typeface="Arial"/>
                      </a:endParaRPr>
                    </a:p>
                  </a:txBody>
                  <a:tcPr anchor="ctr" marL="91440" marR="91440">
                    <a:lnL w="12240">
                      <a:solidFill>
                        <a:srgbClr val="000000"/>
                      </a:solidFill>
                      <a:prstDash val="solid"/>
                    </a:lnL>
                    <a:lnR w="12240">
                      <a:noFill/>
                      <a:prstDash val="solid"/>
                    </a:lnR>
                    <a:lnT w="12240">
                      <a:noFill/>
                      <a:prstDash val="solid"/>
                    </a:lnT>
                    <a:lnB w="12240">
                      <a:noFill/>
                      <a:prstDash val="solid"/>
                    </a:lnB>
                    <a:noFill/>
                  </a:tcPr>
                </a:tc>
              </a:tr>
              <a:tr h="305280">
                <a:tc>
                  <a:txBody>
                    <a:bodyPr anchor="t">
                      <a:noAutofit/>
                    </a:bodyPr>
                    <a:p>
                      <a:pPr algn="just">
                        <a:lnSpc>
                          <a:spcPct val="120000"/>
                        </a:lnSpc>
                        <a:spcBef>
                          <a:spcPts val="601"/>
                        </a:spcBef>
                        <a:spcAft>
                          <a:spcPts val="601"/>
                        </a:spcAft>
                        <a:tabLst>
                          <a:tab algn="l" pos="0"/>
                        </a:tabLst>
                      </a:pPr>
                      <a:r>
                        <a:rPr b="1" lang="en-US" sz="1300" spc="-1" strike="noStrike">
                          <a:solidFill>
                            <a:srgbClr val="000000"/>
                          </a:solidFill>
                          <a:latin typeface="Arial"/>
                        </a:rPr>
                        <a:t>Figure S3</a:t>
                      </a:r>
                      <a:r>
                        <a:rPr b="0" lang="en-US" sz="1300" spc="-1" strike="noStrike">
                          <a:solidFill>
                            <a:srgbClr val="000000"/>
                          </a:solidFill>
                          <a:latin typeface="Arial"/>
                        </a:rPr>
                        <a:t>. Comparison between the CML 305 and VML 305 pigmented pattern in the tassel, seedling leaf sheaths, corncob, and ground seeds. </a:t>
                      </a:r>
                      <a:endParaRPr b="0" lang="en-US" sz="1300" spc="-1" strike="noStrike">
                        <a:solidFill>
                          <a:srgbClr val="ffffff"/>
                        </a:solidFill>
                        <a:latin typeface="Arial"/>
                      </a:endParaRPr>
                    </a:p>
                  </a:txBody>
                  <a:tcPr anchor="t" marL="91440" marR="91440">
                    <a:lnL w="12240">
                      <a:noFill/>
                      <a:prstDash val="solid"/>
                    </a:lnL>
                    <a:lnR w="12240">
                      <a:solidFill>
                        <a:srgbClr val="000000"/>
                      </a:solidFill>
                      <a:prstDash val="solid"/>
                    </a:lnR>
                    <a:lnT w="12240">
                      <a:noFill/>
                      <a:prstDash val="solid"/>
                    </a:lnT>
                    <a:lnB w="12240">
                      <a:noFill/>
                      <a:prstDash val="solid"/>
                    </a:lnB>
                    <a:solidFill>
                      <a:srgbClr val="000000">
                        <a:alpha val="20000"/>
                      </a:srgbClr>
                    </a:solidFill>
                  </a:tcPr>
                </a:tc>
                <a:tc>
                  <a:txBody>
                    <a:bodyPr anchor="ctr">
                      <a:noAutofit/>
                    </a:bodyPr>
                    <a:p>
                      <a:pPr algn="ctr">
                        <a:lnSpc>
                          <a:spcPct val="120000"/>
                        </a:lnSpc>
                        <a:spcBef>
                          <a:spcPts val="601"/>
                        </a:spcBef>
                        <a:spcAft>
                          <a:spcPts val="601"/>
                        </a:spcAft>
                      </a:pPr>
                      <a:r>
                        <a:rPr b="1" lang="en-US" sz="1300" spc="-1" strike="noStrike">
                          <a:solidFill>
                            <a:srgbClr val="000000"/>
                          </a:solidFill>
                          <a:latin typeface="Arial"/>
                        </a:rPr>
                        <a:t>5</a:t>
                      </a:r>
                      <a:endParaRPr b="0" lang="en-US" sz="1300" spc="-1" strike="noStrike">
                        <a:solidFill>
                          <a:srgbClr val="ffffff"/>
                        </a:solidFill>
                        <a:latin typeface="Arial"/>
                      </a:endParaRPr>
                    </a:p>
                  </a:txBody>
                  <a:tcPr anchor="ctr" marL="91440" marR="91440">
                    <a:lnL w="12240">
                      <a:solidFill>
                        <a:srgbClr val="000000"/>
                      </a:solidFill>
                      <a:prstDash val="solid"/>
                    </a:lnL>
                    <a:lnR w="12240">
                      <a:noFill/>
                      <a:prstDash val="solid"/>
                    </a:lnR>
                    <a:lnT w="12240">
                      <a:noFill/>
                      <a:prstDash val="solid"/>
                    </a:lnT>
                    <a:lnB w="12240">
                      <a:noFill/>
                      <a:prstDash val="solid"/>
                    </a:lnB>
                    <a:solidFill>
                      <a:srgbClr val="000000">
                        <a:alpha val="20000"/>
                      </a:srgbClr>
                    </a:solidFill>
                  </a:tcPr>
                </a:tc>
              </a:tr>
              <a:tr h="305280">
                <a:tc>
                  <a:txBody>
                    <a:bodyPr anchor="t">
                      <a:noAutofit/>
                    </a:bodyPr>
                    <a:p>
                      <a:pPr algn="just">
                        <a:lnSpc>
                          <a:spcPct val="120000"/>
                        </a:lnSpc>
                        <a:spcBef>
                          <a:spcPts val="601"/>
                        </a:spcBef>
                        <a:spcAft>
                          <a:spcPts val="601"/>
                        </a:spcAft>
                        <a:tabLst>
                          <a:tab algn="l" pos="0"/>
                        </a:tabLst>
                      </a:pPr>
                      <a:r>
                        <a:rPr b="1" lang="en-US" sz="1300" spc="-1" strike="noStrike">
                          <a:solidFill>
                            <a:srgbClr val="000000"/>
                          </a:solidFill>
                          <a:latin typeface="Arial"/>
                        </a:rPr>
                        <a:t>Figure S4</a:t>
                      </a:r>
                      <a:r>
                        <a:rPr b="0" lang="en-US" sz="1300" spc="-1" strike="noStrike">
                          <a:solidFill>
                            <a:srgbClr val="000000"/>
                          </a:solidFill>
                          <a:latin typeface="Arial"/>
                        </a:rPr>
                        <a:t>. Comparison between the CML 321 and VML 321 pigmented pattern in the tassel, seedling leaf sheaths, corncob, and ground seeds. </a:t>
                      </a:r>
                      <a:endParaRPr b="0" lang="en-US" sz="1300" spc="-1" strike="noStrike">
                        <a:solidFill>
                          <a:srgbClr val="000000"/>
                        </a:solidFill>
                        <a:latin typeface="Arial"/>
                      </a:endParaRPr>
                    </a:p>
                  </a:txBody>
                  <a:tcPr anchor="t" marL="91440" marR="91440">
                    <a:lnL w="12240">
                      <a:noFill/>
                      <a:prstDash val="solid"/>
                    </a:lnL>
                    <a:lnR w="12240">
                      <a:solidFill>
                        <a:srgbClr val="000000"/>
                      </a:solidFill>
                      <a:prstDash val="solid"/>
                    </a:lnR>
                    <a:lnT w="12240">
                      <a:noFill/>
                      <a:prstDash val="solid"/>
                    </a:lnT>
                    <a:lnB w="12240">
                      <a:noFill/>
                      <a:prstDash val="solid"/>
                    </a:lnB>
                    <a:noFill/>
                  </a:tcPr>
                </a:tc>
                <a:tc>
                  <a:txBody>
                    <a:bodyPr anchor="ctr">
                      <a:noAutofit/>
                    </a:bodyPr>
                    <a:p>
                      <a:pPr algn="ctr">
                        <a:lnSpc>
                          <a:spcPct val="120000"/>
                        </a:lnSpc>
                        <a:spcBef>
                          <a:spcPts val="601"/>
                        </a:spcBef>
                        <a:spcAft>
                          <a:spcPts val="601"/>
                        </a:spcAft>
                      </a:pPr>
                      <a:r>
                        <a:rPr b="1" lang="en-US" sz="1300" spc="-1" strike="noStrike">
                          <a:solidFill>
                            <a:srgbClr val="000000"/>
                          </a:solidFill>
                          <a:latin typeface="Arial"/>
                        </a:rPr>
                        <a:t>6</a:t>
                      </a:r>
                      <a:endParaRPr b="0" lang="en-US" sz="1300" spc="-1" strike="noStrike">
                        <a:solidFill>
                          <a:srgbClr val="000000"/>
                        </a:solidFill>
                        <a:latin typeface="Arial"/>
                      </a:endParaRPr>
                    </a:p>
                  </a:txBody>
                  <a:tcPr anchor="ctr" marL="91440" marR="91440">
                    <a:lnL w="12240">
                      <a:solidFill>
                        <a:srgbClr val="000000"/>
                      </a:solidFill>
                      <a:prstDash val="solid"/>
                    </a:lnL>
                    <a:lnR w="12240">
                      <a:noFill/>
                      <a:prstDash val="solid"/>
                    </a:lnR>
                    <a:lnT w="12240">
                      <a:noFill/>
                      <a:prstDash val="solid"/>
                    </a:lnT>
                    <a:lnB w="12240">
                      <a:noFill/>
                      <a:prstDash val="solid"/>
                    </a:lnB>
                    <a:noFill/>
                  </a:tcPr>
                </a:tc>
              </a:tr>
              <a:tr h="305280">
                <a:tc>
                  <a:txBody>
                    <a:bodyPr anchor="t">
                      <a:noAutofit/>
                    </a:bodyPr>
                    <a:p>
                      <a:pPr algn="just">
                        <a:lnSpc>
                          <a:spcPct val="120000"/>
                        </a:lnSpc>
                        <a:spcBef>
                          <a:spcPts val="601"/>
                        </a:spcBef>
                        <a:spcAft>
                          <a:spcPts val="601"/>
                        </a:spcAft>
                      </a:pPr>
                      <a:r>
                        <a:rPr b="1" lang="en-US" sz="1300" spc="-1" strike="noStrike">
                          <a:solidFill>
                            <a:srgbClr val="000000"/>
                          </a:solidFill>
                          <a:latin typeface="Arial"/>
                        </a:rPr>
                        <a:t>Figure S5</a:t>
                      </a:r>
                      <a:r>
                        <a:rPr b="0" lang="en-US" sz="1300" spc="-1" strike="noStrike">
                          <a:solidFill>
                            <a:srgbClr val="000000"/>
                          </a:solidFill>
                          <a:latin typeface="Arial"/>
                        </a:rPr>
                        <a:t>. Comparison between the CML 327 and VML 327 pigmented pattern in the tassel, seedling leaf sheaths, corncob, and ground seeds. </a:t>
                      </a:r>
                      <a:endParaRPr b="0" lang="en-US" sz="1300" spc="-1" strike="noStrike">
                        <a:solidFill>
                          <a:srgbClr val="ffffff"/>
                        </a:solidFill>
                        <a:latin typeface="Arial"/>
                      </a:endParaRPr>
                    </a:p>
                  </a:txBody>
                  <a:tcPr anchor="t" marL="91440" marR="91440">
                    <a:lnL w="12240">
                      <a:noFill/>
                      <a:prstDash val="solid"/>
                    </a:lnL>
                    <a:lnR w="12240">
                      <a:solidFill>
                        <a:srgbClr val="000000"/>
                      </a:solidFill>
                      <a:prstDash val="solid"/>
                    </a:lnR>
                    <a:lnT w="12240">
                      <a:noFill/>
                      <a:prstDash val="solid"/>
                    </a:lnT>
                    <a:lnB w="12240">
                      <a:noFill/>
                      <a:prstDash val="solid"/>
                    </a:lnB>
                    <a:solidFill>
                      <a:srgbClr val="000000">
                        <a:alpha val="20000"/>
                      </a:srgbClr>
                    </a:solidFill>
                  </a:tcPr>
                </a:tc>
                <a:tc>
                  <a:txBody>
                    <a:bodyPr anchor="ctr">
                      <a:noAutofit/>
                    </a:bodyPr>
                    <a:p>
                      <a:pPr algn="ctr">
                        <a:lnSpc>
                          <a:spcPct val="120000"/>
                        </a:lnSpc>
                        <a:spcBef>
                          <a:spcPts val="601"/>
                        </a:spcBef>
                        <a:spcAft>
                          <a:spcPts val="601"/>
                        </a:spcAft>
                      </a:pPr>
                      <a:r>
                        <a:rPr b="1" lang="en-US" sz="1300" spc="-1" strike="noStrike">
                          <a:solidFill>
                            <a:srgbClr val="000000"/>
                          </a:solidFill>
                          <a:latin typeface="Arial"/>
                        </a:rPr>
                        <a:t>7</a:t>
                      </a:r>
                      <a:endParaRPr b="0" lang="en-US" sz="1300" spc="-1" strike="noStrike">
                        <a:solidFill>
                          <a:srgbClr val="ffffff"/>
                        </a:solidFill>
                        <a:latin typeface="Arial"/>
                      </a:endParaRPr>
                    </a:p>
                  </a:txBody>
                  <a:tcPr anchor="ctr" marL="91440" marR="91440">
                    <a:lnL w="12240">
                      <a:solidFill>
                        <a:srgbClr val="000000"/>
                      </a:solidFill>
                      <a:prstDash val="solid"/>
                    </a:lnL>
                    <a:lnR w="12240">
                      <a:noFill/>
                      <a:prstDash val="solid"/>
                    </a:lnR>
                    <a:lnT w="12240">
                      <a:noFill/>
                      <a:prstDash val="solid"/>
                    </a:lnT>
                    <a:lnB w="12240">
                      <a:noFill/>
                      <a:prstDash val="solid"/>
                    </a:lnB>
                    <a:solidFill>
                      <a:srgbClr val="000000">
                        <a:alpha val="20000"/>
                      </a:srgbClr>
                    </a:solidFill>
                  </a:tcPr>
                </a:tc>
              </a:tr>
              <a:tr h="305280">
                <a:tc>
                  <a:txBody>
                    <a:bodyPr anchor="t">
                      <a:noAutofit/>
                    </a:bodyPr>
                    <a:p>
                      <a:pPr algn="just">
                        <a:lnSpc>
                          <a:spcPct val="120000"/>
                        </a:lnSpc>
                        <a:spcBef>
                          <a:spcPts val="601"/>
                        </a:spcBef>
                        <a:spcAft>
                          <a:spcPts val="601"/>
                        </a:spcAft>
                      </a:pPr>
                      <a:r>
                        <a:rPr b="1" lang="en-US" sz="1300" spc="-1" strike="noStrike">
                          <a:solidFill>
                            <a:srgbClr val="000000"/>
                          </a:solidFill>
                          <a:latin typeface="Arial"/>
                        </a:rPr>
                        <a:t>Figure S6</a:t>
                      </a:r>
                      <a:r>
                        <a:rPr b="0" lang="en-US" sz="1300" spc="-1" strike="noStrike">
                          <a:solidFill>
                            <a:srgbClr val="000000"/>
                          </a:solidFill>
                          <a:latin typeface="Arial"/>
                        </a:rPr>
                        <a:t>. Comparison between the CML 451 and VML 451 pigmented pattern in the tassel, seedling leaf sheaths, corncob, and ground seeds. </a:t>
                      </a:r>
                      <a:r>
                        <a:rPr b="0" lang="en-US" sz="1300" spc="-1" strike="noStrike">
                          <a:solidFill>
                            <a:srgbClr val="000000"/>
                          </a:solidFill>
                          <a:latin typeface="Arial"/>
                          <a:ea typeface="Calibri"/>
                        </a:rPr>
                        <a:t> </a:t>
                      </a:r>
                      <a:endParaRPr b="0" lang="en-US" sz="1300" spc="-1" strike="noStrike">
                        <a:solidFill>
                          <a:srgbClr val="000000"/>
                        </a:solidFill>
                        <a:latin typeface="Arial"/>
                      </a:endParaRPr>
                    </a:p>
                  </a:txBody>
                  <a:tcPr anchor="t" marL="91440" marR="91440">
                    <a:lnL w="12240">
                      <a:noFill/>
                      <a:prstDash val="solid"/>
                    </a:lnL>
                    <a:lnR w="12240">
                      <a:solidFill>
                        <a:srgbClr val="000000"/>
                      </a:solidFill>
                      <a:prstDash val="solid"/>
                    </a:lnR>
                    <a:lnT w="12240">
                      <a:noFill/>
                      <a:prstDash val="solid"/>
                    </a:lnT>
                    <a:lnB w="12240">
                      <a:noFill/>
                      <a:prstDash val="solid"/>
                    </a:lnB>
                    <a:noFill/>
                  </a:tcPr>
                </a:tc>
                <a:tc>
                  <a:txBody>
                    <a:bodyPr anchor="ctr">
                      <a:noAutofit/>
                    </a:bodyPr>
                    <a:p>
                      <a:pPr algn="ctr">
                        <a:lnSpc>
                          <a:spcPct val="120000"/>
                        </a:lnSpc>
                        <a:spcBef>
                          <a:spcPts val="601"/>
                        </a:spcBef>
                        <a:spcAft>
                          <a:spcPts val="601"/>
                        </a:spcAft>
                      </a:pPr>
                      <a:r>
                        <a:rPr b="1" lang="en-US" sz="1300" spc="-1" strike="noStrike">
                          <a:solidFill>
                            <a:srgbClr val="000000"/>
                          </a:solidFill>
                          <a:latin typeface="Arial"/>
                        </a:rPr>
                        <a:t>8</a:t>
                      </a:r>
                      <a:endParaRPr b="0" lang="en-US" sz="1300" spc="-1" strike="noStrike">
                        <a:solidFill>
                          <a:srgbClr val="000000"/>
                        </a:solidFill>
                        <a:latin typeface="Arial"/>
                      </a:endParaRPr>
                    </a:p>
                  </a:txBody>
                  <a:tcPr anchor="ctr" marL="91440" marR="91440">
                    <a:lnL w="12240">
                      <a:solidFill>
                        <a:srgbClr val="000000"/>
                      </a:solidFill>
                      <a:prstDash val="solid"/>
                    </a:lnL>
                    <a:lnR w="12240">
                      <a:noFill/>
                      <a:prstDash val="solid"/>
                    </a:lnR>
                    <a:lnT w="12240">
                      <a:noFill/>
                      <a:prstDash val="solid"/>
                    </a:lnT>
                    <a:lnB w="12240">
                      <a:noFill/>
                      <a:prstDash val="solid"/>
                    </a:lnB>
                    <a:noFill/>
                  </a:tcPr>
                </a:tc>
              </a:tr>
              <a:tr h="305280">
                <a:tc>
                  <a:txBody>
                    <a:bodyPr anchor="t">
                      <a:noAutofit/>
                    </a:bodyPr>
                    <a:p>
                      <a:pPr algn="just">
                        <a:lnSpc>
                          <a:spcPct val="120000"/>
                        </a:lnSpc>
                        <a:spcBef>
                          <a:spcPts val="601"/>
                        </a:spcBef>
                        <a:spcAft>
                          <a:spcPts val="601"/>
                        </a:spcAft>
                      </a:pPr>
                      <a:r>
                        <a:rPr b="1" lang="en-US" sz="1300" spc="-1" strike="noStrike">
                          <a:solidFill>
                            <a:srgbClr val="000000"/>
                          </a:solidFill>
                          <a:latin typeface="Arial"/>
                        </a:rPr>
                        <a:t>Figure S7</a:t>
                      </a:r>
                      <a:r>
                        <a:rPr b="0" lang="en-US" sz="1300" spc="-1" strike="noStrike">
                          <a:solidFill>
                            <a:srgbClr val="000000"/>
                          </a:solidFill>
                          <a:latin typeface="Arial"/>
                        </a:rPr>
                        <a:t>. Comparison between the CML 490 and VML 490 pigmented pattern in the tassel, seedling leaf sheaths, corncob, and ground seeds. </a:t>
                      </a:r>
                      <a:endParaRPr b="0" lang="en-US" sz="1300" spc="-1" strike="noStrike">
                        <a:solidFill>
                          <a:srgbClr val="ffffff"/>
                        </a:solidFill>
                        <a:latin typeface="Arial"/>
                      </a:endParaRPr>
                    </a:p>
                  </a:txBody>
                  <a:tcPr anchor="t" marL="91440" marR="91440">
                    <a:lnL w="12240">
                      <a:noFill/>
                      <a:prstDash val="solid"/>
                    </a:lnL>
                    <a:lnR w="12240">
                      <a:solidFill>
                        <a:srgbClr val="000000"/>
                      </a:solidFill>
                      <a:prstDash val="solid"/>
                    </a:lnR>
                    <a:lnT w="12240">
                      <a:noFill/>
                      <a:prstDash val="solid"/>
                    </a:lnT>
                    <a:lnB w="12240">
                      <a:noFill/>
                      <a:prstDash val="solid"/>
                    </a:lnB>
                    <a:solidFill>
                      <a:srgbClr val="000000">
                        <a:alpha val="20000"/>
                      </a:srgbClr>
                    </a:solidFill>
                  </a:tcPr>
                </a:tc>
                <a:tc>
                  <a:txBody>
                    <a:bodyPr anchor="ctr">
                      <a:noAutofit/>
                    </a:bodyPr>
                    <a:p>
                      <a:pPr algn="ctr">
                        <a:lnSpc>
                          <a:spcPct val="120000"/>
                        </a:lnSpc>
                        <a:spcBef>
                          <a:spcPts val="601"/>
                        </a:spcBef>
                        <a:spcAft>
                          <a:spcPts val="601"/>
                        </a:spcAft>
                      </a:pPr>
                      <a:r>
                        <a:rPr b="1" lang="en-US" sz="1300" spc="-1" strike="noStrike">
                          <a:solidFill>
                            <a:srgbClr val="000000"/>
                          </a:solidFill>
                          <a:latin typeface="Arial"/>
                        </a:rPr>
                        <a:t>9</a:t>
                      </a:r>
                      <a:endParaRPr b="0" lang="en-US" sz="1300" spc="-1" strike="noStrike">
                        <a:solidFill>
                          <a:srgbClr val="ffffff"/>
                        </a:solidFill>
                        <a:latin typeface="Arial"/>
                      </a:endParaRPr>
                    </a:p>
                  </a:txBody>
                  <a:tcPr anchor="ctr" marL="91440" marR="91440">
                    <a:lnL w="12240">
                      <a:solidFill>
                        <a:srgbClr val="000000"/>
                      </a:solidFill>
                      <a:prstDash val="solid"/>
                    </a:lnL>
                    <a:lnR w="12240">
                      <a:noFill/>
                      <a:prstDash val="solid"/>
                    </a:lnR>
                    <a:lnT w="12240">
                      <a:noFill/>
                      <a:prstDash val="solid"/>
                    </a:lnT>
                    <a:lnB w="12240">
                      <a:noFill/>
                      <a:prstDash val="solid"/>
                    </a:lnB>
                    <a:solidFill>
                      <a:srgbClr val="000000">
                        <a:alpha val="20000"/>
                      </a:srgbClr>
                    </a:solidFill>
                  </a:tcPr>
                </a:tc>
              </a:tr>
              <a:tr h="305280">
                <a:tc>
                  <a:txBody>
                    <a:bodyPr anchor="t">
                      <a:noAutofit/>
                    </a:bodyPr>
                    <a:p>
                      <a:pPr algn="just">
                        <a:lnSpc>
                          <a:spcPct val="120000"/>
                        </a:lnSpc>
                        <a:spcBef>
                          <a:spcPts val="601"/>
                        </a:spcBef>
                        <a:spcAft>
                          <a:spcPts val="601"/>
                        </a:spcAft>
                      </a:pPr>
                      <a:r>
                        <a:rPr b="1" lang="en-US" sz="1300" spc="-1" strike="noStrike">
                          <a:solidFill>
                            <a:srgbClr val="000000"/>
                          </a:solidFill>
                          <a:latin typeface="Arial"/>
                        </a:rPr>
                        <a:t>Figure S8</a:t>
                      </a:r>
                      <a:r>
                        <a:rPr b="0" lang="en-US" sz="1300" spc="-1" strike="noStrike">
                          <a:solidFill>
                            <a:srgbClr val="000000"/>
                          </a:solidFill>
                          <a:latin typeface="Arial"/>
                        </a:rPr>
                        <a:t>. Comparison between the CML 491 and VML 492 pigmented pattern in the tassel, seedling leaf sheaths, corncob, and ground seeds. </a:t>
                      </a:r>
                      <a:endParaRPr b="0" lang="en-US" sz="1300" spc="-1" strike="noStrike">
                        <a:solidFill>
                          <a:srgbClr val="000000"/>
                        </a:solidFill>
                        <a:latin typeface="Arial"/>
                      </a:endParaRPr>
                    </a:p>
                  </a:txBody>
                  <a:tcPr anchor="t" marL="91440" marR="91440">
                    <a:lnL w="12240">
                      <a:noFill/>
                      <a:prstDash val="solid"/>
                    </a:lnL>
                    <a:lnR w="12240">
                      <a:solidFill>
                        <a:srgbClr val="000000"/>
                      </a:solidFill>
                      <a:prstDash val="solid"/>
                    </a:lnR>
                    <a:lnT w="12240">
                      <a:noFill/>
                      <a:prstDash val="solid"/>
                    </a:lnT>
                    <a:lnB w="12240">
                      <a:noFill/>
                      <a:prstDash val="solid"/>
                    </a:lnB>
                    <a:noFill/>
                  </a:tcPr>
                </a:tc>
                <a:tc>
                  <a:txBody>
                    <a:bodyPr anchor="ctr">
                      <a:noAutofit/>
                    </a:bodyPr>
                    <a:p>
                      <a:pPr algn="ctr">
                        <a:lnSpc>
                          <a:spcPct val="120000"/>
                        </a:lnSpc>
                        <a:spcBef>
                          <a:spcPts val="601"/>
                        </a:spcBef>
                        <a:spcAft>
                          <a:spcPts val="601"/>
                        </a:spcAft>
                      </a:pPr>
                      <a:r>
                        <a:rPr b="1" lang="en-US" sz="1300" spc="-1" strike="noStrike">
                          <a:solidFill>
                            <a:srgbClr val="000000"/>
                          </a:solidFill>
                          <a:latin typeface="Arial"/>
                        </a:rPr>
                        <a:t>10</a:t>
                      </a:r>
                      <a:endParaRPr b="0" lang="en-US" sz="1300" spc="-1" strike="noStrike">
                        <a:solidFill>
                          <a:srgbClr val="000000"/>
                        </a:solidFill>
                        <a:latin typeface="Arial"/>
                      </a:endParaRPr>
                    </a:p>
                  </a:txBody>
                  <a:tcPr anchor="ctr" marL="91440" marR="91440">
                    <a:lnL w="12240">
                      <a:solidFill>
                        <a:srgbClr val="000000"/>
                      </a:solidFill>
                      <a:prstDash val="solid"/>
                    </a:lnL>
                    <a:lnR w="12240">
                      <a:noFill/>
                      <a:prstDash val="solid"/>
                    </a:lnR>
                    <a:lnT w="12240">
                      <a:noFill/>
                      <a:prstDash val="solid"/>
                    </a:lnT>
                    <a:lnB w="12240">
                      <a:noFill/>
                      <a:prstDash val="solid"/>
                    </a:lnB>
                    <a:noFill/>
                  </a:tcPr>
                </a:tc>
              </a:tr>
              <a:tr h="305280">
                <a:tc>
                  <a:txBody>
                    <a:bodyPr anchor="t">
                      <a:noAutofit/>
                    </a:bodyPr>
                    <a:p>
                      <a:pPr algn="just">
                        <a:lnSpc>
                          <a:spcPct val="120000"/>
                        </a:lnSpc>
                        <a:spcBef>
                          <a:spcPts val="601"/>
                        </a:spcBef>
                        <a:spcAft>
                          <a:spcPts val="601"/>
                        </a:spcAft>
                      </a:pPr>
                      <a:r>
                        <a:rPr b="1" lang="en-US" sz="1300" spc="-1" strike="noStrike">
                          <a:solidFill>
                            <a:srgbClr val="000000"/>
                          </a:solidFill>
                          <a:latin typeface="Arial"/>
                        </a:rPr>
                        <a:t>Figure S9</a:t>
                      </a:r>
                      <a:r>
                        <a:rPr b="0" lang="en-US" sz="1300" spc="-1" strike="noStrike">
                          <a:solidFill>
                            <a:srgbClr val="000000"/>
                          </a:solidFill>
                          <a:latin typeface="Arial"/>
                        </a:rPr>
                        <a:t>. Comparison between the CML 492 and VML 492 pigmented pattern in the tassel, seedling leaf sheaths, corncob, and ground seeds. </a:t>
                      </a:r>
                      <a:endParaRPr b="0" lang="en-US" sz="1300" spc="-1" strike="noStrike">
                        <a:solidFill>
                          <a:srgbClr val="ffffff"/>
                        </a:solidFill>
                        <a:latin typeface="Arial"/>
                      </a:endParaRPr>
                    </a:p>
                  </a:txBody>
                  <a:tcPr anchor="t" marL="91440" marR="91440">
                    <a:lnL w="12240">
                      <a:noFill/>
                      <a:prstDash val="solid"/>
                    </a:lnL>
                    <a:lnR w="12240">
                      <a:solidFill>
                        <a:srgbClr val="000000"/>
                      </a:solidFill>
                      <a:prstDash val="solid"/>
                    </a:lnR>
                    <a:lnT w="12240">
                      <a:noFill/>
                      <a:prstDash val="solid"/>
                    </a:lnT>
                    <a:lnB w="12240">
                      <a:noFill/>
                      <a:prstDash val="solid"/>
                    </a:lnB>
                    <a:solidFill>
                      <a:srgbClr val="000000">
                        <a:alpha val="20000"/>
                      </a:srgbClr>
                    </a:solidFill>
                  </a:tcPr>
                </a:tc>
                <a:tc>
                  <a:txBody>
                    <a:bodyPr anchor="ctr">
                      <a:noAutofit/>
                    </a:bodyPr>
                    <a:p>
                      <a:pPr algn="ctr">
                        <a:lnSpc>
                          <a:spcPct val="120000"/>
                        </a:lnSpc>
                        <a:spcBef>
                          <a:spcPts val="601"/>
                        </a:spcBef>
                        <a:spcAft>
                          <a:spcPts val="601"/>
                        </a:spcAft>
                      </a:pPr>
                      <a:r>
                        <a:rPr b="1" lang="en-US" sz="1300" spc="-1" strike="noStrike">
                          <a:solidFill>
                            <a:srgbClr val="000000"/>
                          </a:solidFill>
                          <a:latin typeface="Arial"/>
                        </a:rPr>
                        <a:t>11</a:t>
                      </a:r>
                      <a:endParaRPr b="0" lang="en-US" sz="1300" spc="-1" strike="noStrike">
                        <a:solidFill>
                          <a:srgbClr val="ffffff"/>
                        </a:solidFill>
                        <a:latin typeface="Arial"/>
                      </a:endParaRPr>
                    </a:p>
                  </a:txBody>
                  <a:tcPr anchor="ctr" marL="91440" marR="91440">
                    <a:lnL w="12240">
                      <a:solidFill>
                        <a:srgbClr val="000000"/>
                      </a:solidFill>
                      <a:prstDash val="solid"/>
                    </a:lnL>
                    <a:lnR w="12240">
                      <a:noFill/>
                      <a:prstDash val="solid"/>
                    </a:lnR>
                    <a:lnT w="12240">
                      <a:noFill/>
                      <a:prstDash val="solid"/>
                    </a:lnT>
                    <a:lnB w="12240">
                      <a:noFill/>
                      <a:prstDash val="solid"/>
                    </a:lnB>
                    <a:solidFill>
                      <a:srgbClr val="000000">
                        <a:alpha val="20000"/>
                      </a:srgbClr>
                    </a:solidFill>
                  </a:tcPr>
                </a:tc>
              </a:tr>
              <a:tr h="305280">
                <a:tc>
                  <a:txBody>
                    <a:bodyPr anchor="t">
                      <a:noAutofit/>
                    </a:bodyPr>
                    <a:p>
                      <a:pPr algn="just">
                        <a:lnSpc>
                          <a:spcPct val="120000"/>
                        </a:lnSpc>
                        <a:spcBef>
                          <a:spcPts val="601"/>
                        </a:spcBef>
                        <a:spcAft>
                          <a:spcPts val="601"/>
                        </a:spcAft>
                      </a:pPr>
                      <a:r>
                        <a:rPr b="1" lang="en-US" sz="1300" spc="-1" strike="noStrike">
                          <a:solidFill>
                            <a:srgbClr val="000000"/>
                          </a:solidFill>
                          <a:latin typeface="Arial"/>
                        </a:rPr>
                        <a:t>Figure S10</a:t>
                      </a:r>
                      <a:r>
                        <a:rPr b="0" lang="en-US" sz="1300" spc="-1" strike="noStrike">
                          <a:solidFill>
                            <a:srgbClr val="000000"/>
                          </a:solidFill>
                          <a:latin typeface="Arial"/>
                        </a:rPr>
                        <a:t>. Comparison between the CML 494 and VML 494 pigmented pattern in the tassel, seedling leaf sheaths, corncob, and ground seeds. </a:t>
                      </a:r>
                      <a:endParaRPr b="0" lang="en-US" sz="1300" spc="-1" strike="noStrike">
                        <a:solidFill>
                          <a:srgbClr val="000000"/>
                        </a:solidFill>
                        <a:latin typeface="Arial"/>
                      </a:endParaRPr>
                    </a:p>
                  </a:txBody>
                  <a:tcPr anchor="t" marL="91440" marR="91440">
                    <a:lnL w="12240">
                      <a:noFill/>
                      <a:prstDash val="solid"/>
                    </a:lnL>
                    <a:lnR w="12240">
                      <a:solidFill>
                        <a:srgbClr val="000000"/>
                      </a:solidFill>
                      <a:prstDash val="solid"/>
                    </a:lnR>
                    <a:lnT w="12240">
                      <a:noFill/>
                      <a:prstDash val="solid"/>
                    </a:lnT>
                    <a:lnB w="12240">
                      <a:noFill/>
                      <a:prstDash val="solid"/>
                    </a:lnB>
                    <a:noFill/>
                  </a:tcPr>
                </a:tc>
                <a:tc>
                  <a:txBody>
                    <a:bodyPr anchor="ctr">
                      <a:noAutofit/>
                    </a:bodyPr>
                    <a:p>
                      <a:pPr algn="ctr">
                        <a:lnSpc>
                          <a:spcPct val="120000"/>
                        </a:lnSpc>
                        <a:spcBef>
                          <a:spcPts val="601"/>
                        </a:spcBef>
                        <a:spcAft>
                          <a:spcPts val="601"/>
                        </a:spcAft>
                      </a:pPr>
                      <a:r>
                        <a:rPr b="1" lang="en-US" sz="1300" spc="-1" strike="noStrike">
                          <a:solidFill>
                            <a:srgbClr val="000000"/>
                          </a:solidFill>
                          <a:latin typeface="Arial"/>
                        </a:rPr>
                        <a:t>12</a:t>
                      </a:r>
                      <a:endParaRPr b="0" lang="en-US" sz="1300" spc="-1" strike="noStrike">
                        <a:solidFill>
                          <a:srgbClr val="000000"/>
                        </a:solidFill>
                        <a:latin typeface="Arial"/>
                      </a:endParaRPr>
                    </a:p>
                  </a:txBody>
                  <a:tcPr anchor="ctr" marL="91440" marR="91440">
                    <a:lnL w="12240">
                      <a:solidFill>
                        <a:srgbClr val="000000"/>
                      </a:solidFill>
                      <a:prstDash val="solid"/>
                    </a:lnL>
                    <a:lnR w="12240">
                      <a:noFill/>
                      <a:prstDash val="solid"/>
                    </a:lnR>
                    <a:lnT w="12240">
                      <a:noFill/>
                      <a:prstDash val="solid"/>
                    </a:lnT>
                    <a:lnB w="12240">
                      <a:noFill/>
                      <a:prstDash val="solid"/>
                    </a:lnB>
                    <a:noFill/>
                  </a:tcPr>
                </a:tc>
              </a:tr>
              <a:tr h="305280">
                <a:tc>
                  <a:txBody>
                    <a:bodyPr anchor="t">
                      <a:noAutofit/>
                    </a:bodyPr>
                    <a:p>
                      <a:pPr>
                        <a:lnSpc>
                          <a:spcPct val="120000"/>
                        </a:lnSpc>
                        <a:spcBef>
                          <a:spcPts val="601"/>
                        </a:spcBef>
                        <a:spcAft>
                          <a:spcPts val="601"/>
                        </a:spcAft>
                      </a:pPr>
                      <a:r>
                        <a:rPr b="1" lang="en-US" sz="1300" spc="-1" strike="noStrike">
                          <a:solidFill>
                            <a:srgbClr val="000000"/>
                          </a:solidFill>
                          <a:latin typeface="Arial"/>
                        </a:rPr>
                        <a:t>Figure S11</a:t>
                      </a:r>
                      <a:r>
                        <a:rPr b="0" lang="en-US" sz="1300" spc="-1" strike="noStrike">
                          <a:solidFill>
                            <a:srgbClr val="000000"/>
                          </a:solidFill>
                          <a:latin typeface="Arial"/>
                        </a:rPr>
                        <a:t>. Comparison between the CML 496 and VML 496 pigmented pattern in the tassel, seedling leaf sheaths, corncob, and ground seeds. </a:t>
                      </a:r>
                      <a:endParaRPr b="0" lang="en-US" sz="1300" spc="-1" strike="noStrike">
                        <a:solidFill>
                          <a:srgbClr val="ffffff"/>
                        </a:solidFill>
                        <a:latin typeface="Arial"/>
                      </a:endParaRPr>
                    </a:p>
                  </a:txBody>
                  <a:tcPr anchor="t" marL="91440" marR="91440">
                    <a:lnL w="12240">
                      <a:noFill/>
                      <a:prstDash val="solid"/>
                    </a:lnL>
                    <a:lnR w="12240">
                      <a:solidFill>
                        <a:srgbClr val="000000"/>
                      </a:solidFill>
                      <a:prstDash val="solid"/>
                    </a:lnR>
                    <a:lnT w="12240">
                      <a:noFill/>
                      <a:prstDash val="solid"/>
                    </a:lnT>
                    <a:lnB w="12240">
                      <a:noFill/>
                      <a:prstDash val="solid"/>
                    </a:lnB>
                    <a:solidFill>
                      <a:srgbClr val="000000">
                        <a:alpha val="20000"/>
                      </a:srgbClr>
                    </a:solidFill>
                  </a:tcPr>
                </a:tc>
                <a:tc>
                  <a:txBody>
                    <a:bodyPr anchor="ctr">
                      <a:noAutofit/>
                    </a:bodyPr>
                    <a:p>
                      <a:pPr algn="ctr">
                        <a:lnSpc>
                          <a:spcPct val="120000"/>
                        </a:lnSpc>
                        <a:spcBef>
                          <a:spcPts val="601"/>
                        </a:spcBef>
                        <a:spcAft>
                          <a:spcPts val="601"/>
                        </a:spcAft>
                      </a:pPr>
                      <a:r>
                        <a:rPr b="1" lang="en-US" sz="1300" spc="-1" strike="noStrike">
                          <a:solidFill>
                            <a:srgbClr val="000000"/>
                          </a:solidFill>
                          <a:latin typeface="Arial"/>
                        </a:rPr>
                        <a:t>13</a:t>
                      </a:r>
                      <a:endParaRPr b="0" lang="en-US" sz="1300" spc="-1" strike="noStrike">
                        <a:solidFill>
                          <a:srgbClr val="ffffff"/>
                        </a:solidFill>
                        <a:latin typeface="Arial"/>
                      </a:endParaRPr>
                    </a:p>
                  </a:txBody>
                  <a:tcPr anchor="ctr" marL="91440" marR="91440">
                    <a:lnL w="12240">
                      <a:solidFill>
                        <a:srgbClr val="000000"/>
                      </a:solidFill>
                      <a:prstDash val="solid"/>
                    </a:lnL>
                    <a:lnR w="12240">
                      <a:noFill/>
                      <a:prstDash val="solid"/>
                    </a:lnR>
                    <a:lnT w="12240">
                      <a:noFill/>
                      <a:prstDash val="solid"/>
                    </a:lnT>
                    <a:lnB w="12240">
                      <a:noFill/>
                      <a:prstDash val="solid"/>
                    </a:lnB>
                    <a:solidFill>
                      <a:srgbClr val="000000">
                        <a:alpha val="20000"/>
                      </a:srgbClr>
                    </a:solidFill>
                  </a:tcPr>
                </a:tc>
              </a:tr>
              <a:tr h="305280">
                <a:tc>
                  <a:txBody>
                    <a:bodyPr anchor="t">
                      <a:noAutofit/>
                    </a:bodyPr>
                    <a:p>
                      <a:pPr>
                        <a:lnSpc>
                          <a:spcPct val="120000"/>
                        </a:lnSpc>
                        <a:spcBef>
                          <a:spcPts val="601"/>
                        </a:spcBef>
                        <a:spcAft>
                          <a:spcPts val="601"/>
                        </a:spcAft>
                      </a:pPr>
                      <a:r>
                        <a:rPr b="1" lang="en-US" sz="1300" spc="-1" strike="noStrike">
                          <a:solidFill>
                            <a:srgbClr val="000000"/>
                          </a:solidFill>
                          <a:latin typeface="Arial"/>
                        </a:rPr>
                        <a:t>Figure S12</a:t>
                      </a:r>
                      <a:r>
                        <a:rPr b="0" lang="es-MX" sz="1300" spc="-1" strike="noStrike">
                          <a:solidFill>
                            <a:srgbClr val="000000"/>
                          </a:solidFill>
                          <a:latin typeface="Arial"/>
                        </a:rPr>
                        <a:t>. </a:t>
                      </a:r>
                      <a:r>
                        <a:rPr b="0" lang="en-US" sz="1300" spc="-1" strike="noStrike">
                          <a:solidFill>
                            <a:srgbClr val="000000"/>
                          </a:solidFill>
                          <a:latin typeface="Arial"/>
                        </a:rPr>
                        <a:t>H</a:t>
                      </a:r>
                      <a:r>
                        <a:rPr b="0" lang="en-US" sz="1300" spc="-1" strike="noStrike">
                          <a:solidFill>
                            <a:srgbClr val="000000"/>
                          </a:solidFill>
                          <a:latin typeface="Arial"/>
                          <a:ea typeface="Calibri"/>
                        </a:rPr>
                        <a:t>CA clustering for DIMS data from the MeOH extraction of CMLs and VMLs. </a:t>
                      </a:r>
                      <a:endParaRPr b="0" lang="en-US" sz="1300" spc="-1" strike="noStrike">
                        <a:solidFill>
                          <a:srgbClr val="000000"/>
                        </a:solidFill>
                        <a:latin typeface="Arial"/>
                      </a:endParaRPr>
                    </a:p>
                  </a:txBody>
                  <a:tcPr anchor="t" marL="91440" marR="91440">
                    <a:lnL w="12240">
                      <a:noFill/>
                      <a:prstDash val="solid"/>
                    </a:lnL>
                    <a:lnR w="12240">
                      <a:solidFill>
                        <a:srgbClr val="000000"/>
                      </a:solidFill>
                      <a:prstDash val="solid"/>
                    </a:lnR>
                    <a:lnT w="12240">
                      <a:noFill/>
                      <a:prstDash val="solid"/>
                    </a:lnT>
                    <a:lnB w="12240">
                      <a:noFill/>
                      <a:prstDash val="solid"/>
                    </a:lnB>
                    <a:noFill/>
                  </a:tcPr>
                </a:tc>
                <a:tc>
                  <a:txBody>
                    <a:bodyPr anchor="ctr">
                      <a:noAutofit/>
                    </a:bodyPr>
                    <a:p>
                      <a:pPr algn="ctr">
                        <a:lnSpc>
                          <a:spcPct val="120000"/>
                        </a:lnSpc>
                        <a:spcBef>
                          <a:spcPts val="601"/>
                        </a:spcBef>
                        <a:spcAft>
                          <a:spcPts val="601"/>
                        </a:spcAft>
                      </a:pPr>
                      <a:r>
                        <a:rPr b="1" lang="en-US" sz="1300" spc="-1" strike="noStrike">
                          <a:solidFill>
                            <a:srgbClr val="000000"/>
                          </a:solidFill>
                          <a:latin typeface="Arial"/>
                        </a:rPr>
                        <a:t>14</a:t>
                      </a:r>
                      <a:endParaRPr b="0" lang="en-US" sz="1300" spc="-1" strike="noStrike">
                        <a:solidFill>
                          <a:srgbClr val="000000"/>
                        </a:solidFill>
                        <a:latin typeface="Arial"/>
                      </a:endParaRPr>
                    </a:p>
                  </a:txBody>
                  <a:tcPr anchor="ctr" marL="91440" marR="91440">
                    <a:lnL w="12240">
                      <a:solidFill>
                        <a:srgbClr val="000000"/>
                      </a:solidFill>
                      <a:prstDash val="solid"/>
                    </a:lnL>
                    <a:lnR w="12240">
                      <a:noFill/>
                      <a:prstDash val="solid"/>
                    </a:lnR>
                    <a:lnT w="12240">
                      <a:noFill/>
                      <a:prstDash val="solid"/>
                    </a:lnT>
                    <a:lnB w="12240">
                      <a:noFill/>
                      <a:prstDash val="solid"/>
                    </a:lnB>
                    <a:noFill/>
                  </a:tcPr>
                </a:tc>
              </a:tr>
              <a:tr h="305280">
                <a:tc>
                  <a:txBody>
                    <a:bodyPr anchor="t">
                      <a:noAutofit/>
                    </a:bodyPr>
                    <a:p>
                      <a:pPr>
                        <a:lnSpc>
                          <a:spcPct val="120000"/>
                        </a:lnSpc>
                        <a:spcBef>
                          <a:spcPts val="601"/>
                        </a:spcBef>
                        <a:spcAft>
                          <a:spcPts val="601"/>
                        </a:spcAft>
                        <a:tabLst>
                          <a:tab algn="l" pos="0"/>
                        </a:tabLst>
                      </a:pPr>
                      <a:r>
                        <a:rPr b="1" lang="en-US" sz="1300" spc="-1" strike="noStrike">
                          <a:solidFill>
                            <a:srgbClr val="000000"/>
                          </a:solidFill>
                          <a:latin typeface="Arial"/>
                        </a:rPr>
                        <a:t>Figure S13</a:t>
                      </a:r>
                      <a:r>
                        <a:rPr b="0" lang="en-US" sz="1300" spc="-1" strike="noStrike">
                          <a:solidFill>
                            <a:srgbClr val="000000"/>
                          </a:solidFill>
                          <a:latin typeface="Arial"/>
                        </a:rPr>
                        <a:t>.</a:t>
                      </a:r>
                      <a:r>
                        <a:rPr b="1" lang="en-US" sz="1300" spc="-1" strike="noStrike">
                          <a:solidFill>
                            <a:srgbClr val="000000"/>
                          </a:solidFill>
                          <a:latin typeface="Arial"/>
                          <a:ea typeface="Calibri"/>
                        </a:rPr>
                        <a:t> </a:t>
                      </a:r>
                      <a:r>
                        <a:rPr b="0" lang="en-US" sz="1300" spc="-1" strike="noStrike">
                          <a:solidFill>
                            <a:srgbClr val="000000"/>
                          </a:solidFill>
                          <a:latin typeface="Arial"/>
                          <a:ea typeface="Calibri"/>
                        </a:rPr>
                        <a:t>HCA clustering for DIMS data from the MeOH with 1% TFA extractions of CMLs and VMLs. </a:t>
                      </a:r>
                      <a:endParaRPr b="0" lang="en-US" sz="1300" spc="-1" strike="noStrike">
                        <a:solidFill>
                          <a:srgbClr val="ffffff"/>
                        </a:solidFill>
                        <a:latin typeface="Arial"/>
                      </a:endParaRPr>
                    </a:p>
                  </a:txBody>
                  <a:tcPr anchor="t" marL="91440" marR="91440">
                    <a:lnL w="12240">
                      <a:noFill/>
                      <a:prstDash val="solid"/>
                    </a:lnL>
                    <a:lnR w="12240">
                      <a:solidFill>
                        <a:srgbClr val="000000"/>
                      </a:solidFill>
                      <a:prstDash val="solid"/>
                    </a:lnR>
                    <a:lnT w="12240">
                      <a:noFill/>
                      <a:prstDash val="solid"/>
                    </a:lnT>
                    <a:lnB w="12240">
                      <a:solidFill>
                        <a:srgbClr val="000000"/>
                      </a:solidFill>
                      <a:prstDash val="solid"/>
                    </a:lnB>
                    <a:solidFill>
                      <a:srgbClr val="000000">
                        <a:alpha val="20000"/>
                      </a:srgbClr>
                    </a:solidFill>
                  </a:tcPr>
                </a:tc>
                <a:tc>
                  <a:txBody>
                    <a:bodyPr anchor="ctr">
                      <a:noAutofit/>
                    </a:bodyPr>
                    <a:p>
                      <a:pPr algn="ctr">
                        <a:lnSpc>
                          <a:spcPct val="120000"/>
                        </a:lnSpc>
                        <a:spcBef>
                          <a:spcPts val="601"/>
                        </a:spcBef>
                        <a:spcAft>
                          <a:spcPts val="601"/>
                        </a:spcAft>
                      </a:pPr>
                      <a:r>
                        <a:rPr b="1" lang="en-US" sz="1300" spc="-1" strike="noStrike">
                          <a:solidFill>
                            <a:srgbClr val="000000"/>
                          </a:solidFill>
                          <a:latin typeface="Arial"/>
                        </a:rPr>
                        <a:t>15</a:t>
                      </a:r>
                      <a:endParaRPr b="0" lang="en-US" sz="1300" spc="-1" strike="noStrike">
                        <a:solidFill>
                          <a:srgbClr val="ffffff"/>
                        </a:solidFill>
                        <a:latin typeface="Arial"/>
                      </a:endParaRPr>
                    </a:p>
                  </a:txBody>
                  <a:tcPr anchor="ctr" marL="91440" marR="91440">
                    <a:lnL w="12240">
                      <a:solidFill>
                        <a:srgbClr val="000000"/>
                      </a:solidFill>
                      <a:prstDash val="solid"/>
                    </a:lnL>
                    <a:lnR w="12240">
                      <a:noFill/>
                      <a:prstDash val="solid"/>
                    </a:lnR>
                    <a:lnT w="12240">
                      <a:noFill/>
                      <a:prstDash val="solid"/>
                    </a:lnT>
                    <a:lnB w="12240">
                      <a:solidFill>
                        <a:srgbClr val="000000"/>
                      </a:solidFill>
                      <a:prstDash val="solid"/>
                    </a:lnB>
                    <a:solidFill>
                      <a:srgbClr val="000000">
                        <a:alpha val="20000"/>
                      </a:srgbClr>
                    </a:solidFill>
                  </a:tcPr>
                </a:tc>
              </a:tr>
            </a:tbl>
          </a:graphicData>
        </a:graphic>
      </p:graphicFrame>
      <p:sp>
        <p:nvSpPr>
          <p:cNvPr id="46" name="PlaceHolder 2"/>
          <p:cNvSpPr>
            <a:spLocks noGrp="1"/>
          </p:cNvSpPr>
          <p:nvPr>
            <p:ph type="sldNum" idx="5"/>
          </p:nvPr>
        </p:nvSpPr>
        <p:spPr>
          <a:xfrm>
            <a:off x="9288360" y="6484680"/>
            <a:ext cx="2742480" cy="364320"/>
          </a:xfrm>
          <a:prstGeom prst="rect">
            <a:avLst/>
          </a:prstGeom>
          <a:noFill/>
          <a:ln w="0">
            <a:noFill/>
          </a:ln>
        </p:spPr>
        <p:txBody>
          <a:bodyPr lIns="90000" rIns="90000" tIns="45000" bIns="45000" anchor="ctr">
            <a:noAutofit/>
          </a:bodyPr>
          <a:lstStyle>
            <a:lvl1pPr indent="0" algn="r">
              <a:lnSpc>
                <a:spcPct val="100000"/>
              </a:lnSpc>
              <a:buNone/>
              <a:tabLst>
                <a:tab algn="l" pos="0"/>
              </a:tabLst>
              <a:defRPr b="1" lang="es-MX" sz="1600" spc="-1" strike="noStrike">
                <a:solidFill>
                  <a:srgbClr val="000000"/>
                </a:solidFill>
                <a:latin typeface="Calibri"/>
              </a:defRPr>
            </a:lvl1pPr>
          </a:lstStyle>
          <a:p>
            <a:pPr indent="0" algn="r">
              <a:lnSpc>
                <a:spcPct val="100000"/>
              </a:lnSpc>
              <a:buNone/>
              <a:tabLst>
                <a:tab algn="l" pos="0"/>
              </a:tabLst>
            </a:pPr>
            <a:fld id="{B3F03602-999B-436F-9410-089306540F02}" type="slidenum">
              <a:rPr b="1" lang="es-MX" sz="1600" spc="-1" strike="noStrike">
                <a:solidFill>
                  <a:srgbClr val="000000"/>
                </a:solidFill>
                <a:latin typeface="Calibri"/>
              </a:rPr>
              <a:t>&lt;number&gt;</a:t>
            </a:fld>
            <a:endParaRPr b="0" lang="en-US" sz="1600" spc="-1" strike="noStrike">
              <a:solidFill>
                <a:srgbClr val="000000"/>
              </a:solidFill>
              <a:latin typeface="Times New Roman"/>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7" name="Marcador de contenido 3" descr=""/>
          <p:cNvPicPr/>
          <p:nvPr/>
        </p:nvPicPr>
        <p:blipFill>
          <a:blip r:embed="rId1"/>
          <a:stretch/>
        </p:blipFill>
        <p:spPr>
          <a:xfrm>
            <a:off x="2268000" y="912960"/>
            <a:ext cx="7295040" cy="4401360"/>
          </a:xfrm>
          <a:prstGeom prst="rect">
            <a:avLst/>
          </a:prstGeom>
          <a:ln w="0">
            <a:noFill/>
          </a:ln>
        </p:spPr>
      </p:pic>
      <p:sp>
        <p:nvSpPr>
          <p:cNvPr id="48" name="CuadroTexto 5"/>
          <p:cNvSpPr/>
          <p:nvPr/>
        </p:nvSpPr>
        <p:spPr>
          <a:xfrm>
            <a:off x="136440" y="5480280"/>
            <a:ext cx="11701440" cy="912600"/>
          </a:xfrm>
          <a:prstGeom prst="rect">
            <a:avLst/>
          </a:prstGeom>
          <a:noFill/>
          <a:ln w="0">
            <a:noFill/>
          </a:ln>
        </p:spPr>
        <p:style>
          <a:lnRef idx="0"/>
          <a:fillRef idx="0"/>
          <a:effectRef idx="0"/>
          <a:fontRef idx="minor"/>
        </p:style>
        <p:txBody>
          <a:bodyPr lIns="90000" rIns="90000" tIns="45000" bIns="45000" anchor="t">
            <a:spAutoFit/>
          </a:bodyPr>
          <a:p>
            <a:pPr algn="just">
              <a:lnSpc>
                <a:spcPct val="120000"/>
              </a:lnSpc>
            </a:pPr>
            <a:r>
              <a:rPr b="1" lang="en-US" sz="1500" spc="-1" strike="noStrike">
                <a:solidFill>
                  <a:srgbClr val="000000"/>
                </a:solidFill>
                <a:latin typeface="Arial"/>
                <a:ea typeface="DejaVu Sans"/>
              </a:rPr>
              <a:t>Figure S1</a:t>
            </a:r>
            <a:r>
              <a:rPr b="0" lang="en-US" sz="1500" spc="-1" strike="noStrike">
                <a:solidFill>
                  <a:srgbClr val="000000"/>
                </a:solidFill>
                <a:latin typeface="Arial"/>
                <a:ea typeface="DejaVu Sans"/>
              </a:rPr>
              <a:t>. Visual comparison of the ground and unground seeds of the CMLs and VMLs samples evaluated. The VMLs come from a backcrossing process to introduce the pigmented trait into the CML genome background. The anthocyanin biosynthesis is activated in the VMLs’ aleurone tissue, making the grain dark-colored. </a:t>
            </a:r>
            <a:endParaRPr b="0" lang="en-US" sz="1500" spc="-1" strike="noStrike">
              <a:solidFill>
                <a:srgbClr val="000000"/>
              </a:solidFill>
              <a:latin typeface="Arial"/>
            </a:endParaRPr>
          </a:p>
        </p:txBody>
      </p:sp>
      <p:sp>
        <p:nvSpPr>
          <p:cNvPr id="49" name="PlaceHolder 1"/>
          <p:cNvSpPr>
            <a:spLocks noGrp="1"/>
          </p:cNvSpPr>
          <p:nvPr>
            <p:ph type="sldNum" idx="6"/>
          </p:nvPr>
        </p:nvSpPr>
        <p:spPr>
          <a:xfrm>
            <a:off x="9280800" y="6450120"/>
            <a:ext cx="2742480" cy="364320"/>
          </a:xfrm>
          <a:prstGeom prst="rect">
            <a:avLst/>
          </a:prstGeom>
          <a:noFill/>
          <a:ln w="0">
            <a:noFill/>
          </a:ln>
        </p:spPr>
        <p:txBody>
          <a:bodyPr lIns="90000" rIns="90000" tIns="45000" bIns="45000" anchor="ctr">
            <a:noAutofit/>
          </a:bodyPr>
          <a:lstStyle>
            <a:lvl1pPr indent="0" algn="r">
              <a:lnSpc>
                <a:spcPct val="100000"/>
              </a:lnSpc>
              <a:buNone/>
              <a:tabLst>
                <a:tab algn="l" pos="0"/>
              </a:tabLst>
              <a:defRPr b="1" lang="es-MX" sz="1600" spc="-1" strike="noStrike">
                <a:solidFill>
                  <a:srgbClr val="000000"/>
                </a:solidFill>
                <a:latin typeface="Calibri"/>
              </a:defRPr>
            </a:lvl1pPr>
          </a:lstStyle>
          <a:p>
            <a:pPr indent="0" algn="r">
              <a:lnSpc>
                <a:spcPct val="100000"/>
              </a:lnSpc>
              <a:buNone/>
              <a:tabLst>
                <a:tab algn="l" pos="0"/>
              </a:tabLst>
            </a:pPr>
            <a:fld id="{C9B9F2CA-7445-4E29-ACE0-F22F62C9540E}" type="slidenum">
              <a:rPr b="1" lang="es-MX" sz="1600" spc="-1" strike="noStrike">
                <a:solidFill>
                  <a:srgbClr val="000000"/>
                </a:solidFill>
                <a:latin typeface="Calibri"/>
              </a:rPr>
              <a:t>&lt;number&gt;</a:t>
            </a:fld>
            <a:endParaRPr b="0" lang="en-US" sz="1600" spc="-1" strike="noStrike">
              <a:solidFill>
                <a:srgbClr val="000000"/>
              </a:solidFill>
              <a:latin typeface="Times New Roman"/>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0" name="Imagen 5" descr=""/>
          <p:cNvPicPr/>
          <p:nvPr/>
        </p:nvPicPr>
        <p:blipFill>
          <a:blip r:embed="rId1"/>
          <a:stretch/>
        </p:blipFill>
        <p:spPr>
          <a:xfrm>
            <a:off x="2337480" y="816840"/>
            <a:ext cx="7516440" cy="4797360"/>
          </a:xfrm>
          <a:prstGeom prst="rect">
            <a:avLst/>
          </a:prstGeom>
          <a:ln w="0">
            <a:noFill/>
          </a:ln>
        </p:spPr>
      </p:pic>
      <p:sp>
        <p:nvSpPr>
          <p:cNvPr id="51" name="CuadroTexto 7"/>
          <p:cNvSpPr/>
          <p:nvPr/>
        </p:nvSpPr>
        <p:spPr>
          <a:xfrm>
            <a:off x="249840" y="5777640"/>
            <a:ext cx="11691720" cy="912600"/>
          </a:xfrm>
          <a:prstGeom prst="rect">
            <a:avLst/>
          </a:prstGeom>
          <a:noFill/>
          <a:ln w="0">
            <a:noFill/>
          </a:ln>
        </p:spPr>
        <p:style>
          <a:lnRef idx="0"/>
          <a:fillRef idx="0"/>
          <a:effectRef idx="0"/>
          <a:fontRef idx="minor"/>
        </p:style>
        <p:txBody>
          <a:bodyPr lIns="90000" rIns="90000" tIns="45000" bIns="45000" anchor="t">
            <a:spAutoFit/>
          </a:bodyPr>
          <a:p>
            <a:pPr algn="just">
              <a:lnSpc>
                <a:spcPct val="120000"/>
              </a:lnSpc>
            </a:pPr>
            <a:r>
              <a:rPr b="1" lang="en-US" sz="1500" spc="-1" strike="noStrike">
                <a:solidFill>
                  <a:srgbClr val="000000"/>
                </a:solidFill>
                <a:latin typeface="Arial"/>
                <a:ea typeface="DejaVu Sans"/>
              </a:rPr>
              <a:t>Figure S2</a:t>
            </a:r>
            <a:r>
              <a:rPr b="0" lang="en-US" sz="1500" spc="-1" strike="noStrike">
                <a:solidFill>
                  <a:srgbClr val="000000"/>
                </a:solidFill>
                <a:latin typeface="Arial"/>
                <a:ea typeface="DejaVu Sans"/>
              </a:rPr>
              <a:t>. Visual comparison of the seedlings’ leaf sheaths of some CMLs and VMLs evaluated. Observe the pigmentation difference in the bottom of the CML leaf sheaths where the anthocyanin biosynthesis is activated. The VMLs did not accumulate anthocyanins in the leaf sheaths. </a:t>
            </a:r>
            <a:endParaRPr b="0" lang="en-US" sz="1500" spc="-1" strike="noStrike">
              <a:solidFill>
                <a:srgbClr val="000000"/>
              </a:solidFill>
              <a:latin typeface="Arial"/>
            </a:endParaRPr>
          </a:p>
        </p:txBody>
      </p:sp>
      <p:sp>
        <p:nvSpPr>
          <p:cNvPr id="52" name="PlaceHolder 1"/>
          <p:cNvSpPr>
            <a:spLocks noGrp="1"/>
          </p:cNvSpPr>
          <p:nvPr>
            <p:ph type="sldNum" idx="7"/>
          </p:nvPr>
        </p:nvSpPr>
        <p:spPr>
          <a:xfrm>
            <a:off x="9273960" y="6492960"/>
            <a:ext cx="2742480" cy="364320"/>
          </a:xfrm>
          <a:prstGeom prst="rect">
            <a:avLst/>
          </a:prstGeom>
          <a:noFill/>
          <a:ln w="0">
            <a:noFill/>
          </a:ln>
        </p:spPr>
        <p:txBody>
          <a:bodyPr lIns="90000" rIns="90000" tIns="45000" bIns="45000" anchor="ctr">
            <a:noAutofit/>
          </a:bodyPr>
          <a:lstStyle>
            <a:lvl1pPr indent="0" algn="r">
              <a:lnSpc>
                <a:spcPct val="100000"/>
              </a:lnSpc>
              <a:buNone/>
              <a:tabLst>
                <a:tab algn="l" pos="0"/>
              </a:tabLst>
              <a:defRPr b="1" lang="es-MX" sz="1600" spc="-1" strike="noStrike">
                <a:solidFill>
                  <a:srgbClr val="000000"/>
                </a:solidFill>
                <a:latin typeface="Calibri"/>
              </a:defRPr>
            </a:lvl1pPr>
          </a:lstStyle>
          <a:p>
            <a:pPr indent="0" algn="r">
              <a:lnSpc>
                <a:spcPct val="100000"/>
              </a:lnSpc>
              <a:buNone/>
              <a:tabLst>
                <a:tab algn="l" pos="0"/>
              </a:tabLst>
            </a:pPr>
            <a:fld id="{AACD61DB-3415-46EC-B705-2F38335777E8}" type="slidenum">
              <a:rPr b="1" lang="es-MX" sz="1600" spc="-1" strike="noStrike">
                <a:solidFill>
                  <a:srgbClr val="000000"/>
                </a:solidFill>
                <a:latin typeface="Calibri"/>
              </a:rPr>
              <a:t>&lt;number&gt;</a:t>
            </a:fld>
            <a:endParaRPr b="0" lang="en-US" sz="1600" spc="-1" strike="noStrike">
              <a:solidFill>
                <a:srgbClr val="000000"/>
              </a:solidFill>
              <a:latin typeface="Times New Roman"/>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3" name="Marcador de contenido 3" descr=""/>
          <p:cNvPicPr/>
          <p:nvPr/>
        </p:nvPicPr>
        <p:blipFill>
          <a:blip r:embed="rId1"/>
          <a:stretch/>
        </p:blipFill>
        <p:spPr>
          <a:xfrm>
            <a:off x="250200" y="1323000"/>
            <a:ext cx="11691000" cy="3922920"/>
          </a:xfrm>
          <a:prstGeom prst="rect">
            <a:avLst/>
          </a:prstGeom>
          <a:ln w="0">
            <a:noFill/>
          </a:ln>
        </p:spPr>
      </p:pic>
      <p:sp>
        <p:nvSpPr>
          <p:cNvPr id="54" name="CuadroTexto 5"/>
          <p:cNvSpPr/>
          <p:nvPr/>
        </p:nvSpPr>
        <p:spPr>
          <a:xfrm>
            <a:off x="250200" y="5535000"/>
            <a:ext cx="11691000" cy="912600"/>
          </a:xfrm>
          <a:prstGeom prst="rect">
            <a:avLst/>
          </a:prstGeom>
          <a:noFill/>
          <a:ln w="0">
            <a:noFill/>
          </a:ln>
        </p:spPr>
        <p:style>
          <a:lnRef idx="0"/>
          <a:fillRef idx="0"/>
          <a:effectRef idx="0"/>
          <a:fontRef idx="minor"/>
        </p:style>
        <p:txBody>
          <a:bodyPr lIns="90000" rIns="90000" tIns="45000" bIns="45000" anchor="t">
            <a:spAutoFit/>
          </a:bodyPr>
          <a:p>
            <a:pPr algn="just">
              <a:lnSpc>
                <a:spcPct val="120000"/>
              </a:lnSpc>
            </a:pPr>
            <a:r>
              <a:rPr b="1" lang="en-US" sz="1500" spc="-1" strike="noStrike">
                <a:solidFill>
                  <a:srgbClr val="000000"/>
                </a:solidFill>
                <a:latin typeface="Arial"/>
                <a:ea typeface="DejaVu Sans"/>
              </a:rPr>
              <a:t>Figure S3</a:t>
            </a:r>
            <a:r>
              <a:rPr b="0" lang="en-US" sz="1500" spc="-1" strike="noStrike">
                <a:solidFill>
                  <a:srgbClr val="000000"/>
                </a:solidFill>
                <a:latin typeface="Arial"/>
                <a:ea typeface="DejaVu Sans"/>
              </a:rPr>
              <a:t>. Comparison between the CML 305 and VML 305 pigmented pattern in the tassel, seedling leaf sheaths, corncob, and ground seeds. The CML presents anthocyanin pigmentation in the vegetative tissue tassel and leaf sheaths but not in the seeds. The VMLs show an inverse pattern of anthocyanin pigmentation compared to its CML parent.</a:t>
            </a:r>
            <a:endParaRPr b="0" lang="en-US" sz="1500" spc="-1" strike="noStrike">
              <a:solidFill>
                <a:srgbClr val="000000"/>
              </a:solidFill>
              <a:latin typeface="Arial"/>
            </a:endParaRPr>
          </a:p>
        </p:txBody>
      </p:sp>
      <p:sp>
        <p:nvSpPr>
          <p:cNvPr id="55" name="PlaceHolder 1"/>
          <p:cNvSpPr>
            <a:spLocks noGrp="1"/>
          </p:cNvSpPr>
          <p:nvPr>
            <p:ph type="sldNum" idx="8"/>
          </p:nvPr>
        </p:nvSpPr>
        <p:spPr>
          <a:xfrm>
            <a:off x="9198720" y="6432840"/>
            <a:ext cx="2742480" cy="364320"/>
          </a:xfrm>
          <a:prstGeom prst="rect">
            <a:avLst/>
          </a:prstGeom>
          <a:noFill/>
          <a:ln w="0">
            <a:noFill/>
          </a:ln>
        </p:spPr>
        <p:txBody>
          <a:bodyPr lIns="90000" rIns="90000" tIns="45000" bIns="45000" anchor="ctr">
            <a:noAutofit/>
          </a:bodyPr>
          <a:lstStyle>
            <a:lvl1pPr indent="0" algn="r">
              <a:lnSpc>
                <a:spcPct val="100000"/>
              </a:lnSpc>
              <a:buNone/>
              <a:tabLst>
                <a:tab algn="l" pos="0"/>
              </a:tabLst>
              <a:defRPr b="1" lang="es-MX" sz="1400" spc="-1" strike="noStrike">
                <a:solidFill>
                  <a:srgbClr val="000000"/>
                </a:solidFill>
                <a:latin typeface="Calibri"/>
              </a:defRPr>
            </a:lvl1pPr>
          </a:lstStyle>
          <a:p>
            <a:pPr indent="0" algn="r">
              <a:lnSpc>
                <a:spcPct val="100000"/>
              </a:lnSpc>
              <a:buNone/>
              <a:tabLst>
                <a:tab algn="l" pos="0"/>
              </a:tabLst>
            </a:pPr>
            <a:fld id="{54D43642-D501-4494-B9CE-F0CC2E16458B}" type="slidenum">
              <a:rPr b="1" lang="es-MX" sz="1400" spc="-1" strike="noStrike">
                <a:solidFill>
                  <a:srgbClr val="000000"/>
                </a:solidFill>
                <a:latin typeface="Calibri"/>
              </a:rPr>
              <a:t>&lt;number&gt;</a:t>
            </a:fld>
            <a:endParaRPr b="0" lang="en-US" sz="1400" spc="-1" strike="noStrike">
              <a:solidFill>
                <a:srgbClr val="000000"/>
              </a:solidFill>
              <a:latin typeface="Times New Roman"/>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6" name="Marcador de contenido 3" descr=""/>
          <p:cNvPicPr/>
          <p:nvPr/>
        </p:nvPicPr>
        <p:blipFill>
          <a:blip r:embed="rId1"/>
          <a:stretch/>
        </p:blipFill>
        <p:spPr>
          <a:xfrm>
            <a:off x="203760" y="1430280"/>
            <a:ext cx="11736360" cy="3996720"/>
          </a:xfrm>
          <a:prstGeom prst="rect">
            <a:avLst/>
          </a:prstGeom>
          <a:ln w="0">
            <a:noFill/>
          </a:ln>
        </p:spPr>
      </p:pic>
      <p:sp>
        <p:nvSpPr>
          <p:cNvPr id="57" name="CuadroTexto 4"/>
          <p:cNvSpPr/>
          <p:nvPr/>
        </p:nvSpPr>
        <p:spPr>
          <a:xfrm>
            <a:off x="250200" y="5535000"/>
            <a:ext cx="11691000" cy="912600"/>
          </a:xfrm>
          <a:prstGeom prst="rect">
            <a:avLst/>
          </a:prstGeom>
          <a:noFill/>
          <a:ln w="0">
            <a:noFill/>
          </a:ln>
        </p:spPr>
        <p:style>
          <a:lnRef idx="0"/>
          <a:fillRef idx="0"/>
          <a:effectRef idx="0"/>
          <a:fontRef idx="minor"/>
        </p:style>
        <p:txBody>
          <a:bodyPr lIns="90000" rIns="90000" tIns="45000" bIns="45000" anchor="t">
            <a:spAutoFit/>
          </a:bodyPr>
          <a:p>
            <a:pPr algn="just">
              <a:lnSpc>
                <a:spcPct val="120000"/>
              </a:lnSpc>
            </a:pPr>
            <a:r>
              <a:rPr b="1" lang="en-US" sz="1500" spc="-1" strike="noStrike">
                <a:solidFill>
                  <a:srgbClr val="000000"/>
                </a:solidFill>
                <a:latin typeface="Arial"/>
                <a:ea typeface="DejaVu Sans"/>
              </a:rPr>
              <a:t>Figure S4</a:t>
            </a:r>
            <a:r>
              <a:rPr b="0" lang="en-US" sz="1500" spc="-1" strike="noStrike">
                <a:solidFill>
                  <a:srgbClr val="000000"/>
                </a:solidFill>
                <a:latin typeface="Arial"/>
                <a:ea typeface="DejaVu Sans"/>
              </a:rPr>
              <a:t>. Comparison between the CML 321 and VML 321 pigmented pattern in the tassel, seedling leaf sheaths, corncob, and ground seeds. The CML presents anthocyanin pigmentation in the vegetative tissue tassel and leaf sheaths but not in the seeds. The VMLs show an inverse pattern of anthocyanin pigmentation compared to its CML parent.</a:t>
            </a:r>
            <a:endParaRPr b="0" lang="en-US" sz="1500" spc="-1" strike="noStrike">
              <a:solidFill>
                <a:srgbClr val="000000"/>
              </a:solidFill>
              <a:latin typeface="Arial"/>
            </a:endParaRPr>
          </a:p>
        </p:txBody>
      </p:sp>
      <p:sp>
        <p:nvSpPr>
          <p:cNvPr id="58" name="PlaceHolder 1"/>
          <p:cNvSpPr>
            <a:spLocks noGrp="1"/>
          </p:cNvSpPr>
          <p:nvPr>
            <p:ph type="sldNum" idx="9"/>
          </p:nvPr>
        </p:nvSpPr>
        <p:spPr>
          <a:xfrm>
            <a:off x="9198000" y="6432840"/>
            <a:ext cx="2742480" cy="364320"/>
          </a:xfrm>
          <a:prstGeom prst="rect">
            <a:avLst/>
          </a:prstGeom>
          <a:noFill/>
          <a:ln w="0">
            <a:noFill/>
          </a:ln>
        </p:spPr>
        <p:txBody>
          <a:bodyPr lIns="90000" rIns="90000" tIns="45000" bIns="45000" anchor="ctr">
            <a:noAutofit/>
          </a:bodyPr>
          <a:lstStyle>
            <a:lvl1pPr indent="0" algn="r">
              <a:lnSpc>
                <a:spcPct val="100000"/>
              </a:lnSpc>
              <a:buNone/>
              <a:tabLst>
                <a:tab algn="l" pos="0"/>
              </a:tabLst>
              <a:defRPr b="1" lang="es-MX" sz="1600" spc="-1" strike="noStrike">
                <a:solidFill>
                  <a:srgbClr val="000000"/>
                </a:solidFill>
                <a:latin typeface="Calibri"/>
              </a:defRPr>
            </a:lvl1pPr>
          </a:lstStyle>
          <a:p>
            <a:pPr indent="0" algn="r">
              <a:lnSpc>
                <a:spcPct val="100000"/>
              </a:lnSpc>
              <a:buNone/>
              <a:tabLst>
                <a:tab algn="l" pos="0"/>
              </a:tabLst>
            </a:pPr>
            <a:fld id="{85202B18-2DBF-4E3D-AA29-2FF4AB66C4F7}" type="slidenum">
              <a:rPr b="1" lang="es-MX" sz="1600" spc="-1" strike="noStrike">
                <a:solidFill>
                  <a:srgbClr val="000000"/>
                </a:solidFill>
                <a:latin typeface="Calibri"/>
              </a:rPr>
              <a:t>&lt;number&gt;</a:t>
            </a:fld>
            <a:endParaRPr b="0" lang="en-US" sz="1600" spc="-1" strike="noStrike">
              <a:solidFill>
                <a:srgbClr val="000000"/>
              </a:solidFill>
              <a:latin typeface="Times New Roman"/>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9" name="Marcador de contenido 3" descr=""/>
          <p:cNvPicPr/>
          <p:nvPr/>
        </p:nvPicPr>
        <p:blipFill>
          <a:blip r:embed="rId1"/>
          <a:stretch/>
        </p:blipFill>
        <p:spPr>
          <a:xfrm>
            <a:off x="174960" y="1376640"/>
            <a:ext cx="11841120" cy="4104000"/>
          </a:xfrm>
          <a:prstGeom prst="rect">
            <a:avLst/>
          </a:prstGeom>
          <a:ln w="0">
            <a:noFill/>
          </a:ln>
        </p:spPr>
      </p:pic>
      <p:sp>
        <p:nvSpPr>
          <p:cNvPr id="60" name="CuadroTexto 4"/>
          <p:cNvSpPr/>
          <p:nvPr/>
        </p:nvSpPr>
        <p:spPr>
          <a:xfrm>
            <a:off x="250200" y="5535000"/>
            <a:ext cx="11691000" cy="912600"/>
          </a:xfrm>
          <a:prstGeom prst="rect">
            <a:avLst/>
          </a:prstGeom>
          <a:noFill/>
          <a:ln w="0">
            <a:noFill/>
          </a:ln>
        </p:spPr>
        <p:style>
          <a:lnRef idx="0"/>
          <a:fillRef idx="0"/>
          <a:effectRef idx="0"/>
          <a:fontRef idx="minor"/>
        </p:style>
        <p:txBody>
          <a:bodyPr lIns="90000" rIns="90000" tIns="45000" bIns="45000" anchor="t">
            <a:spAutoFit/>
          </a:bodyPr>
          <a:p>
            <a:pPr algn="just">
              <a:lnSpc>
                <a:spcPct val="120000"/>
              </a:lnSpc>
            </a:pPr>
            <a:r>
              <a:rPr b="1" lang="en-US" sz="1500" spc="-1" strike="noStrike">
                <a:solidFill>
                  <a:srgbClr val="000000"/>
                </a:solidFill>
                <a:latin typeface="Arial"/>
                <a:ea typeface="DejaVu Sans"/>
              </a:rPr>
              <a:t>Figure S5</a:t>
            </a:r>
            <a:r>
              <a:rPr b="0" lang="en-US" sz="1500" spc="-1" strike="noStrike">
                <a:solidFill>
                  <a:srgbClr val="000000"/>
                </a:solidFill>
                <a:latin typeface="Arial"/>
                <a:ea typeface="DejaVu Sans"/>
              </a:rPr>
              <a:t>. Comparison between the CML 327 and VML 327 pigmented pattern in the tassel, seedling leaf sheaths, corncob, and ground seeds. The CML presents anthocyanin pigmentation in the vegetative tissue tassel and leaf sheaths but not in the seeds. The VMLs show an inverse pattern of anthocyanin pigmentation compared to its CML parent.</a:t>
            </a:r>
            <a:endParaRPr b="0" lang="en-US" sz="1500" spc="-1" strike="noStrike">
              <a:solidFill>
                <a:srgbClr val="000000"/>
              </a:solidFill>
              <a:latin typeface="Arial"/>
            </a:endParaRPr>
          </a:p>
        </p:txBody>
      </p:sp>
      <p:sp>
        <p:nvSpPr>
          <p:cNvPr id="61" name="PlaceHolder 1"/>
          <p:cNvSpPr>
            <a:spLocks noGrp="1"/>
          </p:cNvSpPr>
          <p:nvPr>
            <p:ph type="sldNum" idx="10"/>
          </p:nvPr>
        </p:nvSpPr>
        <p:spPr>
          <a:xfrm>
            <a:off x="9198720" y="6432840"/>
            <a:ext cx="2742480" cy="364320"/>
          </a:xfrm>
          <a:prstGeom prst="rect">
            <a:avLst/>
          </a:prstGeom>
          <a:noFill/>
          <a:ln w="0">
            <a:noFill/>
          </a:ln>
        </p:spPr>
        <p:txBody>
          <a:bodyPr lIns="90000" rIns="90000" tIns="45000" bIns="45000" anchor="ctr">
            <a:noAutofit/>
          </a:bodyPr>
          <a:lstStyle>
            <a:lvl1pPr indent="0" algn="r">
              <a:lnSpc>
                <a:spcPct val="100000"/>
              </a:lnSpc>
              <a:buNone/>
              <a:tabLst>
                <a:tab algn="l" pos="0"/>
              </a:tabLst>
              <a:defRPr b="1" lang="es-MX" sz="1600" spc="-1" strike="noStrike">
                <a:solidFill>
                  <a:srgbClr val="000000"/>
                </a:solidFill>
                <a:latin typeface="Calibri"/>
              </a:defRPr>
            </a:lvl1pPr>
          </a:lstStyle>
          <a:p>
            <a:pPr indent="0" algn="r">
              <a:lnSpc>
                <a:spcPct val="100000"/>
              </a:lnSpc>
              <a:buNone/>
              <a:tabLst>
                <a:tab algn="l" pos="0"/>
              </a:tabLst>
            </a:pPr>
            <a:fld id="{682E6E28-A946-48A6-B4BB-67D0F021F274}" type="slidenum">
              <a:rPr b="1" lang="es-MX" sz="1600" spc="-1" strike="noStrike">
                <a:solidFill>
                  <a:srgbClr val="000000"/>
                </a:solidFill>
                <a:latin typeface="Calibri"/>
              </a:rPr>
              <a:t>&lt;number&gt;</a:t>
            </a:fld>
            <a:endParaRPr b="0" lang="en-US" sz="1600" spc="-1" strike="noStrike">
              <a:solidFill>
                <a:srgbClr val="000000"/>
              </a:solidFill>
              <a:latin typeface="Times New Roman"/>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2" name="Marcador de contenido 3" descr=""/>
          <p:cNvPicPr/>
          <p:nvPr/>
        </p:nvPicPr>
        <p:blipFill>
          <a:blip r:embed="rId1"/>
          <a:stretch/>
        </p:blipFill>
        <p:spPr>
          <a:xfrm>
            <a:off x="180000" y="1241640"/>
            <a:ext cx="11831040" cy="4164120"/>
          </a:xfrm>
          <a:prstGeom prst="rect">
            <a:avLst/>
          </a:prstGeom>
          <a:ln w="0">
            <a:noFill/>
          </a:ln>
        </p:spPr>
      </p:pic>
      <p:sp>
        <p:nvSpPr>
          <p:cNvPr id="63" name="CuadroTexto 4"/>
          <p:cNvSpPr/>
          <p:nvPr/>
        </p:nvSpPr>
        <p:spPr>
          <a:xfrm>
            <a:off x="250200" y="5535000"/>
            <a:ext cx="11691000" cy="912600"/>
          </a:xfrm>
          <a:prstGeom prst="rect">
            <a:avLst/>
          </a:prstGeom>
          <a:noFill/>
          <a:ln w="0">
            <a:noFill/>
          </a:ln>
        </p:spPr>
        <p:style>
          <a:lnRef idx="0"/>
          <a:fillRef idx="0"/>
          <a:effectRef idx="0"/>
          <a:fontRef idx="minor"/>
        </p:style>
        <p:txBody>
          <a:bodyPr lIns="90000" rIns="90000" tIns="45000" bIns="45000" anchor="t">
            <a:spAutoFit/>
          </a:bodyPr>
          <a:p>
            <a:pPr algn="just">
              <a:lnSpc>
                <a:spcPct val="120000"/>
              </a:lnSpc>
            </a:pPr>
            <a:r>
              <a:rPr b="1" lang="en-US" sz="1500" spc="-1" strike="noStrike">
                <a:solidFill>
                  <a:srgbClr val="000000"/>
                </a:solidFill>
                <a:latin typeface="Arial"/>
                <a:ea typeface="DejaVu Sans"/>
              </a:rPr>
              <a:t>Figure S6</a:t>
            </a:r>
            <a:r>
              <a:rPr b="0" lang="en-US" sz="1500" spc="-1" strike="noStrike">
                <a:solidFill>
                  <a:srgbClr val="000000"/>
                </a:solidFill>
                <a:latin typeface="Arial"/>
                <a:ea typeface="DejaVu Sans"/>
              </a:rPr>
              <a:t>. Comparison between the CML 451 and VML 451 pigmented pattern in the tassel, seedling leaf sheaths, corncob, and ground seeds. The CML presents anthocyanin pigmentation in the vegetative tissue tassel and leaf sheaths but not in the seeds. The VMLs show an inverse pattern of anthocyanin pigmentation compared to its CML parent.</a:t>
            </a:r>
            <a:endParaRPr b="0" lang="en-US" sz="1500" spc="-1" strike="noStrike">
              <a:solidFill>
                <a:srgbClr val="000000"/>
              </a:solidFill>
              <a:latin typeface="Arial"/>
            </a:endParaRPr>
          </a:p>
        </p:txBody>
      </p:sp>
      <p:sp>
        <p:nvSpPr>
          <p:cNvPr id="64" name="PlaceHolder 1"/>
          <p:cNvSpPr>
            <a:spLocks noGrp="1"/>
          </p:cNvSpPr>
          <p:nvPr>
            <p:ph type="sldNum" idx="11"/>
          </p:nvPr>
        </p:nvSpPr>
        <p:spPr>
          <a:xfrm>
            <a:off x="9198720" y="6378480"/>
            <a:ext cx="2742480" cy="364320"/>
          </a:xfrm>
          <a:prstGeom prst="rect">
            <a:avLst/>
          </a:prstGeom>
          <a:noFill/>
          <a:ln w="0">
            <a:noFill/>
          </a:ln>
        </p:spPr>
        <p:txBody>
          <a:bodyPr lIns="90000" rIns="90000" tIns="45000" bIns="45000" anchor="ctr">
            <a:noAutofit/>
          </a:bodyPr>
          <a:lstStyle>
            <a:lvl1pPr indent="0" algn="r">
              <a:lnSpc>
                <a:spcPct val="100000"/>
              </a:lnSpc>
              <a:buNone/>
              <a:tabLst>
                <a:tab algn="l" pos="0"/>
              </a:tabLst>
              <a:defRPr b="1" lang="es-MX" sz="1600" spc="-1" strike="noStrike">
                <a:solidFill>
                  <a:srgbClr val="000000"/>
                </a:solidFill>
                <a:latin typeface="Calibri"/>
              </a:defRPr>
            </a:lvl1pPr>
          </a:lstStyle>
          <a:p>
            <a:pPr indent="0" algn="r">
              <a:lnSpc>
                <a:spcPct val="100000"/>
              </a:lnSpc>
              <a:buNone/>
              <a:tabLst>
                <a:tab algn="l" pos="0"/>
              </a:tabLst>
            </a:pPr>
            <a:fld id="{CF9855F2-2346-4CF9-8A66-E56521451B3B}" type="slidenum">
              <a:rPr b="1" lang="es-MX" sz="1600" spc="-1" strike="noStrike">
                <a:solidFill>
                  <a:srgbClr val="000000"/>
                </a:solidFill>
                <a:latin typeface="Calibri"/>
              </a:rPr>
              <a:t>&lt;number&gt;</a:t>
            </a:fld>
            <a:endParaRPr b="0" lang="en-US" sz="1600" spc="-1" strike="noStrike">
              <a:solidFill>
                <a:srgbClr val="000000"/>
              </a:solidFill>
              <a:latin typeface="Times New Roman"/>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5" name="Marcador de contenido 3" descr=""/>
          <p:cNvPicPr/>
          <p:nvPr/>
        </p:nvPicPr>
        <p:blipFill>
          <a:blip r:embed="rId1"/>
          <a:stretch/>
        </p:blipFill>
        <p:spPr>
          <a:xfrm>
            <a:off x="145800" y="1400400"/>
            <a:ext cx="11899800" cy="4056480"/>
          </a:xfrm>
          <a:prstGeom prst="rect">
            <a:avLst/>
          </a:prstGeom>
          <a:ln w="0">
            <a:noFill/>
          </a:ln>
        </p:spPr>
      </p:pic>
      <p:sp>
        <p:nvSpPr>
          <p:cNvPr id="66" name="CuadroTexto 4"/>
          <p:cNvSpPr/>
          <p:nvPr/>
        </p:nvSpPr>
        <p:spPr>
          <a:xfrm>
            <a:off x="250200" y="5535000"/>
            <a:ext cx="11691000" cy="912600"/>
          </a:xfrm>
          <a:prstGeom prst="rect">
            <a:avLst/>
          </a:prstGeom>
          <a:noFill/>
          <a:ln w="0">
            <a:noFill/>
          </a:ln>
        </p:spPr>
        <p:style>
          <a:lnRef idx="0"/>
          <a:fillRef idx="0"/>
          <a:effectRef idx="0"/>
          <a:fontRef idx="minor"/>
        </p:style>
        <p:txBody>
          <a:bodyPr lIns="90000" rIns="90000" tIns="45000" bIns="45000" anchor="t">
            <a:spAutoFit/>
          </a:bodyPr>
          <a:p>
            <a:pPr algn="just">
              <a:lnSpc>
                <a:spcPct val="120000"/>
              </a:lnSpc>
            </a:pPr>
            <a:r>
              <a:rPr b="1" lang="en-US" sz="1500" spc="-1" strike="noStrike">
                <a:solidFill>
                  <a:srgbClr val="000000"/>
                </a:solidFill>
                <a:latin typeface="Arial"/>
                <a:ea typeface="DejaVu Sans"/>
              </a:rPr>
              <a:t>Figure S7</a:t>
            </a:r>
            <a:r>
              <a:rPr b="0" lang="en-US" sz="1500" spc="-1" strike="noStrike">
                <a:solidFill>
                  <a:srgbClr val="000000"/>
                </a:solidFill>
                <a:latin typeface="Arial"/>
                <a:ea typeface="DejaVu Sans"/>
              </a:rPr>
              <a:t>. Comparison between the CML 490 and VML 490 pigmented pattern in the tassel, seedling leaf sheaths, corncob, and ground seeds. The CML presents anthocyanin pigmentation in the vegetative tissue tassel and leaf sheaths but not in the seeds. The VMLs show an inverse pattern of anthocyanin pigmentation compared to its CML parent.</a:t>
            </a:r>
            <a:endParaRPr b="0" lang="en-US" sz="1500" spc="-1" strike="noStrike">
              <a:solidFill>
                <a:srgbClr val="000000"/>
              </a:solidFill>
              <a:latin typeface="Arial"/>
            </a:endParaRPr>
          </a:p>
        </p:txBody>
      </p:sp>
      <p:sp>
        <p:nvSpPr>
          <p:cNvPr id="67" name="PlaceHolder 1"/>
          <p:cNvSpPr>
            <a:spLocks noGrp="1"/>
          </p:cNvSpPr>
          <p:nvPr>
            <p:ph type="sldNum" idx="12"/>
          </p:nvPr>
        </p:nvSpPr>
        <p:spPr>
          <a:xfrm>
            <a:off x="9198720" y="6327720"/>
            <a:ext cx="2742480" cy="364320"/>
          </a:xfrm>
          <a:prstGeom prst="rect">
            <a:avLst/>
          </a:prstGeom>
          <a:noFill/>
          <a:ln w="0">
            <a:noFill/>
          </a:ln>
        </p:spPr>
        <p:txBody>
          <a:bodyPr lIns="90000" rIns="90000" tIns="45000" bIns="45000" anchor="ctr">
            <a:noAutofit/>
          </a:bodyPr>
          <a:lstStyle>
            <a:lvl1pPr indent="0" algn="r">
              <a:lnSpc>
                <a:spcPct val="100000"/>
              </a:lnSpc>
              <a:buNone/>
              <a:tabLst>
                <a:tab algn="l" pos="0"/>
              </a:tabLst>
              <a:defRPr b="1" lang="es-MX" sz="1600" spc="-1" strike="noStrike">
                <a:solidFill>
                  <a:srgbClr val="000000"/>
                </a:solidFill>
                <a:latin typeface="Calibri"/>
              </a:defRPr>
            </a:lvl1pPr>
          </a:lstStyle>
          <a:p>
            <a:pPr indent="0" algn="r">
              <a:lnSpc>
                <a:spcPct val="100000"/>
              </a:lnSpc>
              <a:buNone/>
              <a:tabLst>
                <a:tab algn="l" pos="0"/>
              </a:tabLst>
            </a:pPr>
            <a:fld id="{68E3739F-31F2-410F-A776-49FD176C1C33}" type="slidenum">
              <a:rPr b="1" lang="es-MX" sz="1600" spc="-1" strike="noStrike">
                <a:solidFill>
                  <a:srgbClr val="000000"/>
                </a:solidFill>
                <a:latin typeface="Calibri"/>
              </a:rPr>
              <a:t>&lt;number&gt;</a:t>
            </a:fld>
            <a:endParaRPr b="0" lang="en-US" sz="1600" spc="-1" strike="noStrike">
              <a:solidFill>
                <a:srgbClr val="000000"/>
              </a:solidFill>
              <a:latin typeface="Times New Roman"/>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6350" cap="flat" cmpd="sng" algn="ctr">
          <a:prstDash val="solid"/>
          <a:miter/>
        </a:ln>
        <a:ln w="12700" cap="flat" cmpd="sng" algn="ctr">
          <a:prstDash val="solid"/>
          <a:miter/>
        </a:ln>
        <a:ln w="1905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1432</TotalTime>
  <Application>LibreOffice/7.6.2.1$Linux_X86_64 LibreOffice_project/60$Build-1</Application>
  <AppVersion>15.0000</AppVersion>
  <Words>1236</Words>
  <Paragraphs>64</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2023-10-03T21:43:08Z</dcterms:created>
  <dc:creator>Hector Arturo Peniche Pavia</dc:creator>
  <dc:description/>
  <dc:language>en-US</dc:language>
  <cp:lastModifiedBy>Robert Winkler</cp:lastModifiedBy>
  <dcterms:modified xsi:type="dcterms:W3CDTF">2023-11-27T16:34:09Z</dcterms:modified>
  <cp:revision>6</cp:revision>
  <dc:subject/>
  <dc:title>Presentación de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Panorámica</vt:lpwstr>
  </property>
  <property fmtid="{D5CDD505-2E9C-101B-9397-08002B2CF9AE}" pid="3" name="Slides">
    <vt:i4>15</vt:i4>
  </property>
</Properties>
</file>