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78"/>
  </p:normalViewPr>
  <p:slideViewPr>
    <p:cSldViewPr snapToGrid="0" snapToObjects="1">
      <p:cViewPr varScale="1">
        <p:scale>
          <a:sx n="103" d="100"/>
          <a:sy n="103" d="100"/>
        </p:scale>
        <p:origin x="8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A9700-3CE2-904E-81BD-308B2E78CD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136593-C71A-634E-8170-D5530CE8A9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167691-FC4F-1C45-BC0A-23B59B80B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FD5B-75DC-684E-84D1-EC9D8BB71276}" type="datetimeFigureOut">
              <a:rPr lang="en-US" smtClean="0"/>
              <a:t>11/26/23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832296-B84F-6E4A-B493-832C99076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4E8608-74E6-8245-BE2F-DDADC4A01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9AB8-B672-C942-942A-447196531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275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730F4-E123-3B4C-B6CD-D4E040629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8218E-9DA4-F844-8C96-B1DFDC13B0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169AB7-B3C5-7C40-9A3F-038523D6E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FD5B-75DC-684E-84D1-EC9D8BB71276}" type="datetimeFigureOut">
              <a:rPr lang="en-US" smtClean="0"/>
              <a:t>11/26/23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E8F2B-35F4-0841-B27E-9AE3FFB42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7BB42C-F121-6247-ADD5-8F74A118E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9AB8-B672-C942-942A-447196531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605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8F7D4-2D3F-1F4D-B8E8-54CB2361C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3853A9-24EC-5A41-8712-14132AF3C8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257558-9DF0-1342-9212-D26073BB5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FD5B-75DC-684E-84D1-EC9D8BB71276}" type="datetimeFigureOut">
              <a:rPr lang="en-US" smtClean="0"/>
              <a:t>11/26/23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C4E666-1B70-2C47-A0A3-4E32E0F2C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8F21DF-E25F-E04D-9E6A-0538C901B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9AB8-B672-C942-942A-447196531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942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59426-2FA9-4543-A841-654A2C8C6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96ED1F-6BE2-764A-A6C0-4F6A28DB41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EE86E7-F1F9-7649-AA48-3EA3E13FFF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68A89D-3CF9-4F4E-BBB5-80D21ECC1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FD5B-75DC-684E-84D1-EC9D8BB71276}" type="datetimeFigureOut">
              <a:rPr lang="en-US" smtClean="0"/>
              <a:t>11/26/23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62A751-6AE5-1C4A-9607-FCC1B36CB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886BE3-9C37-4247-810A-949F53708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9AB8-B672-C942-942A-447196531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773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F5DF5-0B71-6F41-8951-5E680CF13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6A87F8-218C-7746-B826-6DA71E12C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F203FB-D48E-D14A-AB82-C9BCFF5E34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CEC7C6-C636-4D49-A03D-3FE14E0F39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D94BFB-674E-8F48-A78F-0859494511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3715A9-9187-CA46-B24B-A7CAF0988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FD5B-75DC-684E-84D1-EC9D8BB71276}" type="datetimeFigureOut">
              <a:rPr lang="en-US" smtClean="0"/>
              <a:t>11/26/23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2E5B9C-2939-B44A-A36F-7AF505F1D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9BBD63-BC4B-DD4F-9025-25B31A28A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9AB8-B672-C942-942A-447196531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325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074BC-B8F5-2F42-87D4-964628356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DA6341-A011-E74A-BA7E-7A118A5A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FD5B-75DC-684E-84D1-EC9D8BB71276}" type="datetimeFigureOut">
              <a:rPr lang="en-US" smtClean="0"/>
              <a:t>11/26/23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A96FFD-E89B-5C46-9B22-2DB768969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5C6380-9341-3B4F-98E4-56207AA5E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9AB8-B672-C942-942A-447196531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487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1A859F-489B-754F-8D5A-4A314690E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FD5B-75DC-684E-84D1-EC9D8BB71276}" type="datetimeFigureOut">
              <a:rPr lang="en-US" smtClean="0"/>
              <a:t>11/26/23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81DFDF-F158-D74C-A761-3DD6A84C6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D813-B505-B148-8C6B-D7BD0E694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9AB8-B672-C942-942A-447196531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499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6B8FB-908F-F744-9FE2-634D75AB1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289CA-13DF-E942-987F-23F8487C58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DF238B-6965-E74C-B688-A23F9CF788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6127EC-49CE-5E4E-B869-B7BA1D6A9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FD5B-75DC-684E-84D1-EC9D8BB71276}" type="datetimeFigureOut">
              <a:rPr lang="en-US" smtClean="0"/>
              <a:t>11/26/23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4227AC-A48B-2C4E-94B5-EF2AF353B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6B21CA-C707-4F47-8407-F3E1FFF9B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9AB8-B672-C942-942A-447196531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020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68104-80C9-D644-9B92-4BA4DC305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43F2A44-4F15-FB4E-806D-B8D026D81B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AA4D2E-2818-0347-80EA-C42926B449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E74E6E-FCC2-2444-975D-6D2E94F1E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FD5B-75DC-684E-84D1-EC9D8BB71276}" type="datetimeFigureOut">
              <a:rPr lang="en-US" smtClean="0"/>
              <a:t>11/26/23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D3954B-4448-5B43-BE73-2947312BB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E5BA6A-462F-4A42-A456-53649C33A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9AB8-B672-C942-942A-447196531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980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EF789-820E-6A4F-AFC0-992493CF5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924BC8-35D2-5546-B528-C5E3147A10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3725B-6A62-1E4A-938D-72CBE87D7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FD5B-75DC-684E-84D1-EC9D8BB71276}" type="datetimeFigureOut">
              <a:rPr lang="en-US" smtClean="0"/>
              <a:t>11/26/23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723186-2976-1343-A3B1-FF9DCD8F1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FBADB6-F19F-E64F-AC2E-230DAF23E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9AB8-B672-C942-942A-447196531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491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DA69F9-6571-3F49-A1C0-10EFCE7BA9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9F5CDC-8BD6-F84B-80F7-8792A37FB2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8D3411-473D-154F-A6AB-CA58FFA79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FD5B-75DC-684E-84D1-EC9D8BB71276}" type="datetimeFigureOut">
              <a:rPr lang="en-US" smtClean="0"/>
              <a:t>11/26/23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CA012-8AD7-CA4C-8762-769797A79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35C5BD-91B1-974D-9510-23D7F4D09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9AB8-B672-C942-942A-447196531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833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196A28-43BF-024A-B236-B9D8EED59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7AF6EF-C860-554E-AEE6-D95663D80B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8FB468-C68A-9749-B79C-B65DDF570F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4FD5B-75DC-684E-84D1-EC9D8BB71276}" type="datetimeFigureOut">
              <a:rPr lang="en-US" smtClean="0"/>
              <a:t>11/26/23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A33C18-66EA-8749-877C-D01D4EB443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0DC6BE-0E5F-C543-953C-2345716585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2B9AB8-B672-C942-942A-447196531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992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68">
            <a:extLst>
              <a:ext uri="{FF2B5EF4-FFF2-40B4-BE49-F238E27FC236}">
                <a16:creationId xmlns:a16="http://schemas.microsoft.com/office/drawing/2014/main" id="{F6D31180-41B2-2946-ACB6-3A4D662F48AB}"/>
              </a:ext>
            </a:extLst>
          </p:cNvPr>
          <p:cNvGrpSpPr/>
          <p:nvPr/>
        </p:nvGrpSpPr>
        <p:grpSpPr>
          <a:xfrm>
            <a:off x="2414588" y="447544"/>
            <a:ext cx="7710850" cy="5187932"/>
            <a:chOff x="2585592" y="518984"/>
            <a:chExt cx="7538272" cy="5187932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784CEF39-D881-B149-857D-0F51038621C8}"/>
                </a:ext>
              </a:extLst>
            </p:cNvPr>
            <p:cNvGrpSpPr/>
            <p:nvPr/>
          </p:nvGrpSpPr>
          <p:grpSpPr bwMode="auto">
            <a:xfrm>
              <a:off x="2585592" y="518984"/>
              <a:ext cx="6801130" cy="4633806"/>
              <a:chOff x="-28" y="0"/>
              <a:chExt cx="8371" cy="9453"/>
            </a:xfrm>
          </p:grpSpPr>
          <p:sp>
            <p:nvSpPr>
              <p:cNvPr id="3" name="AutoShape 3">
                <a:extLst>
                  <a:ext uri="{FF2B5EF4-FFF2-40B4-BE49-F238E27FC236}">
                    <a16:creationId xmlns:a16="http://schemas.microsoft.com/office/drawing/2014/main" id="{1BBC7405-6715-3340-8854-C4C3C2480DDB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-28" y="0"/>
                <a:ext cx="227" cy="7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en-US">
                  <a:latin typeface="Cambria" panose="02040503050406030204" pitchFamily="18" charset="0"/>
                </a:endParaRPr>
              </a:p>
            </p:txBody>
          </p:sp>
          <p:sp>
            <p:nvSpPr>
              <p:cNvPr id="4" name="Text Box 4">
                <a:extLst>
                  <a:ext uri="{FF2B5EF4-FFF2-40B4-BE49-F238E27FC236}">
                    <a16:creationId xmlns:a16="http://schemas.microsoft.com/office/drawing/2014/main" id="{8852F1B1-9B8E-CA4E-A7E0-DCB4829D5B0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02" y="288"/>
                <a:ext cx="4964" cy="106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317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Aft>
                    <a:spcPts val="0"/>
                  </a:spcAft>
                </a:pPr>
                <a:r>
                  <a:rPr lang="en-US" sz="1400" b="1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Hepatocellular carcinoma prescribed sorafenib </a:t>
                </a:r>
                <a:endParaRPr lang="en-US" sz="1200" b="1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 fontAlgn="base">
                  <a:spcAft>
                    <a:spcPts val="0"/>
                  </a:spcAft>
                </a:pPr>
                <a:r>
                  <a:rPr lang="en-US" sz="1400" b="1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(N=151)</a:t>
                </a:r>
                <a:endParaRPr lang="en-US" sz="1200" b="1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" name="Text Box 5">
                <a:extLst>
                  <a:ext uri="{FF2B5EF4-FFF2-40B4-BE49-F238E27FC236}">
                    <a16:creationId xmlns:a16="http://schemas.microsoft.com/office/drawing/2014/main" id="{6344C46E-5446-3B40-86B4-33035706F7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27" y="2779"/>
                <a:ext cx="1725" cy="94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Aft>
                    <a:spcPts val="0"/>
                  </a:spcAft>
                </a:pPr>
                <a:r>
                  <a:rPr lang="en-US" sz="1200" b="1" kern="1200" dirty="0">
                    <a:solidFill>
                      <a:schemeClr val="bg1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Unresectable HCC</a:t>
                </a:r>
                <a:endParaRPr lang="en-US" sz="1200" b="1" dirty="0">
                  <a:solidFill>
                    <a:schemeClr val="bg1"/>
                  </a:solidFill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 fontAlgn="base">
                  <a:spcAft>
                    <a:spcPts val="0"/>
                  </a:spcAft>
                </a:pPr>
                <a:r>
                  <a:rPr lang="en-US" sz="1200" b="1" kern="1200" dirty="0">
                    <a:solidFill>
                      <a:schemeClr val="bg1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(N=140)</a:t>
                </a:r>
                <a:endParaRPr lang="en-US" sz="1200" b="1" dirty="0">
                  <a:solidFill>
                    <a:schemeClr val="bg1"/>
                  </a:solidFill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" name="Text Box 7">
                <a:extLst>
                  <a:ext uri="{FF2B5EF4-FFF2-40B4-BE49-F238E27FC236}">
                    <a16:creationId xmlns:a16="http://schemas.microsoft.com/office/drawing/2014/main" id="{4C8225D2-952E-454F-A681-7C095B91FF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10" y="4844"/>
                <a:ext cx="1920" cy="1130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Aft>
                    <a:spcPts val="0"/>
                  </a:spcAft>
                </a:pPr>
                <a:r>
                  <a:rPr lang="en-US" sz="1000" b="1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Unresectable HCC</a:t>
                </a:r>
              </a:p>
              <a:p>
                <a:pPr algn="ctr" fontAlgn="base">
                  <a:spcAft>
                    <a:spcPts val="0"/>
                  </a:spcAft>
                </a:pPr>
                <a:r>
                  <a:rPr lang="en-US" sz="1000" b="1" dirty="0">
                    <a:solidFill>
                      <a:srgbClr val="000000"/>
                    </a:solidFill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Received sorafenib only</a:t>
                </a:r>
                <a:endParaRPr lang="en-US" sz="1200" b="1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 fontAlgn="base">
                  <a:spcAft>
                    <a:spcPts val="1000"/>
                  </a:spcAft>
                </a:pPr>
                <a:r>
                  <a:rPr lang="da-DK" sz="1000" b="1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(N=</a:t>
                </a:r>
                <a:r>
                  <a:rPr lang="da-DK" sz="1000" b="1" dirty="0">
                    <a:solidFill>
                      <a:srgbClr val="000000"/>
                    </a:solidFill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8</a:t>
                </a:r>
                <a:r>
                  <a:rPr lang="da-DK" sz="1000" b="1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1)</a:t>
                </a:r>
                <a:endParaRPr lang="en-US" sz="1200" b="1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" name="Text Box 8">
                <a:extLst>
                  <a:ext uri="{FF2B5EF4-FFF2-40B4-BE49-F238E27FC236}">
                    <a16:creationId xmlns:a16="http://schemas.microsoft.com/office/drawing/2014/main" id="{D7556637-FFB8-B441-83E0-4B347A6668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46" y="4807"/>
                <a:ext cx="2388" cy="1130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Aft>
                    <a:spcPts val="0"/>
                  </a:spcAft>
                </a:pPr>
                <a:r>
                  <a:rPr lang="en-US" sz="1000" b="1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Unresectable HCC </a:t>
                </a:r>
              </a:p>
              <a:p>
                <a:pPr algn="ctr" fontAlgn="base">
                  <a:spcAft>
                    <a:spcPts val="0"/>
                  </a:spcAft>
                </a:pPr>
                <a:r>
                  <a:rPr lang="en-US" sz="1000" b="1" dirty="0">
                    <a:solidFill>
                      <a:srgbClr val="000000"/>
                    </a:solidFill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sz="1000" b="1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eceived sorafenib-nivolumab</a:t>
                </a:r>
                <a:endParaRPr lang="en-US" sz="1200" b="1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 fontAlgn="base">
                  <a:spcAft>
                    <a:spcPts val="0"/>
                  </a:spcAft>
                </a:pPr>
                <a:r>
                  <a:rPr lang="da-DK" sz="1000" b="1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(N=</a:t>
                </a:r>
                <a:r>
                  <a:rPr lang="da-DK" sz="1000" b="1" dirty="0">
                    <a:solidFill>
                      <a:srgbClr val="000000"/>
                    </a:solidFill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59</a:t>
                </a:r>
                <a:r>
                  <a:rPr lang="da-DK" sz="1000" b="1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en-US" sz="1200" b="1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8" name="AutoShape 10">
                <a:extLst>
                  <a:ext uri="{FF2B5EF4-FFF2-40B4-BE49-F238E27FC236}">
                    <a16:creationId xmlns:a16="http://schemas.microsoft.com/office/drawing/2014/main" id="{7CE7F9BB-F2C5-F849-9112-6FA0E4484037}"/>
                  </a:ext>
                </a:extLst>
              </p:cNvPr>
              <p:cNvCxnSpPr>
                <a:cxnSpLocks noChangeShapeType="1"/>
                <a:stCxn id="4" idx="2"/>
                <a:endCxn id="5" idx="0"/>
              </p:cNvCxnSpPr>
              <p:nvPr/>
            </p:nvCxnSpPr>
            <p:spPr bwMode="auto">
              <a:xfrm>
                <a:off x="4584" y="1355"/>
                <a:ext cx="6" cy="1424"/>
              </a:xfrm>
              <a:prstGeom prst="straightConnector1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9" name="AutoShape 12">
                <a:extLst>
                  <a:ext uri="{FF2B5EF4-FFF2-40B4-BE49-F238E27FC236}">
                    <a16:creationId xmlns:a16="http://schemas.microsoft.com/office/drawing/2014/main" id="{9F13FA1A-75D1-184C-8385-E89D6AA80954}"/>
                  </a:ext>
                </a:extLst>
              </p:cNvPr>
              <p:cNvCxnSpPr>
                <a:cxnSpLocks noChangeShapeType="1"/>
                <a:stCxn id="5" idx="2"/>
                <a:endCxn id="6" idx="0"/>
              </p:cNvCxnSpPr>
              <p:nvPr/>
            </p:nvCxnSpPr>
            <p:spPr bwMode="auto">
              <a:xfrm flipH="1">
                <a:off x="2870" y="3721"/>
                <a:ext cx="1720" cy="1123"/>
              </a:xfrm>
              <a:prstGeom prst="straightConnector1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0" name="AutoShape 13">
                <a:extLst>
                  <a:ext uri="{FF2B5EF4-FFF2-40B4-BE49-F238E27FC236}">
                    <a16:creationId xmlns:a16="http://schemas.microsoft.com/office/drawing/2014/main" id="{D5E343C4-6D54-F040-AD90-4FD092EA0F93}"/>
                  </a:ext>
                </a:extLst>
              </p:cNvPr>
              <p:cNvCxnSpPr>
                <a:cxnSpLocks noChangeShapeType="1"/>
                <a:stCxn id="5" idx="2"/>
              </p:cNvCxnSpPr>
              <p:nvPr/>
            </p:nvCxnSpPr>
            <p:spPr bwMode="auto">
              <a:xfrm>
                <a:off x="4590" y="3721"/>
                <a:ext cx="1770" cy="1083"/>
              </a:xfrm>
              <a:prstGeom prst="straightConnector1">
                <a:avLst/>
              </a:prstGeom>
              <a:noFill/>
              <a:ln w="222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3" name="AutoShape 18">
                <a:extLst>
                  <a:ext uri="{FF2B5EF4-FFF2-40B4-BE49-F238E27FC236}">
                    <a16:creationId xmlns:a16="http://schemas.microsoft.com/office/drawing/2014/main" id="{D89ACF19-E613-2A44-878B-E802A03C7A73}"/>
                  </a:ext>
                </a:extLst>
              </p:cNvPr>
              <p:cNvCxnSpPr>
                <a:cxnSpLocks noChangeShapeType="1"/>
                <a:stCxn id="6" idx="2"/>
                <a:endCxn id="19" idx="0"/>
              </p:cNvCxnSpPr>
              <p:nvPr/>
            </p:nvCxnSpPr>
            <p:spPr bwMode="auto">
              <a:xfrm>
                <a:off x="2870" y="5974"/>
                <a:ext cx="3" cy="3479"/>
              </a:xfrm>
              <a:prstGeom prst="straightConnector1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4" name="AutoShape 20">
                <a:extLst>
                  <a:ext uri="{FF2B5EF4-FFF2-40B4-BE49-F238E27FC236}">
                    <a16:creationId xmlns:a16="http://schemas.microsoft.com/office/drawing/2014/main" id="{4C19AE5E-40ED-EE43-BC05-639EBE78C400}"/>
                  </a:ext>
                </a:extLst>
              </p:cNvPr>
              <p:cNvCxnSpPr>
                <a:cxnSpLocks noChangeShapeType="1"/>
                <a:stCxn id="7" idx="2"/>
                <a:endCxn id="17" idx="0"/>
              </p:cNvCxnSpPr>
              <p:nvPr/>
            </p:nvCxnSpPr>
            <p:spPr bwMode="auto">
              <a:xfrm>
                <a:off x="6240" y="5937"/>
                <a:ext cx="3" cy="3516"/>
              </a:xfrm>
              <a:prstGeom prst="straightConnector1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5" name="AutoShape 21">
                <a:extLst>
                  <a:ext uri="{FF2B5EF4-FFF2-40B4-BE49-F238E27FC236}">
                    <a16:creationId xmlns:a16="http://schemas.microsoft.com/office/drawing/2014/main" id="{E08B4C8F-A674-2643-B712-994484A2376E}"/>
                  </a:ext>
                </a:extLst>
              </p:cNvPr>
              <p:cNvCxnSpPr>
                <a:cxnSpLocks noChangeShapeType="1"/>
                <a:endCxn id="16" idx="1"/>
              </p:cNvCxnSpPr>
              <p:nvPr/>
            </p:nvCxnSpPr>
            <p:spPr bwMode="auto">
              <a:xfrm>
                <a:off x="4584" y="2020"/>
                <a:ext cx="1456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16" name="Text Box 22">
                <a:extLst>
                  <a:ext uri="{FF2B5EF4-FFF2-40B4-BE49-F238E27FC236}">
                    <a16:creationId xmlns:a16="http://schemas.microsoft.com/office/drawing/2014/main" id="{B75E4C6A-A6B0-2F4C-A237-B3E43710343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40" y="1644"/>
                <a:ext cx="2303" cy="753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171450" indent="-171450" fontAlgn="base"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da-DK" sz="900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Baseline data unavailable (n=6)</a:t>
                </a:r>
                <a:endParaRPr lang="en-US" sz="1200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71450" indent="-171450" fontAlgn="base"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da-DK" sz="900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No follow up (n=5)</a:t>
                </a:r>
                <a:endParaRPr lang="en-US" sz="1200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7" name="Text Box 7">
              <a:extLst>
                <a:ext uri="{FF2B5EF4-FFF2-40B4-BE49-F238E27FC236}">
                  <a16:creationId xmlns:a16="http://schemas.microsoft.com/office/drawing/2014/main" id="{77B26988-646B-6349-BD6B-7D65A6306A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58938" y="5152918"/>
              <a:ext cx="2043846" cy="55399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fontAlgn="base">
                <a:spcAft>
                  <a:spcPts val="0"/>
                </a:spcAft>
              </a:pPr>
              <a:r>
                <a:rPr lang="en-US" sz="1000" b="1" kern="1200" dirty="0">
                  <a:solidFill>
                    <a:schemeClr val="bg1"/>
                  </a:solidFill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HCC</a:t>
              </a:r>
            </a:p>
            <a:p>
              <a:pPr algn="ctr" fontAlgn="base">
                <a:spcAft>
                  <a:spcPts val="0"/>
                </a:spcAft>
              </a:pPr>
              <a:r>
                <a:rPr lang="en-US" sz="1000" b="1" dirty="0">
                  <a:solidFill>
                    <a:schemeClr val="bg1"/>
                  </a:solidFill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Received second-line nivolumab</a:t>
              </a:r>
              <a:endParaRPr lang="en-US" sz="1200" b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fontAlgn="base">
                <a:spcAft>
                  <a:spcPts val="1000"/>
                </a:spcAft>
              </a:pPr>
              <a:r>
                <a:rPr lang="da-DK" sz="1000" b="1" kern="1200" dirty="0">
                  <a:solidFill>
                    <a:schemeClr val="bg1"/>
                  </a:solidFill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(N=</a:t>
              </a:r>
              <a:r>
                <a:rPr lang="da-DK" sz="1000" b="1" dirty="0">
                  <a:solidFill>
                    <a:schemeClr val="bg1"/>
                  </a:solidFill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42</a:t>
              </a:r>
              <a:r>
                <a:rPr lang="da-DK" sz="1000" b="1" kern="1200" dirty="0">
                  <a:solidFill>
                    <a:schemeClr val="bg1"/>
                  </a:solidFill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en-US" sz="1200" b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Text Box 7">
              <a:extLst>
                <a:ext uri="{FF2B5EF4-FFF2-40B4-BE49-F238E27FC236}">
                  <a16:creationId xmlns:a16="http://schemas.microsoft.com/office/drawing/2014/main" id="{C5B7E9A0-671B-2A42-B087-5505D94908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62572" y="5152781"/>
              <a:ext cx="1559604" cy="55399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fontAlgn="base">
                <a:spcAft>
                  <a:spcPts val="0"/>
                </a:spcAft>
              </a:pPr>
              <a:r>
                <a:rPr lang="en-US" sz="1000" b="1" kern="1200" dirty="0">
                  <a:solidFill>
                    <a:schemeClr val="bg1"/>
                  </a:solidFill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HCC</a:t>
              </a:r>
            </a:p>
            <a:p>
              <a:pPr algn="ctr" fontAlgn="base">
                <a:spcAft>
                  <a:spcPts val="0"/>
                </a:spcAft>
              </a:pPr>
              <a:r>
                <a:rPr lang="en-US" sz="1000" b="1" dirty="0">
                  <a:solidFill>
                    <a:schemeClr val="bg1"/>
                  </a:solidFill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Received sorafenib only</a:t>
              </a:r>
              <a:endParaRPr lang="en-US" sz="1200" b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fontAlgn="base">
                <a:spcAft>
                  <a:spcPts val="1000"/>
                </a:spcAft>
              </a:pPr>
              <a:r>
                <a:rPr lang="da-DK" sz="1000" b="1" kern="1200" dirty="0">
                  <a:solidFill>
                    <a:schemeClr val="bg1"/>
                  </a:solidFill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(N=</a:t>
              </a:r>
              <a:r>
                <a:rPr lang="da-DK" sz="1000" b="1" dirty="0">
                  <a:solidFill>
                    <a:schemeClr val="bg1"/>
                  </a:solidFill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38</a:t>
              </a:r>
              <a:r>
                <a:rPr lang="da-DK" sz="1000" b="1" kern="1200" dirty="0">
                  <a:solidFill>
                    <a:schemeClr val="bg1"/>
                  </a:solidFill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en-US" sz="1200" b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Text Box 24">
              <a:extLst>
                <a:ext uri="{FF2B5EF4-FFF2-40B4-BE49-F238E27FC236}">
                  <a16:creationId xmlns:a16="http://schemas.microsoft.com/office/drawing/2014/main" id="{0DD6DE0A-097A-BD48-AAA7-340662BBD34F}"/>
                </a:ext>
              </a:extLst>
            </p:cNvPr>
            <p:cNvSpPr txBox="1"/>
            <p:nvPr/>
          </p:nvSpPr>
          <p:spPr>
            <a:xfrm>
              <a:off x="8155240" y="3786611"/>
              <a:ext cx="1968624" cy="892552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 b="1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Exclusion criteria:</a:t>
              </a:r>
              <a:endParaRPr lang="en-US" sz="12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1000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BCLC 0/A (n=1)</a:t>
              </a:r>
              <a:endParaRPr lang="en-US" sz="12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1000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Child’s 8B/C (n=4)</a:t>
              </a:r>
              <a:endParaRPr lang="en-US" sz="12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1000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PS 3 (n=2)</a:t>
              </a:r>
              <a:endParaRPr lang="en-US" sz="12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1000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Nivolumab 1</a:t>
              </a:r>
              <a:r>
                <a:rPr lang="en-US" sz="1000" baseline="30000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st</a:t>
              </a:r>
              <a:r>
                <a:rPr lang="en-US" sz="1000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/3</a:t>
              </a:r>
              <a:r>
                <a:rPr lang="en-US" sz="1000" baseline="30000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rd</a:t>
              </a:r>
              <a:r>
                <a:rPr lang="en-US" sz="1000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line (n=10)</a:t>
              </a:r>
              <a:endParaRPr lang="en-US" sz="12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3" name="AutoShape 20">
              <a:extLst>
                <a:ext uri="{FF2B5EF4-FFF2-40B4-BE49-F238E27FC236}">
                  <a16:creationId xmlns:a16="http://schemas.microsoft.com/office/drawing/2014/main" id="{67D7B266-0BB5-7449-96E3-86FCF895CDEC}"/>
                </a:ext>
              </a:extLst>
            </p:cNvPr>
            <p:cNvCxnSpPr>
              <a:cxnSpLocks noChangeShapeType="1"/>
              <a:endCxn id="22" idx="1"/>
            </p:cNvCxnSpPr>
            <p:nvPr/>
          </p:nvCxnSpPr>
          <p:spPr bwMode="auto">
            <a:xfrm>
              <a:off x="7685215" y="4232887"/>
              <a:ext cx="470024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26" name="Text Box 22">
              <a:extLst>
                <a:ext uri="{FF2B5EF4-FFF2-40B4-BE49-F238E27FC236}">
                  <a16:creationId xmlns:a16="http://schemas.microsoft.com/office/drawing/2014/main" id="{962A782B-11F7-D14B-9451-FFF6820C0312}"/>
                </a:ext>
              </a:extLst>
            </p:cNvPr>
            <p:cNvSpPr txBox="1"/>
            <p:nvPr/>
          </p:nvSpPr>
          <p:spPr>
            <a:xfrm>
              <a:off x="2757048" y="3761896"/>
              <a:ext cx="1786837" cy="1046440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 b="1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Exclusion criteria:</a:t>
              </a:r>
              <a:endParaRPr lang="en-US" sz="12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1000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BCLC D (n=8)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BCLC 0/A (n=2)</a:t>
              </a:r>
              <a:endParaRPr lang="en-US" sz="12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1000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Child’s 8B/C (n=21)</a:t>
              </a:r>
              <a:endParaRPr lang="en-US" sz="12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1000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PS 3/4 (n=9)</a:t>
              </a:r>
              <a:endParaRPr lang="en-US" sz="12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1000" dirty="0">
                  <a:effectLst/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Post-liver transplant (n=3)</a:t>
              </a:r>
              <a:endParaRPr lang="en-US" sz="12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7" name="AutoShape 18">
              <a:extLst>
                <a:ext uri="{FF2B5EF4-FFF2-40B4-BE49-F238E27FC236}">
                  <a16:creationId xmlns:a16="http://schemas.microsoft.com/office/drawing/2014/main" id="{18FF9E9A-51C4-094A-AEA4-9B8D461F35B3}"/>
                </a:ext>
              </a:extLst>
            </p:cNvPr>
            <p:cNvCxnSpPr>
              <a:cxnSpLocks noChangeShapeType="1"/>
              <a:endCxn id="26" idx="3"/>
            </p:cNvCxnSpPr>
            <p:nvPr/>
          </p:nvCxnSpPr>
          <p:spPr bwMode="auto">
            <a:xfrm flipH="1">
              <a:off x="4543885" y="4285116"/>
              <a:ext cx="397039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AE745C12-303A-BD45-B2B0-1606B2632AF9}"/>
              </a:ext>
            </a:extLst>
          </p:cNvPr>
          <p:cNvSpPr/>
          <p:nvPr/>
        </p:nvSpPr>
        <p:spPr>
          <a:xfrm>
            <a:off x="1433384" y="6013266"/>
            <a:ext cx="97000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latin typeface="Cambria" panose="02040503050406030204" pitchFamily="18" charset="0"/>
                <a:ea typeface="Times New Roman" panose="02020603050405020304" pitchFamily="18" charset="0"/>
              </a:rPr>
              <a:t>Supplementary Figure 1: </a:t>
            </a:r>
            <a:r>
              <a:rPr lang="en-US" dirty="0">
                <a:latin typeface="Cambria" panose="02040503050406030204" pitchFamily="18" charset="0"/>
                <a:ea typeface="Times New Roman" panose="02020603050405020304" pitchFamily="18" charset="0"/>
              </a:rPr>
              <a:t>Study schematic showing patient disposition in both treatment groups</a:t>
            </a:r>
          </a:p>
        </p:txBody>
      </p:sp>
    </p:spTree>
    <p:extLst>
      <p:ext uri="{BB962C8B-B14F-4D97-AF65-F5344CB8AC3E}">
        <p14:creationId xmlns:p14="http://schemas.microsoft.com/office/powerpoint/2010/main" val="116401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7061</TotalTime>
  <Words>164</Words>
  <Application>Microsoft Macintosh PowerPoint</Application>
  <PresentationFormat>Widescreen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Iman FaisalSanai</dc:creator>
  <cp:lastModifiedBy>Iman FaisalSanai</cp:lastModifiedBy>
  <cp:revision>46</cp:revision>
  <dcterms:created xsi:type="dcterms:W3CDTF">2023-10-06T19:13:33Z</dcterms:created>
  <dcterms:modified xsi:type="dcterms:W3CDTF">2023-11-26T16:52:11Z</dcterms:modified>
</cp:coreProperties>
</file>