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78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A9700-3CE2-904E-81BD-308B2E78C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36593-C71A-634E-8170-D5530CE8A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67691-FC4F-1C45-BC0A-23B59B80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32296-B84F-6E4A-B493-832C99076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E8608-74E6-8245-BE2F-DDADC4A0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7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730F4-E123-3B4C-B6CD-D4E040629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8218E-9DA4-F844-8C96-B1DFDC13B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69AB7-B3C5-7C40-9A3F-038523D6E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E8F2B-35F4-0841-B27E-9AE3FFB42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BB42C-F121-6247-ADD5-8F74A118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0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8F7D4-2D3F-1F4D-B8E8-54CB2361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853A9-24EC-5A41-8712-14132AF3C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57558-9DF0-1342-9212-D26073BB5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4E666-1B70-2C47-A0A3-4E32E0F2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F21DF-E25F-E04D-9E6A-0538C901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42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59426-2FA9-4543-A841-654A2C8C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6ED1F-6BE2-764A-A6C0-4F6A28DB4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E86E7-F1F9-7649-AA48-3EA3E13FF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8A89D-3CF9-4F4E-BBB5-80D21ECC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2A751-6AE5-1C4A-9607-FCC1B36C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86BE3-9C37-4247-810A-949F53708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7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F5DF5-0B71-6F41-8951-5E680CF1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A87F8-218C-7746-B826-6DA71E12C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203FB-D48E-D14A-AB82-C9BCFF5E3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EC7C6-C636-4D49-A03D-3FE14E0F3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D94BFB-674E-8F48-A78F-085949451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3715A9-9187-CA46-B24B-A7CAF098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2E5B9C-2939-B44A-A36F-7AF505F1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BBD63-BC4B-DD4F-9025-25B31A28A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2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074BC-B8F5-2F42-87D4-964628356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A6341-A011-E74A-BA7E-7A118A5A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96FFD-E89B-5C46-9B22-2DB76896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C6380-9341-3B4F-98E4-56207AA5E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8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A859F-489B-754F-8D5A-4A314690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81DFDF-F158-D74C-A761-3DD6A84C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D813-B505-B148-8C6B-D7BD0E69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9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B8FB-908F-F744-9FE2-634D75AB1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289CA-13DF-E942-987F-23F8487C5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F238B-6965-E74C-B688-A23F9CF78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127EC-49CE-5E4E-B869-B7BA1D6A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227AC-A48B-2C4E-94B5-EF2AF353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B21CA-C707-4F47-8407-F3E1FFF9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2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8104-80C9-D644-9B92-4BA4DC30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3F2A44-4F15-FB4E-806D-B8D026D81B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A4D2E-2818-0347-80EA-C42926B44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E74E6E-FCC2-2444-975D-6D2E94F1E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3954B-4448-5B43-BE73-2947312BB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5BA6A-462F-4A42-A456-53649C33A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8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F789-820E-6A4F-AFC0-992493CF5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24BC8-35D2-5546-B528-C5E3147A1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3725B-6A62-1E4A-938D-72CBE87D7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23186-2976-1343-A3B1-FF9DCD8F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BADB6-F19F-E64F-AC2E-230DAF23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9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DA69F9-6571-3F49-A1C0-10EFCE7BA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F5CDC-8BD6-F84B-80F7-8792A37FB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D3411-473D-154F-A6AB-CA58FFA7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CA012-8AD7-CA4C-8762-769797A79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5C5BD-91B1-974D-9510-23D7F4D09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3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196A28-43BF-024A-B236-B9D8EED5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AF6EF-C860-554E-AEE6-D95663D80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FB468-C68A-9749-B79C-B65DDF570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33C18-66EA-8749-877C-D01D4EB44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DC6BE-0E5F-C543-953C-234571658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92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4F4D0EA-F2B6-8240-8E3F-BF9B8CC7220B}"/>
              </a:ext>
            </a:extLst>
          </p:cNvPr>
          <p:cNvGrpSpPr/>
          <p:nvPr/>
        </p:nvGrpSpPr>
        <p:grpSpPr>
          <a:xfrm>
            <a:off x="789931" y="1016312"/>
            <a:ext cx="10963935" cy="4082415"/>
            <a:chOff x="789931" y="1016312"/>
            <a:chExt cx="10963935" cy="4082415"/>
          </a:xfrm>
        </p:grpSpPr>
        <p:pic>
          <p:nvPicPr>
            <p:cNvPr id="2" name="Picture 1" descr="A graph of a survival curve&#10;&#10;Description automatically generated with medium confidence">
              <a:extLst>
                <a:ext uri="{FF2B5EF4-FFF2-40B4-BE49-F238E27FC236}">
                  <a16:creationId xmlns:a16="http://schemas.microsoft.com/office/drawing/2014/main" id="{BAD0DFD2-D9F2-4442-87B3-D882FB9E4E2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89931" y="1016312"/>
              <a:ext cx="5486400" cy="4077366"/>
            </a:xfrm>
            <a:prstGeom prst="rect">
              <a:avLst/>
            </a:prstGeom>
          </p:spPr>
        </p:pic>
        <p:pic>
          <p:nvPicPr>
            <p:cNvPr id="3" name="Picture 2" descr="A graph showing the number of patients with cancer&#10;&#10;Description automatically generated with medium confidence">
              <a:extLst>
                <a:ext uri="{FF2B5EF4-FFF2-40B4-BE49-F238E27FC236}">
                  <a16:creationId xmlns:a16="http://schemas.microsoft.com/office/drawing/2014/main" id="{DF93D6A6-FB6E-8242-B1F8-606BE8459AC7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267466" y="1016312"/>
              <a:ext cx="5486400" cy="4082415"/>
            </a:xfrm>
            <a:prstGeom prst="rect">
              <a:avLst/>
            </a:prstGeom>
          </p:spPr>
        </p:pic>
        <p:sp>
          <p:nvSpPr>
            <p:cNvPr id="4" name="Text Box 27">
              <a:extLst>
                <a:ext uri="{FF2B5EF4-FFF2-40B4-BE49-F238E27FC236}">
                  <a16:creationId xmlns:a16="http://schemas.microsoft.com/office/drawing/2014/main" id="{11C9B57E-7167-8048-8E4C-0B418E144659}"/>
                </a:ext>
              </a:extLst>
            </p:cNvPr>
            <p:cNvSpPr txBox="1"/>
            <p:nvPr/>
          </p:nvSpPr>
          <p:spPr>
            <a:xfrm>
              <a:off x="8744599" y="1055356"/>
              <a:ext cx="2018030" cy="6477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Median OS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21.3 </a:t>
              </a:r>
              <a:r>
                <a:rPr lang="en-US" sz="1000" b="1" dirty="0" err="1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mos</a:t>
              </a: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(95% CI: 1.1-41.5)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18.7 </a:t>
              </a:r>
              <a:r>
                <a:rPr lang="en-US" sz="1000" b="1" dirty="0" err="1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mos</a:t>
              </a: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(95% CI: 9.2-28.3)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 Box 28">
              <a:extLst>
                <a:ext uri="{FF2B5EF4-FFF2-40B4-BE49-F238E27FC236}">
                  <a16:creationId xmlns:a16="http://schemas.microsoft.com/office/drawing/2014/main" id="{D39F419D-FC48-FC47-BE7A-DAB91C99306E}"/>
                </a:ext>
              </a:extLst>
            </p:cNvPr>
            <p:cNvSpPr txBox="1"/>
            <p:nvPr/>
          </p:nvSpPr>
          <p:spPr>
            <a:xfrm>
              <a:off x="8832229" y="1802112"/>
              <a:ext cx="1588770" cy="246221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Log rank </a:t>
              </a:r>
              <a:r>
                <a:rPr lang="en-US" sz="1000" b="1" i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= 0.76</a:t>
              </a:r>
              <a:endParaRPr lang="en-US" sz="105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 Box 29">
              <a:extLst>
                <a:ext uri="{FF2B5EF4-FFF2-40B4-BE49-F238E27FC236}">
                  <a16:creationId xmlns:a16="http://schemas.microsoft.com/office/drawing/2014/main" id="{6B382D58-770F-B046-AFC9-C9874BFC4CA1}"/>
                </a:ext>
              </a:extLst>
            </p:cNvPr>
            <p:cNvSpPr txBox="1"/>
            <p:nvPr/>
          </p:nvSpPr>
          <p:spPr>
            <a:xfrm>
              <a:off x="3186737" y="1169659"/>
              <a:ext cx="2018030" cy="6477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Median OS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22.7 </a:t>
              </a:r>
              <a:r>
                <a:rPr lang="en-US" sz="1000" b="1" dirty="0" err="1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mos</a:t>
              </a: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(95% CI: 10.9-34.5)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10.1 </a:t>
              </a:r>
              <a:r>
                <a:rPr lang="en-US" sz="1000" b="1" dirty="0" err="1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mos</a:t>
              </a: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(95% CI: 5.5-14.7)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30">
              <a:extLst>
                <a:ext uri="{FF2B5EF4-FFF2-40B4-BE49-F238E27FC236}">
                  <a16:creationId xmlns:a16="http://schemas.microsoft.com/office/drawing/2014/main" id="{4D4D1345-F4AB-DB43-B7E4-30236D10C153}"/>
                </a:ext>
              </a:extLst>
            </p:cNvPr>
            <p:cNvSpPr txBox="1"/>
            <p:nvPr/>
          </p:nvSpPr>
          <p:spPr>
            <a:xfrm>
              <a:off x="3364853" y="1902128"/>
              <a:ext cx="1588770" cy="246221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Log rank </a:t>
              </a:r>
              <a:r>
                <a:rPr lang="en-US" sz="1000" b="1" i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10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= 0.481</a:t>
              </a:r>
              <a:endParaRPr lang="en-US" sz="105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3129BAB-3A7F-6A46-8F9A-87F72DBD7985}"/>
              </a:ext>
            </a:extLst>
          </p:cNvPr>
          <p:cNvSpPr/>
          <p:nvPr/>
        </p:nvSpPr>
        <p:spPr>
          <a:xfrm>
            <a:off x="1042985" y="5448997"/>
            <a:ext cx="1062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Times New Roman" panose="02020603050405020304" pitchFamily="18" charset="0"/>
              </a:rPr>
              <a:t>Supplementary Figure 3:</a:t>
            </a:r>
            <a:r>
              <a:rPr lang="en-US" dirty="0">
                <a:latin typeface="Cambria" panose="02040503050406030204" pitchFamily="18" charset="0"/>
                <a:ea typeface="Times New Roman" panose="02020603050405020304" pitchFamily="18" charset="0"/>
              </a:rPr>
              <a:t> Survival analysis of overall cohort of patients on the basis of A) CTP class and by B) BCLC stage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E00303-C884-D14A-8E44-D61167C2D576}"/>
              </a:ext>
            </a:extLst>
          </p:cNvPr>
          <p:cNvSpPr txBox="1"/>
          <p:nvPr/>
        </p:nvSpPr>
        <p:spPr>
          <a:xfrm>
            <a:off x="1261550" y="685412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A31755-EAAC-724F-8312-3206F78A1E2C}"/>
              </a:ext>
            </a:extLst>
          </p:cNvPr>
          <p:cNvSpPr txBox="1"/>
          <p:nvPr/>
        </p:nvSpPr>
        <p:spPr>
          <a:xfrm>
            <a:off x="6796214" y="70433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104125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7061</TotalTime>
  <Words>77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FaisalSanai</dc:creator>
  <cp:lastModifiedBy>Iman FaisalSanai</cp:lastModifiedBy>
  <cp:revision>46</cp:revision>
  <dcterms:created xsi:type="dcterms:W3CDTF">2023-10-06T19:13:33Z</dcterms:created>
  <dcterms:modified xsi:type="dcterms:W3CDTF">2023-11-26T16:55:17Z</dcterms:modified>
</cp:coreProperties>
</file>