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9" r:id="rId3"/>
    <p:sldId id="256" r:id="rId4"/>
    <p:sldId id="257" r:id="rId5"/>
    <p:sldId id="25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202B0CA-FC54-4496-8BCA-5EF66A818D29}" styleName="深色样式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ext Box 3"/>
          <p:cNvSpPr txBox="1"/>
          <p:nvPr/>
        </p:nvSpPr>
        <p:spPr>
          <a:xfrm>
            <a:off x="0" y="-13970"/>
            <a:ext cx="12192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b="1">
                <a:latin typeface="Times New Roman" panose="02020603050405020304" charset="0"/>
                <a:cs typeface="Times New Roman" panose="02020603050405020304" charset="0"/>
              </a:rPr>
              <a:t>Table 1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</p:txBody>
      </p:sp>
      <p:graphicFrame>
        <p:nvGraphicFramePr>
          <p:cNvPr id="6" name="Table 5"/>
          <p:cNvGraphicFramePr/>
          <p:nvPr/>
        </p:nvGraphicFramePr>
        <p:xfrm>
          <a:off x="159385" y="594995"/>
          <a:ext cx="11902440" cy="4648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7480"/>
                <a:gridCol w="4727575"/>
                <a:gridCol w="3207385"/>
              </a:tblGrid>
              <a:tr h="3911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b="1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Primer</a:t>
                      </a:r>
                      <a:endParaRPr lang="en-US" b="1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Sequence </a:t>
                      </a:r>
                      <a:endParaRPr lang="en-US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Amplified length (bp)</a:t>
                      </a:r>
                      <a:endParaRPr lang="en-US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</a:tr>
              <a:tr h="63754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cs typeface="Times New Roman" panose="02020603050405020304" charset="0"/>
                        </a:rPr>
                        <a:t>MY09</a:t>
                      </a:r>
                      <a:endParaRPr lang="en-US">
                        <a:solidFill>
                          <a:schemeClr val="tx1"/>
                        </a:solidFill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cs typeface="Times New Roman" panose="02020603050405020304" charset="0"/>
                        </a:rPr>
                        <a:t>MY11</a:t>
                      </a:r>
                      <a:endParaRPr lang="en-US">
                        <a:solidFill>
                          <a:schemeClr val="tx1"/>
                        </a:solidFill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cs typeface="Times New Roman" panose="02020603050405020304" charset="0"/>
                        </a:rPr>
                        <a:t>F-5’-CGT CCM ARR GGA WAC TGA TC-3’</a:t>
                      </a:r>
                      <a:endParaRPr lang="en-US">
                        <a:solidFill>
                          <a:schemeClr val="tx1"/>
                        </a:solidFill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cs typeface="Times New Roman" panose="02020603050405020304" charset="0"/>
                        </a:rPr>
                        <a:t>R-5’-GCM CAG GGW CAT AAY AAT GG-3’</a:t>
                      </a:r>
                      <a:endParaRPr lang="en-US">
                        <a:solidFill>
                          <a:schemeClr val="tx1"/>
                        </a:solidFill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cs typeface="Times New Roman" panose="02020603050405020304" charset="0"/>
                        </a:rPr>
                        <a:t>450</a:t>
                      </a:r>
                      <a:endParaRPr lang="en-US">
                        <a:solidFill>
                          <a:schemeClr val="tx1"/>
                        </a:solidFill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64833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cs typeface="Times New Roman" panose="02020603050405020304" charset="0"/>
                        </a:rPr>
                        <a:t>HPV 16</a:t>
                      </a:r>
                      <a:endParaRPr lang="en-US">
                        <a:solidFill>
                          <a:schemeClr val="tx1"/>
                        </a:solidFill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cs typeface="Times New Roman" panose="02020603050405020304" charset="0"/>
                        </a:rPr>
                        <a:t>F-5’-ATT AGT GAG TAT AGA CAT TA-3’</a:t>
                      </a:r>
                      <a:endParaRPr lang="en-US">
                        <a:solidFill>
                          <a:schemeClr val="tx1"/>
                        </a:solidFill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cs typeface="Times New Roman" panose="02020603050405020304" charset="0"/>
                        </a:rPr>
                        <a:t>R-5’-GGC TTT TGA CAG TTA ATA CA-3’</a:t>
                      </a:r>
                      <a:endParaRPr lang="en-US">
                        <a:solidFill>
                          <a:schemeClr val="tx1"/>
                        </a:solidFill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cs typeface="Times New Roman" panose="02020603050405020304" charset="0"/>
                        </a:rPr>
                        <a:t>109</a:t>
                      </a:r>
                      <a:endParaRPr lang="en-US">
                        <a:solidFill>
                          <a:schemeClr val="tx1"/>
                        </a:solidFill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65722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cs typeface="Times New Roman" panose="02020603050405020304" charset="0"/>
                        </a:rPr>
                        <a:t>HPV 18</a:t>
                      </a:r>
                      <a:endParaRPr lang="en-US">
                        <a:solidFill>
                          <a:schemeClr val="tx1"/>
                        </a:solidFill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cs typeface="Times New Roman" panose="02020603050405020304" charset="0"/>
                        </a:rPr>
                        <a:t>F5’-ACT ATG GCG CGC TTT GAG GA-3’ </a:t>
                      </a:r>
                      <a:endParaRPr lang="en-US">
                        <a:solidFill>
                          <a:schemeClr val="tx1"/>
                        </a:solidFill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cs typeface="Times New Roman" panose="02020603050405020304" charset="0"/>
                        </a:rPr>
                        <a:t>R-5’-GGT TTC TGG CAC CGC AGG CA-3’</a:t>
                      </a:r>
                      <a:endParaRPr lang="en-US">
                        <a:solidFill>
                          <a:schemeClr val="tx1"/>
                        </a:solidFill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cs typeface="Times New Roman" panose="02020603050405020304" charset="0"/>
                        </a:rPr>
                        <a:t>334</a:t>
                      </a:r>
                      <a:endParaRPr lang="en-US">
                        <a:solidFill>
                          <a:schemeClr val="tx1"/>
                        </a:solidFill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62801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cs typeface="Times New Roman" panose="02020603050405020304" charset="0"/>
                        </a:rPr>
                        <a:t>HPV 31</a:t>
                      </a:r>
                      <a:endParaRPr lang="en-US">
                        <a:solidFill>
                          <a:schemeClr val="tx1"/>
                        </a:solidFill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cs typeface="Times New Roman" panose="02020603050405020304" charset="0"/>
                        </a:rPr>
                        <a:t>F- 5’-ATG GTG ATG TAC ACA ACA CC-3’ </a:t>
                      </a:r>
                      <a:endParaRPr lang="en-US">
                        <a:solidFill>
                          <a:schemeClr val="tx1"/>
                        </a:solidFill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cs typeface="Times New Roman" panose="02020603050405020304" charset="0"/>
                        </a:rPr>
                        <a:t>R-5’-GTA GTT GAG GAC AAC TGA C-3’ </a:t>
                      </a:r>
                      <a:endParaRPr lang="en-US">
                        <a:solidFill>
                          <a:schemeClr val="tx1"/>
                        </a:solidFill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cs typeface="Times New Roman" panose="02020603050405020304" charset="0"/>
                        </a:rPr>
                        <a:t>514</a:t>
                      </a:r>
                      <a:endParaRPr lang="en-US">
                        <a:solidFill>
                          <a:schemeClr val="tx1"/>
                        </a:solidFill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6273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cs typeface="Times New Roman" panose="02020603050405020304" charset="0"/>
                        </a:rPr>
                        <a:t>HPV 33</a:t>
                      </a:r>
                      <a:endParaRPr lang="en-US">
                        <a:solidFill>
                          <a:schemeClr val="tx1"/>
                        </a:solidFill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cs typeface="Times New Roman" panose="02020603050405020304" charset="0"/>
                        </a:rPr>
                        <a:t>F-5’-ATG ATA GAT GAT GTA ACG CC-3’</a:t>
                      </a:r>
                      <a:endParaRPr lang="en-US">
                        <a:solidFill>
                          <a:schemeClr val="tx1"/>
                        </a:solidFill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cs typeface="Times New Roman" panose="02020603050405020304" charset="0"/>
                        </a:rPr>
                        <a:t>R-5’-GCA CAC TCC ATG CGT ATC AG-3’</a:t>
                      </a:r>
                      <a:endParaRPr lang="en-US">
                        <a:solidFill>
                          <a:schemeClr val="tx1"/>
                        </a:solidFill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cs typeface="Times New Roman" panose="02020603050405020304" charset="0"/>
                        </a:rPr>
                        <a:t>456</a:t>
                      </a:r>
                      <a:endParaRPr lang="en-US">
                        <a:solidFill>
                          <a:schemeClr val="tx1"/>
                        </a:solidFill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3911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cs typeface="Times New Roman" panose="02020603050405020304" charset="0"/>
                        </a:rPr>
                        <a:t>HPV6/11</a:t>
                      </a:r>
                      <a:endParaRPr lang="en-US">
                        <a:solidFill>
                          <a:schemeClr val="tx1"/>
                        </a:solidFill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cs typeface="Times New Roman" panose="02020603050405020304" charset="0"/>
                        </a:rPr>
                        <a:t>F-5’-CTC TGC CGG TGG TCA GTG CAT-3’</a:t>
                      </a:r>
                      <a:endParaRPr lang="en-US">
                        <a:solidFill>
                          <a:schemeClr val="tx1"/>
                        </a:solidFill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cs typeface="Times New Roman" panose="02020603050405020304" charset="0"/>
                        </a:rPr>
                        <a:t>R-5’-ATG CCT CCA CGT CTG CAA C-3’</a:t>
                      </a:r>
                      <a:endParaRPr lang="en-US">
                        <a:solidFill>
                          <a:schemeClr val="tx1"/>
                        </a:solidFill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cs typeface="Times New Roman" panose="02020603050405020304" charset="0"/>
                        </a:rPr>
                        <a:t>113</a:t>
                      </a:r>
                      <a:endParaRPr lang="en-US">
                        <a:solidFill>
                          <a:schemeClr val="tx1"/>
                        </a:solidFill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3911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cs typeface="Times New Roman" panose="02020603050405020304" charset="0"/>
                        </a:rPr>
                        <a:t>β-Globin</a:t>
                      </a:r>
                      <a:endParaRPr lang="en-US">
                        <a:solidFill>
                          <a:schemeClr val="tx1"/>
                        </a:solidFill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cs typeface="Times New Roman" panose="02020603050405020304" charset="0"/>
                        </a:rPr>
                        <a:t>F-5’-CAA CTT CAT CCA CGT TCA CC-3’</a:t>
                      </a:r>
                      <a:endParaRPr lang="en-US">
                        <a:solidFill>
                          <a:schemeClr val="tx1"/>
                        </a:solidFill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cs typeface="Times New Roman" panose="02020603050405020304" charset="0"/>
                        </a:rPr>
                        <a:t>F-5’-GAA GAG CCA AGG ACA GGT AC-3’</a:t>
                      </a:r>
                      <a:endParaRPr lang="en-US">
                        <a:solidFill>
                          <a:schemeClr val="tx1"/>
                        </a:solidFill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>
                          <a:solidFill>
                            <a:schemeClr val="tx1"/>
                          </a:solidFill>
                          <a:uFillTx/>
                          <a:latin typeface="Times New Roman" panose="02020603050405020304" charset="0"/>
                          <a:cs typeface="Times New Roman" panose="02020603050405020304" charset="0"/>
                        </a:rPr>
                        <a:t>268</a:t>
                      </a:r>
                      <a:endParaRPr lang="en-US">
                        <a:solidFill>
                          <a:schemeClr val="tx1"/>
                        </a:solidFill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2" name="Text Box 1"/>
          <p:cNvSpPr txBox="1"/>
          <p:nvPr/>
        </p:nvSpPr>
        <p:spPr>
          <a:xfrm>
            <a:off x="149225" y="5600700"/>
            <a:ext cx="118916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b="1">
                <a:latin typeface="Times New Roman" panose="02020603050405020304" charset="0"/>
                <a:cs typeface="Times New Roman" panose="02020603050405020304" charset="0"/>
              </a:rPr>
              <a:t>*M: A+C, R: A+G, W: A+T, Y: C+T</a:t>
            </a:r>
            <a:endParaRPr lang="en-US" b="1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/>
          <p:nvPr/>
        </p:nvSpPr>
        <p:spPr>
          <a:xfrm>
            <a:off x="144780" y="66040"/>
            <a:ext cx="119678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/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b="1">
                <a:latin typeface="Times New Roman" panose="02020603050405020304" charset="0"/>
                <a:cs typeface="Times New Roman" panose="02020603050405020304" charset="0"/>
              </a:rPr>
              <a:t>able 2 </a:t>
            </a:r>
            <a:endParaRPr lang="en-US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graphicFrame>
        <p:nvGraphicFramePr>
          <p:cNvPr id="6" name="Table 5"/>
          <p:cNvGraphicFramePr/>
          <p:nvPr/>
        </p:nvGraphicFramePr>
        <p:xfrm>
          <a:off x="1630680" y="897255"/>
          <a:ext cx="9574530" cy="4752340"/>
        </p:xfrm>
        <a:graphic>
          <a:graphicData uri="http://schemas.openxmlformats.org/drawingml/2006/table">
            <a:tbl>
              <a:tblPr firstRow="1">
                <a:tableStyleId>{5202B0CA-FC54-4496-8BCA-5EF66A818D29}</a:tableStyleId>
              </a:tblPr>
              <a:tblGrid>
                <a:gridCol w="2841625"/>
                <a:gridCol w="911860"/>
                <a:gridCol w="1305560"/>
                <a:gridCol w="925195"/>
                <a:gridCol w="1305560"/>
                <a:gridCol w="1008380"/>
                <a:gridCol w="1276350"/>
              </a:tblGrid>
              <a:tr h="820420">
                <a:tc rowSpan="2">
                  <a:txBody>
                    <a:bodyPr/>
                    <a:p>
                      <a:pPr algn="ctr">
                        <a:buNone/>
                      </a:pPr>
                      <a:r>
                        <a:rPr lang="en-US" sz="18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Variable </a:t>
                      </a:r>
                      <a:endParaRPr lang="en-US" sz="18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sz="18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HPV positive</a:t>
                      </a:r>
                      <a:endParaRPr lang="en-US" sz="18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just">
                        <a:buNone/>
                      </a:pPr>
                      <a:endParaRPr lang="en-US" sz="18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cPr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sz="18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HPV negative </a:t>
                      </a:r>
                      <a:endParaRPr lang="en-US" sz="18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cPr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sz="18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OR</a:t>
                      </a:r>
                      <a:endParaRPr lang="en-US" sz="18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cPr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914400">
                <a:tc vMerge="1"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PCR</a:t>
                      </a:r>
                      <a:endParaRPr lang="en-US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Hybrid capture-II</a:t>
                      </a:r>
                      <a:endParaRPr lang="en-US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PCR</a:t>
                      </a:r>
                      <a:endParaRPr lang="en-US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Hybrid capture-II</a:t>
                      </a:r>
                      <a:endParaRPr lang="en-US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PCR</a:t>
                      </a:r>
                      <a:endParaRPr lang="en-US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Hybrid capture-II</a:t>
                      </a:r>
                      <a:endParaRPr lang="en-US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</a:tr>
              <a:tr h="9144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Age (n=135)</a:t>
                      </a:r>
                      <a:endParaRPr lang="en-US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20-29 (106)</a:t>
                      </a:r>
                      <a:endParaRPr lang="en-US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30-39 (29)</a:t>
                      </a:r>
                      <a:endParaRPr lang="en-US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en-US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>
                          <a:latin typeface="Times New Roman" panose="02020603050405020304" charset="0"/>
                          <a:cs typeface="Times New Roman" panose="02020603050405020304" charset="0"/>
                        </a:rPr>
                        <a:t>24</a:t>
                      </a:r>
                      <a:endParaRPr lang="en-US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>
                          <a:latin typeface="Times New Roman" panose="02020603050405020304" charset="0"/>
                          <a:cs typeface="Times New Roman" panose="02020603050405020304" charset="0"/>
                        </a:rPr>
                        <a:t>14</a:t>
                      </a:r>
                      <a:endParaRPr lang="en-US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en-US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>
                          <a:latin typeface="Times New Roman" panose="02020603050405020304" charset="0"/>
                          <a:cs typeface="Times New Roman" panose="02020603050405020304" charset="0"/>
                        </a:rPr>
                        <a:t>26</a:t>
                      </a:r>
                      <a:endParaRPr lang="en-US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>
                          <a:latin typeface="Times New Roman" panose="02020603050405020304" charset="0"/>
                          <a:cs typeface="Times New Roman" panose="02020603050405020304" charset="0"/>
                        </a:rPr>
                        <a:t>15</a:t>
                      </a:r>
                      <a:endParaRPr lang="en-US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en-US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>
                          <a:latin typeface="Times New Roman" panose="02020603050405020304" charset="0"/>
                          <a:cs typeface="Times New Roman" panose="02020603050405020304" charset="0"/>
                        </a:rPr>
                        <a:t>82</a:t>
                      </a:r>
                      <a:endParaRPr lang="en-US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>
                          <a:latin typeface="Times New Roman" panose="02020603050405020304" charset="0"/>
                          <a:cs typeface="Times New Roman" panose="02020603050405020304" charset="0"/>
                        </a:rPr>
                        <a:t>15</a:t>
                      </a:r>
                      <a:endParaRPr lang="en-US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en-US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>
                          <a:latin typeface="Times New Roman" panose="02020603050405020304" charset="0"/>
                          <a:cs typeface="Times New Roman" panose="02020603050405020304" charset="0"/>
                        </a:rPr>
                        <a:t>80</a:t>
                      </a:r>
                      <a:endParaRPr lang="en-US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>
                          <a:latin typeface="Times New Roman" panose="02020603050405020304" charset="0"/>
                          <a:cs typeface="Times New Roman" panose="02020603050405020304" charset="0"/>
                        </a:rPr>
                        <a:t>14</a:t>
                      </a:r>
                      <a:endParaRPr lang="en-US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en-US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>
                          <a:latin typeface="Times New Roman" panose="02020603050405020304" charset="0"/>
                          <a:cs typeface="Times New Roman" panose="02020603050405020304" charset="0"/>
                        </a:rPr>
                        <a:t>1.00</a:t>
                      </a:r>
                      <a:endParaRPr lang="en-US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>
                          <a:latin typeface="Times New Roman" panose="02020603050405020304" charset="0"/>
                          <a:cs typeface="Times New Roman" panose="02020603050405020304" charset="0"/>
                        </a:rPr>
                        <a:t>2.63</a:t>
                      </a:r>
                      <a:endParaRPr lang="en-US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en-US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>
                          <a:latin typeface="Times New Roman" panose="02020603050405020304" charset="0"/>
                          <a:cs typeface="Times New Roman" panose="02020603050405020304" charset="0"/>
                        </a:rPr>
                        <a:t>1.00</a:t>
                      </a:r>
                      <a:endParaRPr lang="en-US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>
                          <a:latin typeface="Times New Roman" panose="02020603050405020304" charset="0"/>
                          <a:cs typeface="Times New Roman" panose="02020603050405020304" charset="0"/>
                        </a:rPr>
                        <a:t>2.62</a:t>
                      </a:r>
                      <a:endParaRPr lang="en-US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</a:tr>
              <a:tr h="118872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Gravida (n=134)</a:t>
                      </a:r>
                      <a:r>
                        <a:rPr lang="en-US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*</a:t>
                      </a:r>
                      <a:endParaRPr lang="en-US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1 (70)</a:t>
                      </a:r>
                      <a:endParaRPr lang="en-US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2 (32)</a:t>
                      </a:r>
                      <a:endParaRPr lang="en-US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3 and &gt; (32)</a:t>
                      </a:r>
                      <a:endParaRPr lang="en-US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>
                          <a:latin typeface="Times New Roman" panose="02020603050405020304" charset="0"/>
                          <a:cs typeface="Times New Roman" panose="02020603050405020304" charset="0"/>
                        </a:rPr>
                        <a:t>23</a:t>
                      </a:r>
                      <a:endParaRPr lang="en-US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>
                          <a:latin typeface="Times New Roman" panose="02020603050405020304" charset="0"/>
                          <a:cs typeface="Times New Roman" panose="02020603050405020304" charset="0"/>
                        </a:rPr>
                        <a:t>10</a:t>
                      </a:r>
                      <a:endParaRPr lang="en-US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>
                          <a:latin typeface="Times New Roman" panose="02020603050405020304" charset="0"/>
                          <a:cs typeface="Times New Roman" panose="02020603050405020304" charset="0"/>
                        </a:rPr>
                        <a:t>5</a:t>
                      </a:r>
                      <a:endParaRPr lang="en-US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>
                          <a:latin typeface="Times New Roman" panose="02020603050405020304" charset="0"/>
                          <a:cs typeface="Times New Roman" panose="02020603050405020304" charset="0"/>
                        </a:rPr>
                        <a:t>25</a:t>
                      </a:r>
                      <a:endParaRPr lang="en-US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>
                          <a:latin typeface="Times New Roman" panose="02020603050405020304" charset="0"/>
                          <a:cs typeface="Times New Roman" panose="02020603050405020304" charset="0"/>
                        </a:rPr>
                        <a:t>11</a:t>
                      </a:r>
                      <a:endParaRPr lang="en-US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>
                          <a:latin typeface="Times New Roman" panose="02020603050405020304" charset="0"/>
                          <a:cs typeface="Times New Roman" panose="02020603050405020304" charset="0"/>
                        </a:rPr>
                        <a:t>5</a:t>
                      </a:r>
                      <a:endParaRPr lang="en-US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>
                          <a:latin typeface="Times New Roman" panose="02020603050405020304" charset="0"/>
                          <a:cs typeface="Times New Roman" panose="02020603050405020304" charset="0"/>
                        </a:rPr>
                        <a:t>47</a:t>
                      </a:r>
                      <a:endParaRPr lang="en-US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>
                          <a:latin typeface="Times New Roman" panose="02020603050405020304" charset="0"/>
                          <a:cs typeface="Times New Roman" panose="02020603050405020304" charset="0"/>
                        </a:rPr>
                        <a:t>22</a:t>
                      </a:r>
                      <a:endParaRPr lang="en-US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>
                          <a:latin typeface="Times New Roman" panose="02020603050405020304" charset="0"/>
                          <a:cs typeface="Times New Roman" panose="02020603050405020304" charset="0"/>
                        </a:rPr>
                        <a:t>27</a:t>
                      </a:r>
                      <a:endParaRPr lang="en-US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>
                          <a:latin typeface="Times New Roman" panose="02020603050405020304" charset="0"/>
                          <a:cs typeface="Times New Roman" panose="02020603050405020304" charset="0"/>
                        </a:rPr>
                        <a:t>45</a:t>
                      </a:r>
                      <a:endParaRPr lang="en-US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>
                          <a:latin typeface="Times New Roman" panose="02020603050405020304" charset="0"/>
                          <a:cs typeface="Times New Roman" panose="02020603050405020304" charset="0"/>
                        </a:rPr>
                        <a:t>21</a:t>
                      </a:r>
                      <a:endParaRPr lang="en-US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>
                          <a:latin typeface="Times New Roman" panose="02020603050405020304" charset="0"/>
                          <a:cs typeface="Times New Roman" panose="02020603050405020304" charset="0"/>
                        </a:rPr>
                        <a:t>27</a:t>
                      </a:r>
                      <a:endParaRPr lang="en-US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>
                          <a:latin typeface="Times New Roman" panose="02020603050405020304" charset="0"/>
                          <a:cs typeface="Times New Roman" panose="02020603050405020304" charset="0"/>
                        </a:rPr>
                        <a:t>3.65</a:t>
                      </a:r>
                      <a:endParaRPr lang="en-US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>
                          <a:latin typeface="Times New Roman" panose="02020603050405020304" charset="0"/>
                          <a:cs typeface="Times New Roman" panose="02020603050405020304" charset="0"/>
                        </a:rPr>
                        <a:t>3.18</a:t>
                      </a:r>
                      <a:endParaRPr lang="en-US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>
                          <a:latin typeface="Times New Roman" panose="02020603050405020304" charset="0"/>
                          <a:cs typeface="Times New Roman" panose="02020603050405020304" charset="0"/>
                        </a:rPr>
                        <a:t>1.00</a:t>
                      </a:r>
                      <a:endParaRPr lang="en-US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>
                          <a:latin typeface="Times New Roman" panose="02020603050405020304" charset="0"/>
                          <a:cs typeface="Times New Roman" panose="02020603050405020304" charset="0"/>
                        </a:rPr>
                        <a:t>3.64</a:t>
                      </a:r>
                      <a:endParaRPr lang="en-US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>
                          <a:latin typeface="Times New Roman" panose="02020603050405020304" charset="0"/>
                          <a:cs typeface="Times New Roman" panose="02020603050405020304" charset="0"/>
                        </a:rPr>
                        <a:t>3.17</a:t>
                      </a:r>
                      <a:endParaRPr lang="en-US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>
                          <a:latin typeface="Times New Roman" panose="02020603050405020304" charset="0"/>
                          <a:cs typeface="Times New Roman" panose="02020603050405020304" charset="0"/>
                        </a:rPr>
                        <a:t>1.00</a:t>
                      </a:r>
                      <a:endParaRPr lang="en-US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</a:tr>
              <a:tr h="9144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Cytology (n=135)</a:t>
                      </a:r>
                      <a:r>
                        <a:rPr lang="en-US" sz="1800" b="1"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**</a:t>
                      </a:r>
                      <a:endParaRPr lang="en-US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Normal (94)</a:t>
                      </a:r>
                      <a:endParaRPr lang="en-US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HPV related lesions (39)</a:t>
                      </a:r>
                      <a:endParaRPr lang="en-US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 gridSpan="2">
                  <a:txBody>
                    <a:bodyPr/>
                    <a:p>
                      <a:pPr>
                        <a:buNone/>
                      </a:pPr>
                      <a:endParaRPr lang="en-US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>
                          <a:latin typeface="Times New Roman" panose="02020603050405020304" charset="0"/>
                          <a:cs typeface="Times New Roman" panose="02020603050405020304" charset="0"/>
                        </a:rPr>
                        <a:t>16</a:t>
                      </a:r>
                      <a:endParaRPr lang="en-US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>
                          <a:latin typeface="Times New Roman" panose="02020603050405020304" charset="0"/>
                          <a:cs typeface="Times New Roman" panose="02020603050405020304" charset="0"/>
                        </a:rPr>
                        <a:t>21</a:t>
                      </a:r>
                      <a:endParaRPr lang="en-US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 hMerge="1"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endParaRPr lang="en-US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>
                          <a:latin typeface="Times New Roman" panose="02020603050405020304" charset="0"/>
                          <a:cs typeface="Times New Roman" panose="02020603050405020304" charset="0"/>
                        </a:rPr>
                        <a:t>78</a:t>
                      </a:r>
                      <a:endParaRPr lang="en-US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>
                          <a:latin typeface="Times New Roman" panose="02020603050405020304" charset="0"/>
                          <a:cs typeface="Times New Roman" panose="02020603050405020304" charset="0"/>
                        </a:rPr>
                        <a:t>18</a:t>
                      </a:r>
                      <a:endParaRPr lang="en-US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 hMerge="1"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 gridSpan="2">
                  <a:txBody>
                    <a:bodyPr/>
                    <a:p>
                      <a:pPr>
                        <a:buNone/>
                      </a:pPr>
                      <a:endParaRPr lang="en-US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>
                          <a:latin typeface="Times New Roman" panose="02020603050405020304" charset="0"/>
                          <a:cs typeface="Times New Roman" panose="02020603050405020304" charset="0"/>
                        </a:rPr>
                        <a:t>1.00</a:t>
                      </a:r>
                      <a:endParaRPr lang="en-US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>
                          <a:latin typeface="Times New Roman" panose="02020603050405020304" charset="0"/>
                          <a:cs typeface="Times New Roman" panose="02020603050405020304" charset="0"/>
                        </a:rPr>
                        <a:t>6.13</a:t>
                      </a:r>
                      <a:endParaRPr lang="en-US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 hMerge="1"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</a:tr>
            </a:tbl>
          </a:graphicData>
        </a:graphic>
      </p:graphicFrame>
      <p:sp>
        <p:nvSpPr>
          <p:cNvPr id="7" name="Text Box 6"/>
          <p:cNvSpPr txBox="1"/>
          <p:nvPr/>
        </p:nvSpPr>
        <p:spPr>
          <a:xfrm>
            <a:off x="144780" y="5835650"/>
            <a:ext cx="1196784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/>
            <a:r>
              <a:rPr lang="en-US" b="1">
                <a:latin typeface="Times New Roman" panose="02020603050405020304" charset="0"/>
                <a:cs typeface="Times New Roman" panose="02020603050405020304" charset="0"/>
              </a:rPr>
              <a:t>N.B. Number in parenthesis indicates the number of women in that category. * gravida of one subject was unknown, **insufficient material in 2 samples.</a:t>
            </a:r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 Box 1"/>
          <p:cNvSpPr txBox="1"/>
          <p:nvPr/>
        </p:nvSpPr>
        <p:spPr>
          <a:xfrm>
            <a:off x="104140" y="635"/>
            <a:ext cx="1208722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/>
            <a:r>
              <a:rPr lang="en-US" sz="1200" b="1">
                <a:latin typeface="Times New Roman" panose="02020603050405020304" charset="0"/>
                <a:cs typeface="Times New Roman" panose="02020603050405020304" charset="0"/>
              </a:rPr>
              <a:t>Table 3</a:t>
            </a:r>
            <a:endParaRPr lang="en-US" sz="1200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graphicFrame>
        <p:nvGraphicFramePr>
          <p:cNvPr id="4" name="Table 3"/>
          <p:cNvGraphicFramePr/>
          <p:nvPr/>
        </p:nvGraphicFramePr>
        <p:xfrm>
          <a:off x="447675" y="304165"/>
          <a:ext cx="11136630" cy="6065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4375"/>
                <a:gridCol w="1085215"/>
                <a:gridCol w="755650"/>
                <a:gridCol w="1057910"/>
                <a:gridCol w="10795"/>
                <a:gridCol w="813435"/>
                <a:gridCol w="809625"/>
                <a:gridCol w="89535"/>
                <a:gridCol w="897890"/>
                <a:gridCol w="1779905"/>
                <a:gridCol w="1852295"/>
              </a:tblGrid>
              <a:tr h="274320">
                <a:tc rowSpan="2">
                  <a:txBody>
                    <a:bodyPr/>
                    <a:p>
                      <a:pPr algn="ctr"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Variable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5">
                  <a:txBody>
                    <a:bodyPr/>
                    <a:p>
                      <a:pPr algn="ctr"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Infants HPV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1">
                        <a:alpha val="0"/>
                      </a:schemeClr>
                    </a:solidFill>
                  </a:tcPr>
                </a:tc>
                <a:tc h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1">
                        <a:alpha val="0"/>
                      </a:schemeClr>
                    </a:solidFill>
                  </a:tcPr>
                </a:tc>
                <a:tc h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1">
                        <a:alpha val="0"/>
                      </a:schemeClr>
                    </a:solidFill>
                  </a:tcPr>
                </a:tc>
                <a:tc h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1">
                        <a:alpha val="0"/>
                      </a:schemeClr>
                    </a:solidFill>
                  </a:tcPr>
                </a:tc>
                <a:tc gridSpan="3">
                  <a:txBody>
                    <a:bodyPr/>
                    <a:p>
                      <a:pPr algn="ctr"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OR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P value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74320">
                <a:tc v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sz="12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Positive</a:t>
                      </a:r>
                      <a:endParaRPr lang="en-US" sz="1200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p>
                      <a:pPr algn="ctr">
                        <a:buNone/>
                      </a:pPr>
                      <a:r>
                        <a:rPr lang="en-US" sz="12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Negative</a:t>
                      </a:r>
                      <a:endParaRPr lang="en-US" sz="1200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p>
                      <a:pPr>
                        <a:buNone/>
                      </a:pPr>
                      <a:endParaRPr lang="en-US" sz="12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p>
                      <a:pPr>
                        <a:buNone/>
                      </a:pPr>
                      <a:endParaRPr lang="en-US" sz="12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640080">
                <a:tc>
                  <a:txBody>
                    <a:bodyPr/>
                    <a:p>
                      <a:pPr>
                        <a:buNone/>
                      </a:pPr>
                      <a:endParaRPr lang="en-US" sz="12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2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PCR</a:t>
                      </a:r>
                      <a:endParaRPr lang="en-US" sz="1200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2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Hybrid capture-II</a:t>
                      </a:r>
                      <a:endParaRPr lang="en-US" sz="1200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sz="12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PCR</a:t>
                      </a:r>
                      <a:endParaRPr lang="en-US" sz="1200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2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Hybrid capture-II</a:t>
                      </a:r>
                      <a:endParaRPr lang="en-US" sz="1200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2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PCR</a:t>
                      </a:r>
                      <a:endParaRPr lang="en-US" sz="1200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sz="12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Hybrid capture-II</a:t>
                      </a:r>
                      <a:endParaRPr lang="en-US" sz="1200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2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PCR</a:t>
                      </a:r>
                      <a:endParaRPr lang="en-US" sz="1200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2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Hybrid capture-II</a:t>
                      </a:r>
                      <a:endParaRPr lang="en-US" sz="1200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00584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0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Maternal age (n = 135)</a:t>
                      </a:r>
                      <a:endParaRPr lang="en-US" sz="1000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20-29 yrs mothers’ HPV+ (25)</a:t>
                      </a:r>
                      <a:endParaRPr lang="en-US" sz="1000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mothers’ HPV- (81)</a:t>
                      </a:r>
                      <a:endParaRPr lang="en-US" sz="1000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30-39 yrs mothers’ HPV+ (13)</a:t>
                      </a:r>
                      <a:endParaRPr lang="en-US" sz="1000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mothers’ HPV- (16)</a:t>
                      </a:r>
                      <a:endParaRPr lang="en-US" sz="1000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4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7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3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6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8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4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2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21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74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10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15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19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73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9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14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3.13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2.73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>
                        <a:buNone/>
                      </a:pP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p>
                      <a:pPr>
                        <a:buNone/>
                      </a:pP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3.12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2.74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en-US" sz="1000" b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endParaRPr lang="en-US" sz="1000" b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χ2 = 3.26, p = 0.0711</a:t>
                      </a:r>
                      <a:endParaRPr lang="en-US" sz="1000" b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endParaRPr lang="en-US" sz="1000" b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 b="0">
                          <a:latin typeface="Times New Roman" panose="02020603050405020304" charset="0"/>
                          <a:cs typeface="Times New Roman" panose="02020603050405020304" charset="0"/>
                        </a:rPr>
                        <a:t>χ2 = 0.04, p = 0.8491</a:t>
                      </a:r>
                      <a:endParaRPr lang="en-US" sz="1000" b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en-US" sz="1000" b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endParaRPr lang="en-US" sz="1000" b="0"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 b="0"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χ2 = 3.25, p = 0.070</a:t>
                      </a:r>
                      <a:endParaRPr lang="en-US" sz="1000" b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endParaRPr lang="en-US" sz="1000" b="0"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 b="0"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χ2 = 0.04, p = 0.8499</a:t>
                      </a:r>
                      <a:endParaRPr lang="en-US" sz="1000" b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31064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0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#Gravida (n = 134)</a:t>
                      </a:r>
                      <a:endParaRPr lang="en-US" sz="1000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1 mothers’ HPV+ (24)</a:t>
                      </a:r>
                      <a:endParaRPr lang="en-US" sz="1000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mothers’ HPV- (46)</a:t>
                      </a:r>
                      <a:endParaRPr lang="en-US" sz="1000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2 mothers’ HPV+ (10)</a:t>
                      </a:r>
                      <a:endParaRPr lang="en-US" sz="1000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mothers’ HPV- (22)</a:t>
                      </a:r>
                      <a:endParaRPr lang="en-US" sz="1000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3 or&gt;3 mothers’ HPV+ (4)</a:t>
                      </a:r>
                      <a:endParaRPr lang="en-US" sz="1000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mothers’ HPV- (28)</a:t>
                      </a:r>
                      <a:endParaRPr lang="en-US" sz="1000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4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4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2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2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5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5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3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4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20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42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8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20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3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27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19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41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7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18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2.10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2.5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p>
                      <a:pPr>
                        <a:buNone/>
                      </a:pP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2.09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2.6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>
                        <a:buNone/>
                      </a:pP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>
                        <a:buNone/>
                      </a:pP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χ2 = 0.36, p = 0.54901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χ2 = 0.08, p= 0.7731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χ2 = 0.37, p = 0.5491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  <a:p>
                      <a:pPr algn="ctr">
                        <a:buNone/>
                      </a:pP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χ2 = 0.08, p= 0.7732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85344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0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Cytology</a:t>
                      </a:r>
                      <a:endParaRPr lang="en-US" sz="1000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normal mothers’ HPV+ (15)</a:t>
                      </a:r>
                      <a:endParaRPr lang="en-US" sz="1000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mothers’ HPV- (79)</a:t>
                      </a:r>
                      <a:endParaRPr lang="en-US" sz="1000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abnormal mothers’ HPV+ (21)</a:t>
                      </a:r>
                      <a:endParaRPr lang="en-US" sz="1000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mothers’ HPV- (18)</a:t>
                      </a:r>
                      <a:endParaRPr lang="en-US" sz="1000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2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5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4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2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p>
                      <a:pPr algn="ctr">
                        <a:buNone/>
                      </a:pP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13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74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17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16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p>
                      <a:pPr>
                        <a:buNone/>
                      </a:pP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2.28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1.88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p>
                      <a:pPr>
                        <a:buNone/>
                      </a:pP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χ2 = 0.17, p= 0.6811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χ2 =0.06, p=0.8156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70104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0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HPV positive </a:t>
                      </a:r>
                      <a:endParaRPr lang="en-US" sz="1000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Mothers’ HPV positive (38)</a:t>
                      </a:r>
                      <a:endParaRPr lang="en-US" sz="1000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Mothers’ HPV negative (97)</a:t>
                      </a:r>
                      <a:endParaRPr lang="en-US" sz="1000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8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7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9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7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30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90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29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90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p>
                      <a:pPr>
                        <a:buNone/>
                      </a:pP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2.90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2.92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χ2 =3.69, 0.0548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χ2 =3.70, 0.0549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00584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0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Mode of delivery</a:t>
                      </a:r>
                      <a:endParaRPr lang="en-US" sz="1000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Cesarean mothers’ HPV+ (27)</a:t>
                      </a:r>
                      <a:endParaRPr lang="en-US" sz="1000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mothers’ HPV- (49)</a:t>
                      </a:r>
                      <a:endParaRPr lang="en-US" sz="1000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Vaginal mothers’ HPV+ (11)</a:t>
                      </a:r>
                      <a:endParaRPr lang="en-US" sz="1000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mothers’ HPV- (48)</a:t>
                      </a:r>
                      <a:endParaRPr lang="en-US" sz="1000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endParaRPr lang="en-US" sz="1000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6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7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2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6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7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2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21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42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9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47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21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42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10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46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p>
                      <a:pPr>
                        <a:buNone/>
                      </a:pP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1.63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10.44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1.62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10.46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χ2 =0.55, p= 0.4568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</a:rPr>
                        <a:t>χ2 =4.81, p= 0.02836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χ2 =0.56, p= 0.4570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  <a:p>
                      <a:pPr algn="ctr">
                        <a:buNone/>
                      </a:pP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00"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χ2 =4.82, p= 0.02837</a:t>
                      </a:r>
                      <a:endParaRPr lang="en-US" sz="1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Text Box 8"/>
          <p:cNvSpPr txBox="1"/>
          <p:nvPr/>
        </p:nvSpPr>
        <p:spPr>
          <a:xfrm>
            <a:off x="285115" y="6582410"/>
            <a:ext cx="1190625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1200" b="1">
                <a:latin typeface="Times New Roman" panose="02020603050405020304" charset="0"/>
                <a:cs typeface="Times New Roman" panose="02020603050405020304" charset="0"/>
              </a:rPr>
              <a:t>#gravida of one subject was unknown; ** material insufficient : 2</a:t>
            </a:r>
            <a:endParaRPr lang="en-US" sz="1200" b="1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ext Box 3"/>
          <p:cNvSpPr txBox="1"/>
          <p:nvPr/>
        </p:nvSpPr>
        <p:spPr>
          <a:xfrm>
            <a:off x="0" y="15240"/>
            <a:ext cx="122059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b="1">
                <a:latin typeface="Times New Roman" panose="02020603050405020304" charset="0"/>
                <a:cs typeface="Times New Roman" panose="02020603050405020304" charset="0"/>
              </a:rPr>
              <a:t>Table 4</a:t>
            </a:r>
            <a:endParaRPr lang="en-US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graphicFrame>
        <p:nvGraphicFramePr>
          <p:cNvPr id="5" name="Table 4"/>
          <p:cNvGraphicFramePr/>
          <p:nvPr/>
        </p:nvGraphicFramePr>
        <p:xfrm>
          <a:off x="255905" y="1441450"/>
          <a:ext cx="11679555" cy="385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9210"/>
                <a:gridCol w="2058035"/>
                <a:gridCol w="744220"/>
                <a:gridCol w="2029460"/>
                <a:gridCol w="762635"/>
                <a:gridCol w="2059305"/>
                <a:gridCol w="667385"/>
                <a:gridCol w="2059305"/>
              </a:tblGrid>
              <a:tr h="75057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Variable </a:t>
                      </a:r>
                      <a:endParaRPr lang="en-US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Mode of delivery</a:t>
                      </a:r>
                      <a:endParaRPr lang="en-US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(CS/VD)</a:t>
                      </a:r>
                      <a:r>
                        <a:rPr lang="en-US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*</a:t>
                      </a:r>
                      <a:endParaRPr lang="en-US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Infants HPV 16</a:t>
                      </a:r>
                      <a:endParaRPr lang="en-US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cPr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Infants HPV other</a:t>
                      </a:r>
                      <a:endParaRPr lang="en-US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cPr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p>
                      <a:pPr>
                        <a:buNone/>
                      </a:pPr>
                      <a:r>
                        <a:rPr lang="en-US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Infants HPV negative</a:t>
                      </a:r>
                      <a:endParaRPr lang="en-US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cPr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480060">
                <a:tc>
                  <a:txBody>
                    <a:bodyPr/>
                    <a:p>
                      <a:pPr>
                        <a:buNone/>
                      </a:pPr>
                      <a:endParaRPr lang="en-US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PCR</a:t>
                      </a:r>
                      <a:endParaRPr lang="en-US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Hybrid capture-II</a:t>
                      </a:r>
                      <a:endParaRPr lang="en-US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PCR</a:t>
                      </a:r>
                      <a:endParaRPr lang="en-US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sz="1800" b="1"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Hybrid capture-II</a:t>
                      </a:r>
                      <a:endParaRPr lang="en-US" sz="1800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>
                        <a:buNone/>
                      </a:pPr>
                      <a:endParaRPr lang="en-US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PCR</a:t>
                      </a:r>
                      <a:endParaRPr lang="en-US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Hybrid capture-II</a:t>
                      </a:r>
                      <a:endParaRPr lang="en-US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38354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Mothers HPV 16 Positive</a:t>
                      </a:r>
                      <a:endParaRPr lang="en-US" sz="16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CS (16)</a:t>
                      </a:r>
                      <a:endParaRPr lang="en-US" sz="16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VD (8)</a:t>
                      </a:r>
                      <a:endParaRPr lang="en-US" sz="16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4</a:t>
                      </a:r>
                      <a:endParaRPr lang="en-US" sz="16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2</a:t>
                      </a:r>
                      <a:endParaRPr lang="en-US" sz="16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5</a:t>
                      </a:r>
                      <a:endParaRPr lang="en-US" sz="16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sz="16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-</a:t>
                      </a:r>
                      <a:endParaRPr lang="en-US" sz="16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-</a:t>
                      </a:r>
                      <a:endParaRPr lang="en-US" sz="16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-</a:t>
                      </a:r>
                      <a:endParaRPr lang="en-US" sz="16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-</a:t>
                      </a:r>
                      <a:endParaRPr lang="en-US" sz="16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12</a:t>
                      </a:r>
                      <a:endParaRPr lang="en-US" sz="16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6</a:t>
                      </a:r>
                      <a:endParaRPr lang="en-US" sz="16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11</a:t>
                      </a:r>
                      <a:endParaRPr lang="en-US" sz="16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7</a:t>
                      </a:r>
                      <a:endParaRPr lang="en-US" sz="16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38481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Mothers other HPV positive</a:t>
                      </a:r>
                      <a:endParaRPr lang="en-US" sz="16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CS (11)</a:t>
                      </a:r>
                      <a:endParaRPr lang="en-US" sz="16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VD (3)</a:t>
                      </a:r>
                      <a:endParaRPr lang="en-US" sz="16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sz="16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sz="16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sz="16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2</a:t>
                      </a:r>
                      <a:endParaRPr lang="en-US" sz="16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-</a:t>
                      </a:r>
                      <a:endParaRPr lang="en-US" sz="16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-</a:t>
                      </a:r>
                      <a:endParaRPr lang="en-US" sz="16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-</a:t>
                      </a:r>
                      <a:endParaRPr lang="en-US" sz="16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-</a:t>
                      </a:r>
                      <a:endParaRPr lang="en-US" sz="16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10</a:t>
                      </a:r>
                      <a:endParaRPr lang="en-US" sz="16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2</a:t>
                      </a:r>
                      <a:endParaRPr lang="en-US" sz="16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10</a:t>
                      </a:r>
                      <a:endParaRPr lang="en-US" sz="16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sz="16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38354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Mothers HPV Negative</a:t>
                      </a:r>
                      <a:endParaRPr lang="en-US" sz="16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CS (49)</a:t>
                      </a:r>
                      <a:endParaRPr lang="en-US" sz="16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VD (48) </a:t>
                      </a:r>
                      <a:endParaRPr lang="en-US" sz="16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5</a:t>
                      </a:r>
                      <a:endParaRPr lang="en-US" sz="16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2</a:t>
                      </a:r>
                      <a:endParaRPr lang="en-US" sz="16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5</a:t>
                      </a:r>
                      <a:endParaRPr lang="en-US" sz="16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2</a:t>
                      </a:r>
                      <a:endParaRPr lang="en-US" sz="16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sz="16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-</a:t>
                      </a:r>
                      <a:endParaRPr lang="en-US" sz="16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sz="16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sz="16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43</a:t>
                      </a:r>
                      <a:endParaRPr lang="en-US" sz="16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47</a:t>
                      </a:r>
                      <a:endParaRPr lang="en-US" sz="16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43</a:t>
                      </a:r>
                      <a:endParaRPr lang="en-US" sz="16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45</a:t>
                      </a:r>
                      <a:endParaRPr lang="en-US" sz="16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 Box 5"/>
          <p:cNvSpPr txBox="1"/>
          <p:nvPr/>
        </p:nvSpPr>
        <p:spPr>
          <a:xfrm>
            <a:off x="152400" y="5574665"/>
            <a:ext cx="117856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buNone/>
            </a:pPr>
            <a:r>
              <a:rPr lang="en-US" sz="16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 *VD: vaginal delivery; CS : cesarean delivery</a:t>
            </a:r>
            <a:endParaRPr lang="en-US" sz="1600" b="1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3045</Words>
  <Application>WPS Presentation</Application>
  <PresentationFormat>Widescreen</PresentationFormat>
  <Paragraphs>591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3" baseType="lpstr">
      <vt:lpstr>Arial</vt:lpstr>
      <vt:lpstr>SimSun</vt:lpstr>
      <vt:lpstr>Wingdings</vt:lpstr>
      <vt:lpstr>Times New Roman</vt:lpstr>
      <vt:lpstr>Microsoft YaHei</vt:lpstr>
      <vt:lpstr>Arial Unicode MS</vt:lpstr>
      <vt:lpstr>Calibri Light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/>
  <cp:lastModifiedBy>HP</cp:lastModifiedBy>
  <cp:revision>111</cp:revision>
  <dcterms:created xsi:type="dcterms:W3CDTF">2022-10-19T11:32:00Z</dcterms:created>
  <dcterms:modified xsi:type="dcterms:W3CDTF">2023-11-01T20:43:55Z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236C1EFCA39143128DE1706B82CD6332_13</vt:lpwstr>
  </property>
  <property fmtid="{D5CDD505-2E9C-101B-9397-08002B2CF9AE}" pid="3" name="KSOProductBuildVer">
    <vt:lpwstr>1033-12.2.0.13266</vt:lpwstr>
  </property>
</Properties>
</file>