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62" r:id="rId3"/>
    <p:sldId id="270" r:id="rId4"/>
    <p:sldId id="274" r:id="rId5"/>
    <p:sldId id="275" r:id="rId6"/>
    <p:sldId id="273" r:id="rId7"/>
    <p:sldId id="263" r:id="rId8"/>
    <p:sldId id="265" r:id="rId9"/>
    <p:sldId id="266" r:id="rId10"/>
    <p:sldId id="264" r:id="rId11"/>
    <p:sldId id="272" r:id="rId12"/>
    <p:sldId id="271" r:id="rId13"/>
    <p:sldId id="269" r:id="rId14"/>
  </p:sldIdLst>
  <p:sldSz cx="6858000" cy="9906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藤田真由美" initials="藤田真由美"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2F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09"/>
    <p:restoredTop sz="94618"/>
  </p:normalViewPr>
  <p:slideViewPr>
    <p:cSldViewPr snapToGrid="0" snapToObjects="1">
      <p:cViewPr varScale="1">
        <p:scale>
          <a:sx n="115" d="100"/>
          <a:sy n="115" d="100"/>
        </p:scale>
        <p:origin x="1904" y="21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3;&#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プレースホルダーまでドラッグするかアイコンをクリックして図を追加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3;&#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ED31251-D7D5-E145-8366-843137BA41A9}" type="datetimeFigureOut">
              <a:rPr kumimoji="1" lang="ja-JP" altLang="en-US" smtClean="0"/>
              <a:t>2020/6/17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E18414C-DD44-DA47-988A-C2A3A378E0FF}"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ED31251-D7D5-E145-8366-843137BA41A9}" type="datetimeFigureOut">
              <a:rPr kumimoji="1" lang="ja-JP" altLang="en-US" smtClean="0"/>
              <a:t>2020/6/17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E18414C-DD44-DA47-988A-C2A3A378E0FF}" type="slidenum">
              <a:rPr kumimoji="1" lang="ja-JP" altLang="en-US" smtClean="0"/>
              <a:t>‹#›</a:t>
            </a:fld>
            <a:endParaRPr kumimoji="1" lang="ja-JP" altLang="en-US"/>
          </a:p>
        </p:txBody>
      </p:sp>
    </p:spTree>
    <p:extLst>
      <p:ext uri="{BB962C8B-B14F-4D97-AF65-F5344CB8AC3E}">
        <p14:creationId xmlns:p14="http://schemas.microsoft.com/office/powerpoint/2010/main" val="15074355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8" Type="http://schemas.openxmlformats.org/officeDocument/2006/relationships/image" Target="../media/image18.tiff"/><Relationship Id="rId3" Type="http://schemas.openxmlformats.org/officeDocument/2006/relationships/image" Target="../media/image13.tiff"/><Relationship Id="rId7" Type="http://schemas.openxmlformats.org/officeDocument/2006/relationships/image" Target="../media/image17.jpg"/><Relationship Id="rId2" Type="http://schemas.openxmlformats.org/officeDocument/2006/relationships/image" Target="../media/image12.tiff"/><Relationship Id="rId1" Type="http://schemas.openxmlformats.org/officeDocument/2006/relationships/slideLayout" Target="../slideLayouts/slideLayout1.xml"/><Relationship Id="rId6" Type="http://schemas.openxmlformats.org/officeDocument/2006/relationships/image" Target="../media/image16.tiff"/><Relationship Id="rId5" Type="http://schemas.openxmlformats.org/officeDocument/2006/relationships/image" Target="../media/image15.tiff"/><Relationship Id="rId10" Type="http://schemas.openxmlformats.org/officeDocument/2006/relationships/image" Target="../media/image20.tiff"/><Relationship Id="rId4" Type="http://schemas.openxmlformats.org/officeDocument/2006/relationships/image" Target="../media/image14.tiff"/><Relationship Id="rId9" Type="http://schemas.openxmlformats.org/officeDocument/2006/relationships/image" Target="../media/image19.tiff"/></Relationships>
</file>

<file path=ppt/slides/_rels/slide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tiff"/><Relationship Id="rId1" Type="http://schemas.openxmlformats.org/officeDocument/2006/relationships/slideLayout" Target="../slideLayouts/slideLayout1.xml"/><Relationship Id="rId5" Type="http://schemas.openxmlformats.org/officeDocument/2006/relationships/image" Target="../media/image24.tiff"/><Relationship Id="rId4" Type="http://schemas.openxmlformats.org/officeDocument/2006/relationships/image" Target="../media/image23.tiff"/></Relationships>
</file>

<file path=ppt/slides/_rels/slide8.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tiff"/><Relationship Id="rId1" Type="http://schemas.openxmlformats.org/officeDocument/2006/relationships/slideLayout" Target="../slideLayouts/slideLayout1.xml"/><Relationship Id="rId5" Type="http://schemas.openxmlformats.org/officeDocument/2006/relationships/image" Target="../media/image28.tiff"/><Relationship Id="rId4" Type="http://schemas.openxmlformats.org/officeDocument/2006/relationships/image" Target="../media/image27.tiff"/></Relationships>
</file>

<file path=ppt/slides/_rels/slide9.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tiff"/><Relationship Id="rId1" Type="http://schemas.openxmlformats.org/officeDocument/2006/relationships/slideLayout" Target="../slideLayouts/slideLayout1.xml"/><Relationship Id="rId5" Type="http://schemas.openxmlformats.org/officeDocument/2006/relationships/image" Target="../media/image32.tiff"/><Relationship Id="rId4" Type="http://schemas.openxmlformats.org/officeDocument/2006/relationships/image" Target="../media/image31.tiff"/></Relationships>
</file>

<file path=ppt/slides/_rels/slide10.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34.emf"/><Relationship Id="rId7" Type="http://schemas.openxmlformats.org/officeDocument/2006/relationships/image" Target="../media/image38.emf"/><Relationship Id="rId2" Type="http://schemas.openxmlformats.org/officeDocument/2006/relationships/image" Target="../media/image33.emf"/><Relationship Id="rId1" Type="http://schemas.openxmlformats.org/officeDocument/2006/relationships/slideLayout" Target="../slideLayouts/slideLayout1.xml"/><Relationship Id="rId6" Type="http://schemas.openxmlformats.org/officeDocument/2006/relationships/image" Target="../media/image37.emf"/><Relationship Id="rId5" Type="http://schemas.openxmlformats.org/officeDocument/2006/relationships/image" Target="../media/image36.emf"/><Relationship Id="rId10" Type="http://schemas.openxmlformats.org/officeDocument/2006/relationships/image" Target="../media/image41.emf"/><Relationship Id="rId4" Type="http://schemas.openxmlformats.org/officeDocument/2006/relationships/image" Target="../media/image35.emf"/><Relationship Id="rId9" Type="http://schemas.openxmlformats.org/officeDocument/2006/relationships/image" Target="../media/image40.emf"/></Relationships>
</file>

<file path=ppt/slides/_rels/slide11.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image" Target="../media/image43.emf"/><Relationship Id="rId7" Type="http://schemas.openxmlformats.org/officeDocument/2006/relationships/image" Target="../media/image47.emf"/><Relationship Id="rId2" Type="http://schemas.openxmlformats.org/officeDocument/2006/relationships/image" Target="../media/image42.emf"/><Relationship Id="rId1" Type="http://schemas.openxmlformats.org/officeDocument/2006/relationships/slideLayout" Target="../slideLayouts/slideLayout1.xml"/><Relationship Id="rId6" Type="http://schemas.openxmlformats.org/officeDocument/2006/relationships/image" Target="../media/image46.emf"/><Relationship Id="rId11" Type="http://schemas.openxmlformats.org/officeDocument/2006/relationships/image" Target="../media/image51.emf"/><Relationship Id="rId5" Type="http://schemas.openxmlformats.org/officeDocument/2006/relationships/image" Target="../media/image45.emf"/><Relationship Id="rId10" Type="http://schemas.openxmlformats.org/officeDocument/2006/relationships/image" Target="../media/image50.emf"/><Relationship Id="rId4" Type="http://schemas.openxmlformats.org/officeDocument/2006/relationships/image" Target="../media/image44.emf"/><Relationship Id="rId9" Type="http://schemas.openxmlformats.org/officeDocument/2006/relationships/image" Target="../media/image49.emf"/></Relationships>
</file>

<file path=ppt/slides/_rels/slide12.xml.rels><?xml version="1.0" encoding="UTF-8" standalone="yes"?>
<Relationships xmlns="http://schemas.openxmlformats.org/package/2006/relationships"><Relationship Id="rId8" Type="http://schemas.openxmlformats.org/officeDocument/2006/relationships/image" Target="../media/image58.TIF"/><Relationship Id="rId3" Type="http://schemas.openxmlformats.org/officeDocument/2006/relationships/image" Target="../media/image53.emf"/><Relationship Id="rId7" Type="http://schemas.openxmlformats.org/officeDocument/2006/relationships/image" Target="../media/image57.emf"/><Relationship Id="rId2" Type="http://schemas.openxmlformats.org/officeDocument/2006/relationships/image" Target="../media/image52.emf"/><Relationship Id="rId1" Type="http://schemas.openxmlformats.org/officeDocument/2006/relationships/slideLayout" Target="../slideLayouts/slideLayout1.xml"/><Relationship Id="rId6" Type="http://schemas.openxmlformats.org/officeDocument/2006/relationships/image" Target="../media/image56.emf"/><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TIF"/><Relationship Id="rId4" Type="http://schemas.openxmlformats.org/officeDocument/2006/relationships/image" Target="../media/image54.png"/><Relationship Id="rId9" Type="http://schemas.openxmlformats.org/officeDocument/2006/relationships/image" Target="../media/image59.TIF"/></Relationships>
</file>

<file path=ppt/slides/_rels/slide13.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2.xml"/><Relationship Id="rId5" Type="http://schemas.openxmlformats.org/officeDocument/2006/relationships/image" Target="../media/image65.emf"/><Relationship Id="rId4" Type="http://schemas.openxmlformats.org/officeDocument/2006/relationships/image" Target="../media/image6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1</a:t>
            </a:r>
            <a:endParaRPr kumimoji="1" lang="ja-JP" altLang="en-US" sz="1600" b="1"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F0B15F20-6546-4C48-B29A-5AED8A0BCC43}"/>
              </a:ext>
            </a:extLst>
          </p:cNvPr>
          <p:cNvSpPr txBox="1"/>
          <p:nvPr/>
        </p:nvSpPr>
        <p:spPr>
          <a:xfrm>
            <a:off x="0" y="9085926"/>
            <a:ext cx="6839147" cy="646331"/>
          </a:xfrm>
          <a:prstGeom prst="rect">
            <a:avLst/>
          </a:prstGeom>
          <a:noFill/>
        </p:spPr>
        <p:txBody>
          <a:bodyPr wrap="square" rtlCol="0">
            <a:spAutoFit/>
          </a:bodyPr>
          <a:lstStyle/>
          <a:p>
            <a:r>
              <a:rPr lang="en-US" altLang="ja-JP" sz="1200" b="1" dirty="0">
                <a:latin typeface="Times New Roman" panose="02020603050405020304" pitchFamily="18" charset="0"/>
                <a:cs typeface="Times New Roman" panose="02020603050405020304" pitchFamily="18" charset="0"/>
              </a:rPr>
              <a:t>Supplemental Figure 1. Protocol </a:t>
            </a:r>
            <a:r>
              <a:rPr kumimoji="1" lang="en-US" altLang="ja-JP" sz="1200" b="1" dirty="0">
                <a:latin typeface="Times New Roman" panose="02020603050405020304" pitchFamily="18" charset="0"/>
                <a:cs typeface="Times New Roman" panose="02020603050405020304" pitchFamily="18" charset="0"/>
              </a:rPr>
              <a:t>for re-invasion assay </a:t>
            </a:r>
          </a:p>
          <a:p>
            <a:r>
              <a:rPr kumimoji="1" lang="en-US" altLang="ja-JP" sz="1200" dirty="0">
                <a:latin typeface="Times New Roman" panose="02020603050405020304" pitchFamily="18" charset="0"/>
                <a:cs typeface="Times New Roman" panose="02020603050405020304" pitchFamily="18" charset="0"/>
              </a:rPr>
              <a:t>Whole cultured </a:t>
            </a:r>
            <a:r>
              <a:rPr lang="en-US" altLang="ja-JP" sz="1200" dirty="0">
                <a:latin typeface="Times New Roman" panose="02020603050405020304" pitchFamily="18" charset="0"/>
                <a:cs typeface="Times New Roman" panose="02020603050405020304" pitchFamily="18" charset="0"/>
              </a:rPr>
              <a:t>SUM 149</a:t>
            </a:r>
            <a:r>
              <a:rPr kumimoji="1" lang="en-US" altLang="ja-JP" sz="1200" dirty="0">
                <a:latin typeface="Times New Roman" panose="02020603050405020304" pitchFamily="18" charset="0"/>
                <a:cs typeface="Times New Roman" panose="02020603050405020304" pitchFamily="18" charset="0"/>
              </a:rPr>
              <a:t> (WCC) and invasive SUM 149 cells collected from underneath of  </a:t>
            </a:r>
            <a:r>
              <a:rPr kumimoji="1" lang="en-US" altLang="ja-JP" sz="1200" dirty="0" err="1">
                <a:latin typeface="Times New Roman" panose="02020603050405020304" pitchFamily="18" charset="0"/>
                <a:cs typeface="Times New Roman" panose="02020603050405020304" pitchFamily="18" charset="0"/>
              </a:rPr>
              <a:t>trasnswell</a:t>
            </a:r>
            <a:r>
              <a:rPr kumimoji="1" lang="en-US" altLang="ja-JP" sz="1200" dirty="0">
                <a:latin typeface="Times New Roman" panose="02020603050405020304" pitchFamily="18" charset="0"/>
                <a:cs typeface="Times New Roman" panose="02020603050405020304" pitchFamily="18" charset="0"/>
              </a:rPr>
              <a:t> membrane (INV) were used for re-invasion assay at each time point. (modified from ref. 29)</a:t>
            </a:r>
            <a:endParaRPr kumimoji="1" lang="ja-JP" altLang="en-US" sz="1200" dirty="0">
              <a:latin typeface="Times New Roman" panose="02020603050405020304" pitchFamily="18" charset="0"/>
              <a:cs typeface="Times New Roman" panose="02020603050405020304" pitchFamily="18" charset="0"/>
            </a:endParaRPr>
          </a:p>
        </p:txBody>
      </p:sp>
      <p:pic>
        <p:nvPicPr>
          <p:cNvPr id="7" name="図 6"/>
          <p:cNvPicPr/>
          <p:nvPr/>
        </p:nvPicPr>
        <p:blipFill rotWithShape="1">
          <a:blip r:embed="rId2"/>
          <a:srcRect b="3903"/>
          <a:stretch/>
        </p:blipFill>
        <p:spPr>
          <a:xfrm>
            <a:off x="18853" y="280480"/>
            <a:ext cx="6839147" cy="8334053"/>
          </a:xfrm>
          <a:prstGeom prst="rect">
            <a:avLst/>
          </a:prstGeom>
        </p:spPr>
      </p:pic>
      <p:sp>
        <p:nvSpPr>
          <p:cNvPr id="9" name="テキスト ボックス 8"/>
          <p:cNvSpPr txBox="1"/>
          <p:nvPr/>
        </p:nvSpPr>
        <p:spPr>
          <a:xfrm>
            <a:off x="861536" y="8445256"/>
            <a:ext cx="4688078" cy="338554"/>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Performed </a:t>
            </a:r>
            <a:r>
              <a:rPr lang="en-US" altLang="ja-JP" sz="1600" b="1">
                <a:latin typeface="Times New Roman" panose="02020603050405020304" pitchFamily="18" charset="0"/>
                <a:cs typeface="Times New Roman" panose="02020603050405020304" pitchFamily="18" charset="0"/>
              </a:rPr>
              <a:t>the same protocol for D7, D12, and D19</a:t>
            </a:r>
            <a:endParaRPr kumimoji="1" lang="ja-JP" alt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5948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2</a:t>
            </a:r>
            <a:endParaRPr kumimoji="1" lang="ja-JP" altLang="en-US" sz="1600" b="1"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F0B15F20-6546-4C48-B29A-5AED8A0BCC43}"/>
              </a:ext>
            </a:extLst>
          </p:cNvPr>
          <p:cNvSpPr txBox="1"/>
          <p:nvPr/>
        </p:nvSpPr>
        <p:spPr>
          <a:xfrm>
            <a:off x="227358" y="7514278"/>
            <a:ext cx="6537395" cy="646331"/>
          </a:xfrm>
          <a:prstGeom prst="rect">
            <a:avLst/>
          </a:prstGeom>
          <a:noFill/>
        </p:spPr>
        <p:txBody>
          <a:bodyPr wrap="square" rtlCol="0">
            <a:spAutoFit/>
          </a:bodyPr>
          <a:lstStyle/>
          <a:p>
            <a:r>
              <a:rPr lang="en-US" altLang="ja-JP" sz="1200" b="1" dirty="0">
                <a:latin typeface="Times New Roman" panose="02020603050405020304" pitchFamily="18" charset="0"/>
                <a:cs typeface="Times New Roman" panose="02020603050405020304" pitchFamily="18" charset="0"/>
              </a:rPr>
              <a:t>Supplemental Figure 2. Collection of WCC and INV for the metabolome analysis </a:t>
            </a:r>
          </a:p>
          <a:p>
            <a:r>
              <a:rPr lang="en-US" altLang="ja-JP" sz="1200" dirty="0">
                <a:latin typeface="Times New Roman" panose="02020603050405020304" pitchFamily="18" charset="0"/>
                <a:cs typeface="Times New Roman" panose="02020603050405020304" pitchFamily="18" charset="0"/>
              </a:rPr>
              <a:t>The collection methods of the whole cultured SUM149 (WCC) and the invaded SUM149 (INV) for the metabolome analysis are summarized. </a:t>
            </a:r>
            <a:endParaRPr kumimoji="1" lang="ja-JP" altLang="en-US" sz="1200" dirty="0">
              <a:latin typeface="Times New Roman" panose="02020603050405020304" pitchFamily="18" charset="0"/>
              <a:cs typeface="Times New Roman" panose="02020603050405020304" pitchFamily="18" charset="0"/>
            </a:endParaRPr>
          </a:p>
        </p:txBody>
      </p:sp>
      <p:pic>
        <p:nvPicPr>
          <p:cNvPr id="17" name="図 16">
            <a:extLst>
              <a:ext uri="{FF2B5EF4-FFF2-40B4-BE49-F238E27FC236}">
                <a16:creationId xmlns:a16="http://schemas.microsoft.com/office/drawing/2014/main" id="{CBACD3AD-0944-AD45-B701-323A58A66A0E}"/>
              </a:ext>
            </a:extLst>
          </p:cNvPr>
          <p:cNvPicPr>
            <a:picLocks noChangeAspect="1"/>
          </p:cNvPicPr>
          <p:nvPr/>
        </p:nvPicPr>
        <p:blipFill>
          <a:blip r:embed="rId2"/>
          <a:stretch>
            <a:fillRect/>
          </a:stretch>
        </p:blipFill>
        <p:spPr>
          <a:xfrm>
            <a:off x="1340292" y="2468124"/>
            <a:ext cx="4311526" cy="3162300"/>
          </a:xfrm>
          <a:prstGeom prst="rect">
            <a:avLst/>
          </a:prstGeom>
          <a:noFill/>
          <a:ln>
            <a:noFill/>
          </a:ln>
        </p:spPr>
      </p:pic>
    </p:spTree>
    <p:extLst>
      <p:ext uri="{BB962C8B-B14F-4D97-AF65-F5344CB8AC3E}">
        <p14:creationId xmlns:p14="http://schemas.microsoft.com/office/powerpoint/2010/main" val="719278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3</a:t>
            </a:r>
            <a:endParaRPr kumimoji="1" lang="ja-JP" altLang="en-US" sz="1600" b="1" dirty="0">
              <a:latin typeface="Times New Roman" panose="02020603050405020304" pitchFamily="18" charset="0"/>
              <a:cs typeface="Times New Roman" panose="02020603050405020304" pitchFamily="18" charset="0"/>
            </a:endParaRPr>
          </a:p>
        </p:txBody>
      </p:sp>
      <p:pic>
        <p:nvPicPr>
          <p:cNvPr id="4" name="図 3">
            <a:extLst>
              <a:ext uri="{FF2B5EF4-FFF2-40B4-BE49-F238E27FC236}">
                <a16:creationId xmlns:a16="http://schemas.microsoft.com/office/drawing/2014/main" id="{A39778DE-5A5D-AD49-A478-2F972F8F5094}"/>
              </a:ext>
            </a:extLst>
          </p:cNvPr>
          <p:cNvPicPr>
            <a:picLocks noChangeAspect="1"/>
          </p:cNvPicPr>
          <p:nvPr/>
        </p:nvPicPr>
        <p:blipFill>
          <a:blip r:embed="rId2"/>
          <a:stretch>
            <a:fillRect/>
          </a:stretch>
        </p:blipFill>
        <p:spPr>
          <a:xfrm>
            <a:off x="124364" y="900045"/>
            <a:ext cx="2879648" cy="3671759"/>
          </a:xfrm>
          <a:prstGeom prst="rect">
            <a:avLst/>
          </a:prstGeom>
        </p:spPr>
      </p:pic>
      <p:sp>
        <p:nvSpPr>
          <p:cNvPr id="46" name="正方形/長方形 45">
            <a:extLst>
              <a:ext uri="{FF2B5EF4-FFF2-40B4-BE49-F238E27FC236}">
                <a16:creationId xmlns:a16="http://schemas.microsoft.com/office/drawing/2014/main" id="{993FB5AC-30C8-0646-A69C-9B46A2BAA53E}"/>
              </a:ext>
            </a:extLst>
          </p:cNvPr>
          <p:cNvSpPr/>
          <p:nvPr/>
        </p:nvSpPr>
        <p:spPr>
          <a:xfrm>
            <a:off x="124364" y="465411"/>
            <a:ext cx="314510"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A</a:t>
            </a:r>
            <a:endParaRPr lang="ja-JP" altLang="en-US" sz="1400" b="1" dirty="0"/>
          </a:p>
        </p:txBody>
      </p:sp>
      <p:sp>
        <p:nvSpPr>
          <p:cNvPr id="54" name="正方形/長方形 53">
            <a:extLst>
              <a:ext uri="{FF2B5EF4-FFF2-40B4-BE49-F238E27FC236}">
                <a16:creationId xmlns:a16="http://schemas.microsoft.com/office/drawing/2014/main" id="{E25BE49E-1170-C441-91B9-6F7427DC8A41}"/>
              </a:ext>
            </a:extLst>
          </p:cNvPr>
          <p:cNvSpPr/>
          <p:nvPr/>
        </p:nvSpPr>
        <p:spPr>
          <a:xfrm>
            <a:off x="1122597" y="598250"/>
            <a:ext cx="1095172" cy="307777"/>
          </a:xfrm>
          <a:prstGeom prst="rect">
            <a:avLst/>
          </a:prstGeom>
        </p:spPr>
        <p:txBody>
          <a:bodyPr wrap="none">
            <a:spAutoFit/>
          </a:bodyPr>
          <a:lstStyle/>
          <a:p>
            <a:r>
              <a:rPr lang="en-US" altLang="ja-JP" sz="1400" b="1" dirty="0" err="1">
                <a:solidFill>
                  <a:srgbClr val="000000"/>
                </a:solidFill>
                <a:latin typeface="Times New Roman" panose="02020603050405020304" pitchFamily="18" charset="0"/>
                <a:ea typeface="ＭＳ 明朝" panose="02020609040205080304" pitchFamily="49" charset="-128"/>
              </a:rPr>
              <a:t>pPDH</a:t>
            </a:r>
            <a:r>
              <a:rPr lang="en-US" altLang="ja-JP" sz="1400" b="1" dirty="0">
                <a:solidFill>
                  <a:srgbClr val="000000"/>
                </a:solidFill>
                <a:latin typeface="Times New Roman" panose="02020603050405020304" pitchFamily="18" charset="0"/>
                <a:ea typeface="ＭＳ 明朝" panose="02020609040205080304" pitchFamily="49" charset="-128"/>
              </a:rPr>
              <a:t> (300)</a:t>
            </a:r>
            <a:endParaRPr lang="ja-JP" altLang="en-US" sz="1400" b="1" dirty="0"/>
          </a:p>
        </p:txBody>
      </p:sp>
      <p:sp>
        <p:nvSpPr>
          <p:cNvPr id="55" name="正方形/長方形 54">
            <a:extLst>
              <a:ext uri="{FF2B5EF4-FFF2-40B4-BE49-F238E27FC236}">
                <a16:creationId xmlns:a16="http://schemas.microsoft.com/office/drawing/2014/main" id="{B0277120-74F7-5D4D-92D0-554BF8C40F10}"/>
              </a:ext>
            </a:extLst>
          </p:cNvPr>
          <p:cNvSpPr/>
          <p:nvPr/>
        </p:nvSpPr>
        <p:spPr>
          <a:xfrm>
            <a:off x="4854539" y="592268"/>
            <a:ext cx="562975"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PDH</a:t>
            </a:r>
            <a:endParaRPr lang="ja-JP" altLang="en-US" sz="1400" b="1" dirty="0"/>
          </a:p>
        </p:txBody>
      </p:sp>
      <p:sp>
        <p:nvSpPr>
          <p:cNvPr id="56" name="正方形/長方形 55">
            <a:extLst>
              <a:ext uri="{FF2B5EF4-FFF2-40B4-BE49-F238E27FC236}">
                <a16:creationId xmlns:a16="http://schemas.microsoft.com/office/drawing/2014/main" id="{1C3DC436-7146-784B-9490-F3E5A93920D2}"/>
              </a:ext>
            </a:extLst>
          </p:cNvPr>
          <p:cNvSpPr/>
          <p:nvPr/>
        </p:nvSpPr>
        <p:spPr>
          <a:xfrm>
            <a:off x="3004012" y="5133295"/>
            <a:ext cx="832279"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GAPDH</a:t>
            </a:r>
            <a:endParaRPr lang="ja-JP" altLang="en-US" sz="1400" b="1" dirty="0"/>
          </a:p>
        </p:txBody>
      </p:sp>
      <p:pic>
        <p:nvPicPr>
          <p:cNvPr id="14" name="図 13">
            <a:extLst>
              <a:ext uri="{FF2B5EF4-FFF2-40B4-BE49-F238E27FC236}">
                <a16:creationId xmlns:a16="http://schemas.microsoft.com/office/drawing/2014/main" id="{5930E415-74C1-104E-989F-882DC5F7BA76}"/>
              </a:ext>
            </a:extLst>
          </p:cNvPr>
          <p:cNvPicPr>
            <a:picLocks noChangeAspect="1"/>
          </p:cNvPicPr>
          <p:nvPr/>
        </p:nvPicPr>
        <p:blipFill>
          <a:blip r:embed="rId3"/>
          <a:stretch>
            <a:fillRect/>
          </a:stretch>
        </p:blipFill>
        <p:spPr>
          <a:xfrm>
            <a:off x="3576772" y="900045"/>
            <a:ext cx="2912373" cy="3671759"/>
          </a:xfrm>
          <a:prstGeom prst="rect">
            <a:avLst/>
          </a:prstGeom>
        </p:spPr>
      </p:pic>
      <p:pic>
        <p:nvPicPr>
          <p:cNvPr id="16" name="図 15">
            <a:extLst>
              <a:ext uri="{FF2B5EF4-FFF2-40B4-BE49-F238E27FC236}">
                <a16:creationId xmlns:a16="http://schemas.microsoft.com/office/drawing/2014/main" id="{D8BDB8F5-29A4-634B-83BD-722FD3046749}"/>
              </a:ext>
            </a:extLst>
          </p:cNvPr>
          <p:cNvPicPr>
            <a:picLocks noChangeAspect="1"/>
          </p:cNvPicPr>
          <p:nvPr/>
        </p:nvPicPr>
        <p:blipFill>
          <a:blip r:embed="rId4"/>
          <a:stretch>
            <a:fillRect/>
          </a:stretch>
        </p:blipFill>
        <p:spPr>
          <a:xfrm>
            <a:off x="1801130" y="5441072"/>
            <a:ext cx="3053409" cy="3982707"/>
          </a:xfrm>
          <a:prstGeom prst="rect">
            <a:avLst/>
          </a:prstGeom>
        </p:spPr>
      </p:pic>
    </p:spTree>
    <p:extLst>
      <p:ext uri="{BB962C8B-B14F-4D97-AF65-F5344CB8AC3E}">
        <p14:creationId xmlns:p14="http://schemas.microsoft.com/office/powerpoint/2010/main" val="1486289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3</a:t>
            </a:r>
            <a:endParaRPr kumimoji="1" lang="ja-JP" altLang="en-US" sz="1600" b="1" dirty="0">
              <a:latin typeface="Times New Roman" panose="02020603050405020304" pitchFamily="18" charset="0"/>
              <a:cs typeface="Times New Roman" panose="02020603050405020304" pitchFamily="18" charset="0"/>
            </a:endParaRPr>
          </a:p>
        </p:txBody>
      </p:sp>
      <p:sp>
        <p:nvSpPr>
          <p:cNvPr id="46" name="正方形/長方形 45">
            <a:extLst>
              <a:ext uri="{FF2B5EF4-FFF2-40B4-BE49-F238E27FC236}">
                <a16:creationId xmlns:a16="http://schemas.microsoft.com/office/drawing/2014/main" id="{993FB5AC-30C8-0646-A69C-9B46A2BAA53E}"/>
              </a:ext>
            </a:extLst>
          </p:cNvPr>
          <p:cNvSpPr/>
          <p:nvPr/>
        </p:nvSpPr>
        <p:spPr>
          <a:xfrm>
            <a:off x="124364" y="465411"/>
            <a:ext cx="314510"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B</a:t>
            </a:r>
            <a:endParaRPr lang="ja-JP" altLang="en-US" sz="1400" b="1" dirty="0"/>
          </a:p>
        </p:txBody>
      </p:sp>
      <p:sp>
        <p:nvSpPr>
          <p:cNvPr id="7" name="正方形/長方形 6">
            <a:extLst>
              <a:ext uri="{FF2B5EF4-FFF2-40B4-BE49-F238E27FC236}">
                <a16:creationId xmlns:a16="http://schemas.microsoft.com/office/drawing/2014/main" id="{1926AC4F-BA57-1940-97A9-183CBE7F6E7B}"/>
              </a:ext>
            </a:extLst>
          </p:cNvPr>
          <p:cNvSpPr/>
          <p:nvPr/>
        </p:nvSpPr>
        <p:spPr>
          <a:xfrm>
            <a:off x="1334470" y="605486"/>
            <a:ext cx="1095172" cy="307777"/>
          </a:xfrm>
          <a:prstGeom prst="rect">
            <a:avLst/>
          </a:prstGeom>
        </p:spPr>
        <p:txBody>
          <a:bodyPr wrap="none">
            <a:spAutoFit/>
          </a:bodyPr>
          <a:lstStyle/>
          <a:p>
            <a:r>
              <a:rPr lang="en-US" altLang="ja-JP" sz="1400" b="1" dirty="0" err="1">
                <a:solidFill>
                  <a:srgbClr val="000000"/>
                </a:solidFill>
                <a:latin typeface="Times New Roman" panose="02020603050405020304" pitchFamily="18" charset="0"/>
                <a:ea typeface="ＭＳ 明朝" panose="02020609040205080304" pitchFamily="49" charset="-128"/>
              </a:rPr>
              <a:t>pPDH</a:t>
            </a:r>
            <a:r>
              <a:rPr lang="en-US" altLang="ja-JP" sz="1400" b="1" dirty="0">
                <a:solidFill>
                  <a:srgbClr val="000000"/>
                </a:solidFill>
                <a:latin typeface="Times New Roman" panose="02020603050405020304" pitchFamily="18" charset="0"/>
                <a:ea typeface="ＭＳ 明朝" panose="02020609040205080304" pitchFamily="49" charset="-128"/>
              </a:rPr>
              <a:t> (232)</a:t>
            </a:r>
            <a:endParaRPr lang="ja-JP" altLang="en-US" sz="1400" b="1" dirty="0"/>
          </a:p>
        </p:txBody>
      </p:sp>
      <p:sp>
        <p:nvSpPr>
          <p:cNvPr id="8" name="正方形/長方形 7">
            <a:extLst>
              <a:ext uri="{FF2B5EF4-FFF2-40B4-BE49-F238E27FC236}">
                <a16:creationId xmlns:a16="http://schemas.microsoft.com/office/drawing/2014/main" id="{973C7F67-9E5E-0843-943C-146650259265}"/>
              </a:ext>
            </a:extLst>
          </p:cNvPr>
          <p:cNvSpPr/>
          <p:nvPr/>
        </p:nvSpPr>
        <p:spPr>
          <a:xfrm>
            <a:off x="5010656" y="588353"/>
            <a:ext cx="562975"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PDH</a:t>
            </a:r>
            <a:endParaRPr lang="ja-JP" altLang="en-US" sz="1400" b="1" dirty="0"/>
          </a:p>
        </p:txBody>
      </p:sp>
      <p:sp>
        <p:nvSpPr>
          <p:cNvPr id="9" name="正方形/長方形 8">
            <a:extLst>
              <a:ext uri="{FF2B5EF4-FFF2-40B4-BE49-F238E27FC236}">
                <a16:creationId xmlns:a16="http://schemas.microsoft.com/office/drawing/2014/main" id="{B99AFE0A-85C3-7F45-A50F-CF0C12660C10}"/>
              </a:ext>
            </a:extLst>
          </p:cNvPr>
          <p:cNvSpPr/>
          <p:nvPr/>
        </p:nvSpPr>
        <p:spPr>
          <a:xfrm>
            <a:off x="3004012" y="5417029"/>
            <a:ext cx="832279"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GAPDH</a:t>
            </a:r>
            <a:endParaRPr lang="ja-JP" altLang="en-US" sz="1400" b="1" dirty="0"/>
          </a:p>
        </p:txBody>
      </p:sp>
      <p:pic>
        <p:nvPicPr>
          <p:cNvPr id="2" name="図 1">
            <a:extLst>
              <a:ext uri="{FF2B5EF4-FFF2-40B4-BE49-F238E27FC236}">
                <a16:creationId xmlns:a16="http://schemas.microsoft.com/office/drawing/2014/main" id="{1849E144-76DD-6D43-A0CC-8680F80DBD72}"/>
              </a:ext>
            </a:extLst>
          </p:cNvPr>
          <p:cNvPicPr>
            <a:picLocks noChangeAspect="1"/>
          </p:cNvPicPr>
          <p:nvPr/>
        </p:nvPicPr>
        <p:blipFill>
          <a:blip r:embed="rId2"/>
          <a:stretch>
            <a:fillRect/>
          </a:stretch>
        </p:blipFill>
        <p:spPr>
          <a:xfrm>
            <a:off x="213620" y="984758"/>
            <a:ext cx="2913126" cy="3667822"/>
          </a:xfrm>
          <a:prstGeom prst="rect">
            <a:avLst/>
          </a:prstGeom>
        </p:spPr>
      </p:pic>
      <p:pic>
        <p:nvPicPr>
          <p:cNvPr id="12" name="図 11">
            <a:extLst>
              <a:ext uri="{FF2B5EF4-FFF2-40B4-BE49-F238E27FC236}">
                <a16:creationId xmlns:a16="http://schemas.microsoft.com/office/drawing/2014/main" id="{37A91884-C466-A341-9BA2-AB0A8F7C1E5E}"/>
              </a:ext>
            </a:extLst>
          </p:cNvPr>
          <p:cNvPicPr>
            <a:picLocks noChangeAspect="1"/>
          </p:cNvPicPr>
          <p:nvPr/>
        </p:nvPicPr>
        <p:blipFill>
          <a:blip r:embed="rId3"/>
          <a:stretch>
            <a:fillRect/>
          </a:stretch>
        </p:blipFill>
        <p:spPr>
          <a:xfrm>
            <a:off x="3753371" y="866592"/>
            <a:ext cx="2720699" cy="3652861"/>
          </a:xfrm>
          <a:prstGeom prst="rect">
            <a:avLst/>
          </a:prstGeom>
        </p:spPr>
      </p:pic>
      <p:pic>
        <p:nvPicPr>
          <p:cNvPr id="13" name="図 12">
            <a:extLst>
              <a:ext uri="{FF2B5EF4-FFF2-40B4-BE49-F238E27FC236}">
                <a16:creationId xmlns:a16="http://schemas.microsoft.com/office/drawing/2014/main" id="{8051012E-7C74-784B-AC19-6FDD2CB3B4A5}"/>
              </a:ext>
            </a:extLst>
          </p:cNvPr>
          <p:cNvPicPr>
            <a:picLocks noChangeAspect="1"/>
          </p:cNvPicPr>
          <p:nvPr/>
        </p:nvPicPr>
        <p:blipFill>
          <a:blip r:embed="rId4"/>
          <a:stretch>
            <a:fillRect/>
          </a:stretch>
        </p:blipFill>
        <p:spPr>
          <a:xfrm>
            <a:off x="2065665" y="5724806"/>
            <a:ext cx="2708971" cy="3667299"/>
          </a:xfrm>
          <a:prstGeom prst="rect">
            <a:avLst/>
          </a:prstGeom>
        </p:spPr>
      </p:pic>
    </p:spTree>
    <p:extLst>
      <p:ext uri="{BB962C8B-B14F-4D97-AF65-F5344CB8AC3E}">
        <p14:creationId xmlns:p14="http://schemas.microsoft.com/office/powerpoint/2010/main" val="405749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3</a:t>
            </a:r>
            <a:endParaRPr kumimoji="1" lang="ja-JP" altLang="en-US" sz="1600" b="1"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F0B15F20-6546-4C48-B29A-5AED8A0BCC43}"/>
              </a:ext>
            </a:extLst>
          </p:cNvPr>
          <p:cNvSpPr txBox="1"/>
          <p:nvPr/>
        </p:nvSpPr>
        <p:spPr>
          <a:xfrm>
            <a:off x="102062" y="8648400"/>
            <a:ext cx="6686398" cy="1200329"/>
          </a:xfrm>
          <a:prstGeom prst="rect">
            <a:avLst/>
          </a:prstGeom>
          <a:noFill/>
        </p:spPr>
        <p:txBody>
          <a:bodyPr wrap="square" rtlCol="0">
            <a:spAutoFit/>
          </a:bodyPr>
          <a:lstStyle/>
          <a:p>
            <a:r>
              <a:rPr lang="en-US" altLang="ja-JP" sz="1200" b="1" dirty="0">
                <a:latin typeface="Times New Roman" panose="02020603050405020304" pitchFamily="18" charset="0"/>
                <a:cs typeface="Times New Roman" panose="02020603050405020304" pitchFamily="18" charset="0"/>
              </a:rPr>
              <a:t>Supplemental Figure 3. Full-length blot images used for Figure 3</a:t>
            </a:r>
          </a:p>
          <a:p>
            <a:r>
              <a:rPr lang="en-US" altLang="ja-JP" sz="1200" dirty="0">
                <a:latin typeface="Times New Roman" panose="02020603050405020304" pitchFamily="18" charset="0"/>
                <a:cs typeface="Times New Roman" panose="02020603050405020304" pitchFamily="18" charset="0"/>
              </a:rPr>
              <a:t>Phosphorylated-PDH were determined with western blotting analysis, and bands were detected with ECL. Membrane was then stripped and re-blotted with PDH antibody, followed by stripped and re-blotted with GAPDH. Full-length blot images for </a:t>
            </a:r>
            <a:r>
              <a:rPr lang="en-US" altLang="ja-JP" sz="1200" dirty="0" err="1">
                <a:latin typeface="Times New Roman" panose="02020603050405020304" pitchFamily="18" charset="0"/>
                <a:cs typeface="Times New Roman" panose="02020603050405020304" pitchFamily="18" charset="0"/>
              </a:rPr>
              <a:t>pPDH</a:t>
            </a:r>
            <a:r>
              <a:rPr lang="en-US" altLang="ja-JP" sz="1200" dirty="0">
                <a:latin typeface="Times New Roman" panose="02020603050405020304" pitchFamily="18" charset="0"/>
                <a:cs typeface="Times New Roman" panose="02020603050405020304" pitchFamily="18" charset="0"/>
              </a:rPr>
              <a:t> (S300), PDH, GAPDH were shown in (A), </a:t>
            </a:r>
            <a:r>
              <a:rPr lang="en-US" altLang="ja-JP" sz="1200" dirty="0" err="1">
                <a:latin typeface="Times New Roman" panose="02020603050405020304" pitchFamily="18" charset="0"/>
                <a:cs typeface="Times New Roman" panose="02020603050405020304" pitchFamily="18" charset="0"/>
              </a:rPr>
              <a:t>pPDH</a:t>
            </a:r>
            <a:r>
              <a:rPr lang="en-US" altLang="ja-JP" sz="1200" dirty="0">
                <a:latin typeface="Times New Roman" panose="02020603050405020304" pitchFamily="18" charset="0"/>
                <a:cs typeface="Times New Roman" panose="02020603050405020304" pitchFamily="18" charset="0"/>
              </a:rPr>
              <a:t> (S232), PDH, GAPDH were shown in (B), and </a:t>
            </a:r>
            <a:r>
              <a:rPr lang="en-US" altLang="ja-JP" sz="1200" dirty="0" err="1">
                <a:latin typeface="Times New Roman" panose="02020603050405020304" pitchFamily="18" charset="0"/>
                <a:cs typeface="Times New Roman" panose="02020603050405020304" pitchFamily="18" charset="0"/>
              </a:rPr>
              <a:t>pPDH</a:t>
            </a:r>
            <a:r>
              <a:rPr lang="en-US" altLang="ja-JP" sz="1200" dirty="0">
                <a:latin typeface="Times New Roman" panose="02020603050405020304" pitchFamily="18" charset="0"/>
                <a:cs typeface="Times New Roman" panose="02020603050405020304" pitchFamily="18" charset="0"/>
              </a:rPr>
              <a:t> (S293), PDH, GAPDH were shown in (C), respectively. Arrow shows the band of  expected molecular weight. Data are presented as triplicate samples.</a:t>
            </a:r>
          </a:p>
        </p:txBody>
      </p:sp>
      <p:sp>
        <p:nvSpPr>
          <p:cNvPr id="46" name="正方形/長方形 45">
            <a:extLst>
              <a:ext uri="{FF2B5EF4-FFF2-40B4-BE49-F238E27FC236}">
                <a16:creationId xmlns:a16="http://schemas.microsoft.com/office/drawing/2014/main" id="{993FB5AC-30C8-0646-A69C-9B46A2BAA53E}"/>
              </a:ext>
            </a:extLst>
          </p:cNvPr>
          <p:cNvSpPr/>
          <p:nvPr/>
        </p:nvSpPr>
        <p:spPr>
          <a:xfrm>
            <a:off x="124364" y="465411"/>
            <a:ext cx="314510"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C</a:t>
            </a:r>
            <a:endParaRPr lang="ja-JP" altLang="en-US" sz="1400" b="1" dirty="0"/>
          </a:p>
        </p:txBody>
      </p:sp>
      <p:sp>
        <p:nvSpPr>
          <p:cNvPr id="7" name="正方形/長方形 6">
            <a:extLst>
              <a:ext uri="{FF2B5EF4-FFF2-40B4-BE49-F238E27FC236}">
                <a16:creationId xmlns:a16="http://schemas.microsoft.com/office/drawing/2014/main" id="{C7820297-5CAE-0A48-955E-507ABEE8506F}"/>
              </a:ext>
            </a:extLst>
          </p:cNvPr>
          <p:cNvSpPr/>
          <p:nvPr/>
        </p:nvSpPr>
        <p:spPr>
          <a:xfrm>
            <a:off x="1551532" y="609401"/>
            <a:ext cx="1095172" cy="307777"/>
          </a:xfrm>
          <a:prstGeom prst="rect">
            <a:avLst/>
          </a:prstGeom>
        </p:spPr>
        <p:txBody>
          <a:bodyPr wrap="none">
            <a:spAutoFit/>
          </a:bodyPr>
          <a:lstStyle/>
          <a:p>
            <a:r>
              <a:rPr lang="en-US" altLang="ja-JP" sz="1400" b="1" dirty="0" err="1">
                <a:solidFill>
                  <a:srgbClr val="000000"/>
                </a:solidFill>
                <a:latin typeface="Times New Roman" panose="02020603050405020304" pitchFamily="18" charset="0"/>
                <a:ea typeface="ＭＳ 明朝" panose="02020609040205080304" pitchFamily="49" charset="-128"/>
              </a:rPr>
              <a:t>pPDH</a:t>
            </a:r>
            <a:r>
              <a:rPr lang="en-US" altLang="ja-JP" sz="1400" b="1" dirty="0">
                <a:solidFill>
                  <a:srgbClr val="000000"/>
                </a:solidFill>
                <a:latin typeface="Times New Roman" panose="02020603050405020304" pitchFamily="18" charset="0"/>
                <a:ea typeface="ＭＳ 明朝" panose="02020609040205080304" pitchFamily="49" charset="-128"/>
              </a:rPr>
              <a:t> (293)</a:t>
            </a:r>
            <a:endParaRPr lang="ja-JP" altLang="en-US" sz="1400" b="1" dirty="0"/>
          </a:p>
        </p:txBody>
      </p:sp>
      <p:sp>
        <p:nvSpPr>
          <p:cNvPr id="8" name="正方形/長方形 7">
            <a:extLst>
              <a:ext uri="{FF2B5EF4-FFF2-40B4-BE49-F238E27FC236}">
                <a16:creationId xmlns:a16="http://schemas.microsoft.com/office/drawing/2014/main" id="{DC6960E1-F65E-0C4B-BF07-522AEF675BDB}"/>
              </a:ext>
            </a:extLst>
          </p:cNvPr>
          <p:cNvSpPr/>
          <p:nvPr/>
        </p:nvSpPr>
        <p:spPr>
          <a:xfrm>
            <a:off x="4854539" y="592268"/>
            <a:ext cx="562975"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PDH</a:t>
            </a:r>
            <a:endParaRPr lang="ja-JP" altLang="en-US" sz="1400" b="1" dirty="0"/>
          </a:p>
        </p:txBody>
      </p:sp>
      <p:sp>
        <p:nvSpPr>
          <p:cNvPr id="9" name="正方形/長方形 8">
            <a:extLst>
              <a:ext uri="{FF2B5EF4-FFF2-40B4-BE49-F238E27FC236}">
                <a16:creationId xmlns:a16="http://schemas.microsoft.com/office/drawing/2014/main" id="{6298C5E6-E895-2942-A677-1DFD08A16AD5}"/>
              </a:ext>
            </a:extLst>
          </p:cNvPr>
          <p:cNvSpPr/>
          <p:nvPr/>
        </p:nvSpPr>
        <p:spPr>
          <a:xfrm>
            <a:off x="3053295" y="4703014"/>
            <a:ext cx="832279"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GAPDH</a:t>
            </a:r>
            <a:endParaRPr lang="ja-JP" altLang="en-US" sz="1400" b="1" dirty="0"/>
          </a:p>
        </p:txBody>
      </p:sp>
      <p:pic>
        <p:nvPicPr>
          <p:cNvPr id="3" name="図 2">
            <a:extLst>
              <a:ext uri="{FF2B5EF4-FFF2-40B4-BE49-F238E27FC236}">
                <a16:creationId xmlns:a16="http://schemas.microsoft.com/office/drawing/2014/main" id="{BB74671E-E821-CF49-8226-1C3294EDF003}"/>
              </a:ext>
            </a:extLst>
          </p:cNvPr>
          <p:cNvPicPr>
            <a:picLocks noChangeAspect="1"/>
          </p:cNvPicPr>
          <p:nvPr/>
        </p:nvPicPr>
        <p:blipFill>
          <a:blip r:embed="rId2"/>
          <a:stretch>
            <a:fillRect/>
          </a:stretch>
        </p:blipFill>
        <p:spPr>
          <a:xfrm>
            <a:off x="525809" y="900045"/>
            <a:ext cx="2698265" cy="3567953"/>
          </a:xfrm>
          <a:prstGeom prst="rect">
            <a:avLst/>
          </a:prstGeom>
        </p:spPr>
      </p:pic>
      <p:pic>
        <p:nvPicPr>
          <p:cNvPr id="11" name="図 10">
            <a:extLst>
              <a:ext uri="{FF2B5EF4-FFF2-40B4-BE49-F238E27FC236}">
                <a16:creationId xmlns:a16="http://schemas.microsoft.com/office/drawing/2014/main" id="{50CF93B3-9B23-F246-9EFD-3EF8A37D2EDD}"/>
              </a:ext>
            </a:extLst>
          </p:cNvPr>
          <p:cNvPicPr>
            <a:picLocks noChangeAspect="1"/>
          </p:cNvPicPr>
          <p:nvPr/>
        </p:nvPicPr>
        <p:blipFill>
          <a:blip r:embed="rId3"/>
          <a:stretch>
            <a:fillRect/>
          </a:stretch>
        </p:blipFill>
        <p:spPr>
          <a:xfrm>
            <a:off x="3514040" y="900045"/>
            <a:ext cx="2730643" cy="3613199"/>
          </a:xfrm>
          <a:prstGeom prst="rect">
            <a:avLst/>
          </a:prstGeom>
        </p:spPr>
      </p:pic>
      <p:pic>
        <p:nvPicPr>
          <p:cNvPr id="13" name="図 12">
            <a:extLst>
              <a:ext uri="{FF2B5EF4-FFF2-40B4-BE49-F238E27FC236}">
                <a16:creationId xmlns:a16="http://schemas.microsoft.com/office/drawing/2014/main" id="{BE572358-8E1A-AE46-A98A-36E06CFDF690}"/>
              </a:ext>
            </a:extLst>
          </p:cNvPr>
          <p:cNvPicPr>
            <a:picLocks noChangeAspect="1"/>
          </p:cNvPicPr>
          <p:nvPr/>
        </p:nvPicPr>
        <p:blipFill>
          <a:blip r:embed="rId4"/>
          <a:stretch>
            <a:fillRect/>
          </a:stretch>
        </p:blipFill>
        <p:spPr>
          <a:xfrm>
            <a:off x="1992078" y="4955276"/>
            <a:ext cx="2765967" cy="3540438"/>
          </a:xfrm>
          <a:prstGeom prst="rect">
            <a:avLst/>
          </a:prstGeom>
        </p:spPr>
      </p:pic>
    </p:spTree>
    <p:extLst>
      <p:ext uri="{BB962C8B-B14F-4D97-AF65-F5344CB8AC3E}">
        <p14:creationId xmlns:p14="http://schemas.microsoft.com/office/powerpoint/2010/main" val="3956033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4</a:t>
            </a:r>
            <a:endParaRPr kumimoji="1" lang="ja-JP" altLang="en-US" sz="1600" b="1"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F0B15F20-6546-4C48-B29A-5AED8A0BCC43}"/>
              </a:ext>
            </a:extLst>
          </p:cNvPr>
          <p:cNvSpPr txBox="1"/>
          <p:nvPr/>
        </p:nvSpPr>
        <p:spPr>
          <a:xfrm>
            <a:off x="227358" y="7514278"/>
            <a:ext cx="6537395" cy="1569660"/>
          </a:xfrm>
          <a:prstGeom prst="rect">
            <a:avLst/>
          </a:prstGeom>
          <a:noFill/>
        </p:spPr>
        <p:txBody>
          <a:bodyPr wrap="square" rtlCol="0">
            <a:spAutoFit/>
          </a:bodyPr>
          <a:lstStyle/>
          <a:p>
            <a:r>
              <a:rPr lang="en-US" altLang="ja-JP" sz="1200" b="1" dirty="0">
                <a:latin typeface="Times New Roman" panose="02020603050405020304" pitchFamily="18" charset="0"/>
                <a:cs typeface="Times New Roman" panose="02020603050405020304" pitchFamily="18" charset="0"/>
              </a:rPr>
              <a:t>Supplemental Figure 4. Mitochondrial membrane potential of SUM149 invading cells</a:t>
            </a:r>
          </a:p>
          <a:p>
            <a:r>
              <a:rPr lang="en-US" altLang="ja-JP" sz="1200" dirty="0">
                <a:latin typeface="Times New Roman" panose="02020603050405020304" pitchFamily="18" charset="0"/>
                <a:cs typeface="Times New Roman" panose="02020603050405020304" pitchFamily="18" charset="0"/>
              </a:rPr>
              <a:t>SUM149 spheroid was treated with JC-1, mitochondrial membrane potential detection indicator, embedded into collagen gel, and florescent signals were photographed at 0 h and 24 h after the spheroid invasion assay was performed. Green color indicated the mitochondria with high membrane potential (Upper panel), and red color indicated the mitochondria with low membrane potential (Middle panel). Lower panel showed the merge of green and red signals. Left panels represents the magnified image of lower right of middle panels. Arrow shows the cells moving outwards from the spheroid and invading  the collagen gel. Scale bar: 100 </a:t>
            </a:r>
            <a:r>
              <a:rPr lang="en-US" altLang="ja-JP" sz="1200" dirty="0" err="1">
                <a:latin typeface="Times New Roman" panose="02020603050405020304" pitchFamily="18" charset="0"/>
                <a:cs typeface="Times New Roman" panose="02020603050405020304" pitchFamily="18" charset="0"/>
              </a:rPr>
              <a:t>μm</a:t>
            </a:r>
            <a:r>
              <a:rPr lang="en-US" altLang="ja-JP" sz="1200" dirty="0">
                <a:latin typeface="Times New Roman" panose="02020603050405020304" pitchFamily="18" charset="0"/>
                <a:cs typeface="Times New Roman" panose="02020603050405020304" pitchFamily="18" charset="0"/>
              </a:rPr>
              <a:t>.</a:t>
            </a:r>
          </a:p>
        </p:txBody>
      </p:sp>
      <p:sp>
        <p:nvSpPr>
          <p:cNvPr id="8" name="テキスト ボックス 7"/>
          <p:cNvSpPr txBox="1"/>
          <p:nvPr/>
        </p:nvSpPr>
        <p:spPr>
          <a:xfrm>
            <a:off x="2150658" y="1793708"/>
            <a:ext cx="428322" cy="369332"/>
          </a:xfrm>
          <a:prstGeom prst="rect">
            <a:avLst/>
          </a:prstGeom>
          <a:noFill/>
        </p:spPr>
        <p:txBody>
          <a:bodyPr wrap="none" rtlCol="0">
            <a:spAutoFit/>
          </a:bodyPr>
          <a:lstStyle/>
          <a:p>
            <a:r>
              <a:rPr kumimoji="1" lang="en-US" altLang="ja-JP" b="1" dirty="0">
                <a:latin typeface="Times New Roman" charset="0"/>
                <a:ea typeface="Times New Roman" charset="0"/>
                <a:cs typeface="Times New Roman" charset="0"/>
              </a:rPr>
              <a:t>0h</a:t>
            </a:r>
            <a:endParaRPr kumimoji="1" lang="ja-JP" altLang="en-US" b="1" dirty="0">
              <a:latin typeface="Times New Roman" charset="0"/>
              <a:ea typeface="Times New Roman" charset="0"/>
              <a:cs typeface="Times New Roman" charset="0"/>
            </a:endParaRPr>
          </a:p>
        </p:txBody>
      </p:sp>
      <p:sp>
        <p:nvSpPr>
          <p:cNvPr id="9" name="テキスト ボックス 8"/>
          <p:cNvSpPr txBox="1"/>
          <p:nvPr/>
        </p:nvSpPr>
        <p:spPr>
          <a:xfrm>
            <a:off x="4151897" y="1793708"/>
            <a:ext cx="540533" cy="369332"/>
          </a:xfrm>
          <a:prstGeom prst="rect">
            <a:avLst/>
          </a:prstGeom>
          <a:noFill/>
        </p:spPr>
        <p:txBody>
          <a:bodyPr wrap="none" rtlCol="0">
            <a:spAutoFit/>
          </a:bodyPr>
          <a:lstStyle/>
          <a:p>
            <a:r>
              <a:rPr kumimoji="1" lang="en-US" altLang="ja-JP" b="1" dirty="0">
                <a:latin typeface="Times New Roman" charset="0"/>
                <a:ea typeface="Times New Roman" charset="0"/>
                <a:cs typeface="Times New Roman" charset="0"/>
              </a:rPr>
              <a:t>24h</a:t>
            </a:r>
            <a:endParaRPr kumimoji="1" lang="ja-JP" altLang="en-US" b="1" dirty="0">
              <a:latin typeface="Times New Roman" charset="0"/>
              <a:ea typeface="Times New Roman" charset="0"/>
              <a:cs typeface="Times New Roman" charset="0"/>
            </a:endParaRPr>
          </a:p>
        </p:txBody>
      </p:sp>
      <p:sp>
        <p:nvSpPr>
          <p:cNvPr id="10" name="テキスト ボックス 9"/>
          <p:cNvSpPr txBox="1"/>
          <p:nvPr/>
        </p:nvSpPr>
        <p:spPr>
          <a:xfrm>
            <a:off x="250310" y="2618376"/>
            <a:ext cx="1272849" cy="523220"/>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Mitochondria</a:t>
            </a:r>
          </a:p>
          <a:p>
            <a:pPr algn="ctr"/>
            <a:r>
              <a:rPr lang="en-US" altLang="ja-JP" sz="1400" b="1" dirty="0">
                <a:latin typeface="Times New Roman" charset="0"/>
                <a:ea typeface="Times New Roman" charset="0"/>
                <a:cs typeface="Times New Roman" charset="0"/>
              </a:rPr>
              <a:t>with low </a:t>
            </a:r>
            <a:r>
              <a:rPr lang="el-GR" altLang="ja-JP" sz="1400" b="1" dirty="0" err="1">
                <a:latin typeface="Times New Roman" charset="0"/>
                <a:ea typeface="Times New Roman" charset="0"/>
                <a:cs typeface="Times New Roman" charset="0"/>
              </a:rPr>
              <a:t>ΔΨm</a:t>
            </a:r>
            <a:endParaRPr kumimoji="1" lang="ja-JP" altLang="en-US" sz="1400" b="1" dirty="0">
              <a:latin typeface="Times New Roman" charset="0"/>
              <a:ea typeface="Times New Roman" charset="0"/>
              <a:cs typeface="Times New Roman" charset="0"/>
            </a:endParaRPr>
          </a:p>
        </p:txBody>
      </p:sp>
      <p:sp>
        <p:nvSpPr>
          <p:cNvPr id="11" name="テキスト ボックス 10"/>
          <p:cNvSpPr txBox="1"/>
          <p:nvPr/>
        </p:nvSpPr>
        <p:spPr>
          <a:xfrm>
            <a:off x="250310" y="3715159"/>
            <a:ext cx="1341778" cy="523220"/>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Mitochondria</a:t>
            </a:r>
          </a:p>
          <a:p>
            <a:pPr algn="ctr"/>
            <a:r>
              <a:rPr lang="en-US" altLang="ja-JP" sz="1400" b="1" dirty="0">
                <a:latin typeface="Times New Roman" charset="0"/>
                <a:ea typeface="Times New Roman" charset="0"/>
                <a:cs typeface="Times New Roman" charset="0"/>
              </a:rPr>
              <a:t>with high </a:t>
            </a:r>
            <a:r>
              <a:rPr lang="el-GR" altLang="ja-JP" sz="1400" b="1" dirty="0" err="1">
                <a:latin typeface="Times New Roman" charset="0"/>
                <a:ea typeface="Times New Roman" charset="0"/>
                <a:cs typeface="Times New Roman" charset="0"/>
              </a:rPr>
              <a:t>ΔΨm</a:t>
            </a:r>
            <a:endParaRPr kumimoji="1" lang="ja-JP" altLang="en-US" sz="1400" b="1" dirty="0">
              <a:latin typeface="Times New Roman" charset="0"/>
              <a:ea typeface="Times New Roman" charset="0"/>
              <a:cs typeface="Times New Roman" charset="0"/>
            </a:endParaRPr>
          </a:p>
        </p:txBody>
      </p:sp>
      <p:sp>
        <p:nvSpPr>
          <p:cNvPr id="12" name="テキスト ボックス 11"/>
          <p:cNvSpPr txBox="1"/>
          <p:nvPr/>
        </p:nvSpPr>
        <p:spPr>
          <a:xfrm>
            <a:off x="544332" y="4986707"/>
            <a:ext cx="684803" cy="307777"/>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Merge</a:t>
            </a:r>
            <a:endParaRPr kumimoji="1" lang="ja-JP" altLang="en-US" sz="1400" b="1" dirty="0">
              <a:latin typeface="Times New Roman" charset="0"/>
              <a:ea typeface="Times New Roman" charset="0"/>
              <a:cs typeface="Times New Roman" charset="0"/>
            </a:endParaRPr>
          </a:p>
        </p:txBody>
      </p:sp>
      <p:pic>
        <p:nvPicPr>
          <p:cNvPr id="3" name="図 2">
            <a:extLst>
              <a:ext uri="{FF2B5EF4-FFF2-40B4-BE49-F238E27FC236}">
                <a16:creationId xmlns:a16="http://schemas.microsoft.com/office/drawing/2014/main" id="{AA854BBD-AD3F-6947-8CEA-6BDC66B9E818}"/>
              </a:ext>
            </a:extLst>
          </p:cNvPr>
          <p:cNvPicPr>
            <a:picLocks noChangeAspect="1"/>
          </p:cNvPicPr>
          <p:nvPr/>
        </p:nvPicPr>
        <p:blipFill>
          <a:blip r:embed="rId2"/>
          <a:stretch>
            <a:fillRect/>
          </a:stretch>
        </p:blipFill>
        <p:spPr>
          <a:xfrm>
            <a:off x="1735872" y="2273960"/>
            <a:ext cx="1266267" cy="1093211"/>
          </a:xfrm>
          <a:prstGeom prst="rect">
            <a:avLst/>
          </a:prstGeom>
        </p:spPr>
      </p:pic>
      <p:pic>
        <p:nvPicPr>
          <p:cNvPr id="13" name="図 12">
            <a:extLst>
              <a:ext uri="{FF2B5EF4-FFF2-40B4-BE49-F238E27FC236}">
                <a16:creationId xmlns:a16="http://schemas.microsoft.com/office/drawing/2014/main" id="{57536468-CF44-CE4C-BD09-A90AA3CFA114}"/>
              </a:ext>
            </a:extLst>
          </p:cNvPr>
          <p:cNvPicPr>
            <a:picLocks noChangeAspect="1"/>
          </p:cNvPicPr>
          <p:nvPr/>
        </p:nvPicPr>
        <p:blipFill>
          <a:blip r:embed="rId3"/>
          <a:stretch>
            <a:fillRect/>
          </a:stretch>
        </p:blipFill>
        <p:spPr>
          <a:xfrm>
            <a:off x="1735872" y="3437395"/>
            <a:ext cx="1262770" cy="1094400"/>
          </a:xfrm>
          <a:prstGeom prst="rect">
            <a:avLst/>
          </a:prstGeom>
        </p:spPr>
      </p:pic>
      <p:pic>
        <p:nvPicPr>
          <p:cNvPr id="15" name="図 14">
            <a:extLst>
              <a:ext uri="{FF2B5EF4-FFF2-40B4-BE49-F238E27FC236}">
                <a16:creationId xmlns:a16="http://schemas.microsoft.com/office/drawing/2014/main" id="{5ACF5529-29C5-1C4E-A41B-EDC4392DE911}"/>
              </a:ext>
            </a:extLst>
          </p:cNvPr>
          <p:cNvPicPr>
            <a:picLocks noChangeAspect="1"/>
          </p:cNvPicPr>
          <p:nvPr/>
        </p:nvPicPr>
        <p:blipFill>
          <a:blip r:embed="rId4"/>
          <a:stretch>
            <a:fillRect/>
          </a:stretch>
        </p:blipFill>
        <p:spPr>
          <a:xfrm>
            <a:off x="1730997" y="4602019"/>
            <a:ext cx="1267645" cy="1094400"/>
          </a:xfrm>
          <a:prstGeom prst="rect">
            <a:avLst/>
          </a:prstGeom>
        </p:spPr>
      </p:pic>
      <p:pic>
        <p:nvPicPr>
          <p:cNvPr id="17" name="図 16">
            <a:extLst>
              <a:ext uri="{FF2B5EF4-FFF2-40B4-BE49-F238E27FC236}">
                <a16:creationId xmlns:a16="http://schemas.microsoft.com/office/drawing/2014/main" id="{86C8515A-3EF7-7946-B110-A5DDF57FFF8C}"/>
              </a:ext>
            </a:extLst>
          </p:cNvPr>
          <p:cNvPicPr>
            <a:picLocks noChangeAspect="1"/>
          </p:cNvPicPr>
          <p:nvPr/>
        </p:nvPicPr>
        <p:blipFill>
          <a:blip r:embed="rId5"/>
          <a:stretch>
            <a:fillRect/>
          </a:stretch>
        </p:blipFill>
        <p:spPr>
          <a:xfrm>
            <a:off x="3071648" y="2273960"/>
            <a:ext cx="1272558" cy="1094400"/>
          </a:xfrm>
          <a:prstGeom prst="rect">
            <a:avLst/>
          </a:prstGeom>
        </p:spPr>
      </p:pic>
      <p:pic>
        <p:nvPicPr>
          <p:cNvPr id="19" name="図 18">
            <a:extLst>
              <a:ext uri="{FF2B5EF4-FFF2-40B4-BE49-F238E27FC236}">
                <a16:creationId xmlns:a16="http://schemas.microsoft.com/office/drawing/2014/main" id="{31958FF0-A877-C041-A6A4-5355CDF604A9}"/>
              </a:ext>
            </a:extLst>
          </p:cNvPr>
          <p:cNvPicPr>
            <a:picLocks/>
          </p:cNvPicPr>
          <p:nvPr/>
        </p:nvPicPr>
        <p:blipFill>
          <a:blip r:embed="rId6"/>
          <a:stretch>
            <a:fillRect/>
          </a:stretch>
        </p:blipFill>
        <p:spPr>
          <a:xfrm>
            <a:off x="3071648" y="3437395"/>
            <a:ext cx="1262769" cy="1094400"/>
          </a:xfrm>
          <a:prstGeom prst="rect">
            <a:avLst/>
          </a:prstGeom>
        </p:spPr>
      </p:pic>
      <p:pic>
        <p:nvPicPr>
          <p:cNvPr id="21" name="図 20">
            <a:extLst>
              <a:ext uri="{FF2B5EF4-FFF2-40B4-BE49-F238E27FC236}">
                <a16:creationId xmlns:a16="http://schemas.microsoft.com/office/drawing/2014/main" id="{43CBA9C7-2C5C-174E-9C44-D3AD3E41B65E}"/>
              </a:ext>
            </a:extLst>
          </p:cNvPr>
          <p:cNvPicPr>
            <a:picLocks noChangeAspect="1"/>
          </p:cNvPicPr>
          <p:nvPr/>
        </p:nvPicPr>
        <p:blipFill>
          <a:blip r:embed="rId7"/>
          <a:stretch>
            <a:fillRect/>
          </a:stretch>
        </p:blipFill>
        <p:spPr>
          <a:xfrm>
            <a:off x="3071648" y="4602019"/>
            <a:ext cx="1277510" cy="1094400"/>
          </a:xfrm>
          <a:prstGeom prst="rect">
            <a:avLst/>
          </a:prstGeom>
        </p:spPr>
      </p:pic>
      <p:pic>
        <p:nvPicPr>
          <p:cNvPr id="23" name="図 22">
            <a:extLst>
              <a:ext uri="{FF2B5EF4-FFF2-40B4-BE49-F238E27FC236}">
                <a16:creationId xmlns:a16="http://schemas.microsoft.com/office/drawing/2014/main" id="{4C14B3A0-B97F-B24F-B130-4461B5B1EB44}"/>
              </a:ext>
            </a:extLst>
          </p:cNvPr>
          <p:cNvPicPr>
            <a:picLocks noChangeAspect="1"/>
          </p:cNvPicPr>
          <p:nvPr/>
        </p:nvPicPr>
        <p:blipFill>
          <a:blip r:embed="rId8"/>
          <a:stretch>
            <a:fillRect/>
          </a:stretch>
        </p:blipFill>
        <p:spPr>
          <a:xfrm>
            <a:off x="4422164" y="4602019"/>
            <a:ext cx="1292599" cy="1094400"/>
          </a:xfrm>
          <a:prstGeom prst="rect">
            <a:avLst/>
          </a:prstGeom>
        </p:spPr>
      </p:pic>
      <p:pic>
        <p:nvPicPr>
          <p:cNvPr id="25" name="図 24">
            <a:extLst>
              <a:ext uri="{FF2B5EF4-FFF2-40B4-BE49-F238E27FC236}">
                <a16:creationId xmlns:a16="http://schemas.microsoft.com/office/drawing/2014/main" id="{50D6D349-0C93-024D-8525-85A9B4EF58F9}"/>
              </a:ext>
            </a:extLst>
          </p:cNvPr>
          <p:cNvPicPr>
            <a:picLocks noChangeAspect="1"/>
          </p:cNvPicPr>
          <p:nvPr/>
        </p:nvPicPr>
        <p:blipFill>
          <a:blip r:embed="rId9"/>
          <a:stretch>
            <a:fillRect/>
          </a:stretch>
        </p:blipFill>
        <p:spPr>
          <a:xfrm>
            <a:off x="4407423" y="3431926"/>
            <a:ext cx="1292599" cy="1094400"/>
          </a:xfrm>
          <a:prstGeom prst="rect">
            <a:avLst/>
          </a:prstGeom>
        </p:spPr>
      </p:pic>
      <p:pic>
        <p:nvPicPr>
          <p:cNvPr id="27" name="図 26">
            <a:extLst>
              <a:ext uri="{FF2B5EF4-FFF2-40B4-BE49-F238E27FC236}">
                <a16:creationId xmlns:a16="http://schemas.microsoft.com/office/drawing/2014/main" id="{2399B630-0261-154C-9F27-100ABED40AF5}"/>
              </a:ext>
            </a:extLst>
          </p:cNvPr>
          <p:cNvPicPr>
            <a:picLocks noChangeAspect="1"/>
          </p:cNvPicPr>
          <p:nvPr/>
        </p:nvPicPr>
        <p:blipFill>
          <a:blip r:embed="rId10"/>
          <a:stretch>
            <a:fillRect/>
          </a:stretch>
        </p:blipFill>
        <p:spPr>
          <a:xfrm>
            <a:off x="4407423" y="2272771"/>
            <a:ext cx="1292598" cy="1094400"/>
          </a:xfrm>
          <a:prstGeom prst="rect">
            <a:avLst/>
          </a:prstGeom>
        </p:spPr>
      </p:pic>
      <p:cxnSp>
        <p:nvCxnSpPr>
          <p:cNvPr id="29" name="直線コネクタ 28">
            <a:extLst>
              <a:ext uri="{FF2B5EF4-FFF2-40B4-BE49-F238E27FC236}">
                <a16:creationId xmlns:a16="http://schemas.microsoft.com/office/drawing/2014/main" id="{2A4CB5BE-6C40-6E46-9048-6A547427E73D}"/>
              </a:ext>
            </a:extLst>
          </p:cNvPr>
          <p:cNvCxnSpPr/>
          <p:nvPr/>
        </p:nvCxnSpPr>
        <p:spPr>
          <a:xfrm>
            <a:off x="1730996" y="2163040"/>
            <a:ext cx="12676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E07D5A90-2741-FE44-9D60-FBAEA121BB4C}"/>
              </a:ext>
            </a:extLst>
          </p:cNvPr>
          <p:cNvCxnSpPr>
            <a:cxnSpLocks/>
          </p:cNvCxnSpPr>
          <p:nvPr/>
        </p:nvCxnSpPr>
        <p:spPr>
          <a:xfrm>
            <a:off x="3076580" y="2161479"/>
            <a:ext cx="26234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83368D86-873D-B04F-9AE5-9A67D631F61B}"/>
              </a:ext>
            </a:extLst>
          </p:cNvPr>
          <p:cNvCxnSpPr>
            <a:cxnSpLocks/>
          </p:cNvCxnSpPr>
          <p:nvPr/>
        </p:nvCxnSpPr>
        <p:spPr>
          <a:xfrm>
            <a:off x="3148609" y="5625567"/>
            <a:ext cx="2143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5FEA7A52-153E-DF4C-A965-42ECC8DCFF9C}"/>
              </a:ext>
            </a:extLst>
          </p:cNvPr>
          <p:cNvCxnSpPr>
            <a:cxnSpLocks/>
          </p:cNvCxnSpPr>
          <p:nvPr/>
        </p:nvCxnSpPr>
        <p:spPr>
          <a:xfrm>
            <a:off x="3127273" y="4470375"/>
            <a:ext cx="2143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BBECDC55-5F63-BD41-8DCD-56411EF1A17A}"/>
              </a:ext>
            </a:extLst>
          </p:cNvPr>
          <p:cNvCxnSpPr>
            <a:cxnSpLocks/>
          </p:cNvCxnSpPr>
          <p:nvPr/>
        </p:nvCxnSpPr>
        <p:spPr>
          <a:xfrm>
            <a:off x="3115081" y="3296895"/>
            <a:ext cx="2143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F98CEE5D-56DD-3B42-AB70-69C1C9C8658F}"/>
              </a:ext>
            </a:extLst>
          </p:cNvPr>
          <p:cNvCxnSpPr>
            <a:cxnSpLocks/>
          </p:cNvCxnSpPr>
          <p:nvPr/>
        </p:nvCxnSpPr>
        <p:spPr>
          <a:xfrm>
            <a:off x="1801393" y="5613375"/>
            <a:ext cx="2143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3E2247CB-49F5-8D4E-AFBC-DE222ECF52AF}"/>
              </a:ext>
            </a:extLst>
          </p:cNvPr>
          <p:cNvCxnSpPr>
            <a:cxnSpLocks/>
          </p:cNvCxnSpPr>
          <p:nvPr/>
        </p:nvCxnSpPr>
        <p:spPr>
          <a:xfrm>
            <a:off x="1798345" y="4458183"/>
            <a:ext cx="2143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902776FC-0F66-A544-953D-29EBD4C64924}"/>
              </a:ext>
            </a:extLst>
          </p:cNvPr>
          <p:cNvCxnSpPr>
            <a:cxnSpLocks/>
          </p:cNvCxnSpPr>
          <p:nvPr/>
        </p:nvCxnSpPr>
        <p:spPr>
          <a:xfrm>
            <a:off x="1795297" y="3293847"/>
            <a:ext cx="2143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7DE9C96E-D648-C64A-939D-32E0D9B5DBC7}"/>
              </a:ext>
            </a:extLst>
          </p:cNvPr>
          <p:cNvCxnSpPr>
            <a:cxnSpLocks/>
          </p:cNvCxnSpPr>
          <p:nvPr/>
        </p:nvCxnSpPr>
        <p:spPr>
          <a:xfrm>
            <a:off x="4483630" y="5633670"/>
            <a:ext cx="41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7C5DAB52-CD9B-9147-96D9-EE61BB637F9D}"/>
              </a:ext>
            </a:extLst>
          </p:cNvPr>
          <p:cNvCxnSpPr>
            <a:cxnSpLocks/>
          </p:cNvCxnSpPr>
          <p:nvPr/>
        </p:nvCxnSpPr>
        <p:spPr>
          <a:xfrm>
            <a:off x="4462294" y="4460190"/>
            <a:ext cx="41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208B73F8-4D59-E944-BFF9-4CF291882A2F}"/>
              </a:ext>
            </a:extLst>
          </p:cNvPr>
          <p:cNvCxnSpPr>
            <a:cxnSpLocks/>
          </p:cNvCxnSpPr>
          <p:nvPr/>
        </p:nvCxnSpPr>
        <p:spPr>
          <a:xfrm>
            <a:off x="4459246" y="3304998"/>
            <a:ext cx="41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三角形 44">
            <a:extLst>
              <a:ext uri="{FF2B5EF4-FFF2-40B4-BE49-F238E27FC236}">
                <a16:creationId xmlns:a16="http://schemas.microsoft.com/office/drawing/2014/main" id="{D52E23AB-4618-A04B-8309-86D4A7B5FD9E}"/>
              </a:ext>
            </a:extLst>
          </p:cNvPr>
          <p:cNvSpPr/>
          <p:nvPr/>
        </p:nvSpPr>
        <p:spPr>
          <a:xfrm rot="2726928">
            <a:off x="5074155" y="4273567"/>
            <a:ext cx="45719" cy="45719"/>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三角形 46">
            <a:extLst>
              <a:ext uri="{FF2B5EF4-FFF2-40B4-BE49-F238E27FC236}">
                <a16:creationId xmlns:a16="http://schemas.microsoft.com/office/drawing/2014/main" id="{A54F6CE2-8E56-604B-92C0-EEED85120261}"/>
              </a:ext>
            </a:extLst>
          </p:cNvPr>
          <p:cNvSpPr/>
          <p:nvPr/>
        </p:nvSpPr>
        <p:spPr>
          <a:xfrm rot="3893667">
            <a:off x="5125971" y="4069351"/>
            <a:ext cx="45719" cy="45719"/>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三角形 47">
            <a:extLst>
              <a:ext uri="{FF2B5EF4-FFF2-40B4-BE49-F238E27FC236}">
                <a16:creationId xmlns:a16="http://schemas.microsoft.com/office/drawing/2014/main" id="{D96626FE-F9D1-4A4B-BCAF-671CCF88DEAD}"/>
              </a:ext>
            </a:extLst>
          </p:cNvPr>
          <p:cNvSpPr/>
          <p:nvPr/>
        </p:nvSpPr>
        <p:spPr>
          <a:xfrm rot="2726928">
            <a:off x="5482587" y="4389391"/>
            <a:ext cx="45719" cy="45719"/>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三角形 48">
            <a:extLst>
              <a:ext uri="{FF2B5EF4-FFF2-40B4-BE49-F238E27FC236}">
                <a16:creationId xmlns:a16="http://schemas.microsoft.com/office/drawing/2014/main" id="{BA910DEA-5365-B340-9F81-982C59434E98}"/>
              </a:ext>
            </a:extLst>
          </p:cNvPr>
          <p:cNvSpPr/>
          <p:nvPr/>
        </p:nvSpPr>
        <p:spPr>
          <a:xfrm rot="2726928">
            <a:off x="4693155" y="4075447"/>
            <a:ext cx="45719" cy="45719"/>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三角形 49">
            <a:extLst>
              <a:ext uri="{FF2B5EF4-FFF2-40B4-BE49-F238E27FC236}">
                <a16:creationId xmlns:a16="http://schemas.microsoft.com/office/drawing/2014/main" id="{A48EA229-2675-E847-8E44-39906C18720C}"/>
              </a:ext>
            </a:extLst>
          </p:cNvPr>
          <p:cNvSpPr/>
          <p:nvPr/>
        </p:nvSpPr>
        <p:spPr>
          <a:xfrm rot="2726928">
            <a:off x="5098539" y="5477527"/>
            <a:ext cx="45719" cy="45719"/>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三角形 50">
            <a:extLst>
              <a:ext uri="{FF2B5EF4-FFF2-40B4-BE49-F238E27FC236}">
                <a16:creationId xmlns:a16="http://schemas.microsoft.com/office/drawing/2014/main" id="{C5EE5B83-0A46-E749-B17B-7140541B6A24}"/>
              </a:ext>
            </a:extLst>
          </p:cNvPr>
          <p:cNvSpPr/>
          <p:nvPr/>
        </p:nvSpPr>
        <p:spPr>
          <a:xfrm rot="3893667">
            <a:off x="5150355" y="5273311"/>
            <a:ext cx="45719" cy="45719"/>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三角形 51">
            <a:extLst>
              <a:ext uri="{FF2B5EF4-FFF2-40B4-BE49-F238E27FC236}">
                <a16:creationId xmlns:a16="http://schemas.microsoft.com/office/drawing/2014/main" id="{D7091E93-4436-034C-A1D7-32EBCF03AC7A}"/>
              </a:ext>
            </a:extLst>
          </p:cNvPr>
          <p:cNvSpPr/>
          <p:nvPr/>
        </p:nvSpPr>
        <p:spPr>
          <a:xfrm rot="2726928">
            <a:off x="5497827" y="5584207"/>
            <a:ext cx="45719" cy="45719"/>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三角形 52">
            <a:extLst>
              <a:ext uri="{FF2B5EF4-FFF2-40B4-BE49-F238E27FC236}">
                <a16:creationId xmlns:a16="http://schemas.microsoft.com/office/drawing/2014/main" id="{5B907A86-45C6-3640-8B7D-D69D9F61B861}"/>
              </a:ext>
            </a:extLst>
          </p:cNvPr>
          <p:cNvSpPr/>
          <p:nvPr/>
        </p:nvSpPr>
        <p:spPr>
          <a:xfrm rot="2726928">
            <a:off x="4726683" y="5279407"/>
            <a:ext cx="45719" cy="45719"/>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05883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5</a:t>
            </a:r>
            <a:endParaRPr kumimoji="1" lang="ja-JP" altLang="en-US" sz="1600" b="1" dirty="0">
              <a:latin typeface="Times New Roman" panose="02020603050405020304" pitchFamily="18" charset="0"/>
              <a:cs typeface="Times New Roman" panose="02020603050405020304" pitchFamily="18" charset="0"/>
            </a:endParaRPr>
          </a:p>
        </p:txBody>
      </p:sp>
      <p:sp>
        <p:nvSpPr>
          <p:cNvPr id="8" name="テキスト ボックス 7"/>
          <p:cNvSpPr txBox="1"/>
          <p:nvPr/>
        </p:nvSpPr>
        <p:spPr>
          <a:xfrm>
            <a:off x="268235" y="471393"/>
            <a:ext cx="184731" cy="338554"/>
          </a:xfrm>
          <a:prstGeom prst="rect">
            <a:avLst/>
          </a:prstGeom>
          <a:noFill/>
        </p:spPr>
        <p:txBody>
          <a:bodyPr wrap="none" rtlCol="0">
            <a:spAutoFit/>
          </a:bodyPr>
          <a:lstStyle/>
          <a:p>
            <a:endParaRPr kumimoji="1" lang="ja-JP" altLang="en-US" sz="1600" b="1" dirty="0">
              <a:latin typeface="Times New Roman" panose="02020603050405020304" pitchFamily="18" charset="0"/>
              <a:cs typeface="Times New Roman" panose="02020603050405020304" pitchFamily="18" charset="0"/>
            </a:endParaRPr>
          </a:p>
        </p:txBody>
      </p:sp>
      <p:sp>
        <p:nvSpPr>
          <p:cNvPr id="17" name="テキスト ボックス 16">
            <a:extLst>
              <a:ext uri="{FF2B5EF4-FFF2-40B4-BE49-F238E27FC236}">
                <a16:creationId xmlns:a16="http://schemas.microsoft.com/office/drawing/2014/main" id="{902209FF-BED0-6247-86BC-29C764A0625D}"/>
              </a:ext>
            </a:extLst>
          </p:cNvPr>
          <p:cNvSpPr txBox="1"/>
          <p:nvPr/>
        </p:nvSpPr>
        <p:spPr>
          <a:xfrm>
            <a:off x="1802690" y="1889976"/>
            <a:ext cx="309700" cy="584775"/>
          </a:xfrm>
          <a:prstGeom prst="rect">
            <a:avLst/>
          </a:prstGeom>
          <a:noFill/>
        </p:spPr>
        <p:txBody>
          <a:bodyPr wrap="none" rtlCol="0">
            <a:spAutoFit/>
          </a:bodyPr>
          <a:lstStyle/>
          <a:p>
            <a:r>
              <a:rPr lang="en-US" altLang="ja-JP" sz="3200" dirty="0"/>
              <a:t>-</a:t>
            </a:r>
            <a:endParaRPr lang="ja-JP" altLang="en-US" sz="3200" dirty="0"/>
          </a:p>
        </p:txBody>
      </p:sp>
      <p:sp>
        <p:nvSpPr>
          <p:cNvPr id="18" name="テキスト ボックス 17">
            <a:extLst>
              <a:ext uri="{FF2B5EF4-FFF2-40B4-BE49-F238E27FC236}">
                <a16:creationId xmlns:a16="http://schemas.microsoft.com/office/drawing/2014/main" id="{134A8CF5-2CAB-0040-A47D-7A03BE2A4ECC}"/>
              </a:ext>
            </a:extLst>
          </p:cNvPr>
          <p:cNvSpPr txBox="1"/>
          <p:nvPr/>
        </p:nvSpPr>
        <p:spPr>
          <a:xfrm>
            <a:off x="3017887" y="2037021"/>
            <a:ext cx="559769"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0.25</a:t>
            </a:r>
            <a:endParaRPr lang="ja-JP" altLang="en-US" sz="1600" b="1" dirty="0">
              <a:latin typeface="Times New Roman" panose="02020603050405020304" pitchFamily="18" charset="0"/>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3511C38C-D60A-B94D-B29E-7124BF5CE396}"/>
              </a:ext>
            </a:extLst>
          </p:cNvPr>
          <p:cNvSpPr txBox="1"/>
          <p:nvPr/>
        </p:nvSpPr>
        <p:spPr>
          <a:xfrm>
            <a:off x="4409165" y="2037021"/>
            <a:ext cx="559769"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0.75</a:t>
            </a:r>
            <a:endParaRPr lang="ja-JP" altLang="en-US" sz="1600" b="1" dirty="0">
              <a:latin typeface="Times New Roman" panose="02020603050405020304" pitchFamily="18" charset="0"/>
              <a:cs typeface="Times New Roman" panose="02020603050405020304" pitchFamily="18" charset="0"/>
            </a:endParaRPr>
          </a:p>
        </p:txBody>
      </p:sp>
      <p:sp>
        <p:nvSpPr>
          <p:cNvPr id="20" name="テキスト ボックス 19">
            <a:extLst>
              <a:ext uri="{FF2B5EF4-FFF2-40B4-BE49-F238E27FC236}">
                <a16:creationId xmlns:a16="http://schemas.microsoft.com/office/drawing/2014/main" id="{C19F9E53-A14A-BE43-9B65-A681CCE87692}"/>
              </a:ext>
            </a:extLst>
          </p:cNvPr>
          <p:cNvSpPr txBox="1"/>
          <p:nvPr/>
        </p:nvSpPr>
        <p:spPr>
          <a:xfrm>
            <a:off x="5813143" y="2037021"/>
            <a:ext cx="452368"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1.5</a:t>
            </a:r>
            <a:endParaRPr lang="ja-JP" altLang="en-US" sz="1600" b="1" dirty="0">
              <a:latin typeface="Times New Roman" panose="02020603050405020304" pitchFamily="18" charset="0"/>
              <a:cs typeface="Times New Roman" panose="02020603050405020304" pitchFamily="18" charset="0"/>
            </a:endParaRPr>
          </a:p>
        </p:txBody>
      </p:sp>
      <p:sp>
        <p:nvSpPr>
          <p:cNvPr id="21" name="正方形/長方形 20">
            <a:extLst>
              <a:ext uri="{FF2B5EF4-FFF2-40B4-BE49-F238E27FC236}">
                <a16:creationId xmlns:a16="http://schemas.microsoft.com/office/drawing/2014/main" id="{5D6E21E6-D301-C54A-91FE-BC19429D0213}"/>
              </a:ext>
            </a:extLst>
          </p:cNvPr>
          <p:cNvSpPr/>
          <p:nvPr/>
        </p:nvSpPr>
        <p:spPr>
          <a:xfrm>
            <a:off x="295711" y="659283"/>
            <a:ext cx="314510"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A</a:t>
            </a:r>
            <a:endParaRPr lang="ja-JP" altLang="en-US" sz="1400" b="1" dirty="0"/>
          </a:p>
        </p:txBody>
      </p:sp>
      <p:pic>
        <p:nvPicPr>
          <p:cNvPr id="22" name="図 21">
            <a:extLst>
              <a:ext uri="{FF2B5EF4-FFF2-40B4-BE49-F238E27FC236}">
                <a16:creationId xmlns:a16="http://schemas.microsoft.com/office/drawing/2014/main" id="{995DE4DA-D14E-C541-9A27-D40DED1E965E}"/>
              </a:ext>
            </a:extLst>
          </p:cNvPr>
          <p:cNvPicPr>
            <a:picLocks noChangeAspect="1"/>
          </p:cNvPicPr>
          <p:nvPr/>
        </p:nvPicPr>
        <p:blipFill>
          <a:blip r:embed="rId2"/>
          <a:stretch>
            <a:fillRect/>
          </a:stretch>
        </p:blipFill>
        <p:spPr>
          <a:xfrm>
            <a:off x="1240456" y="2384039"/>
            <a:ext cx="5485221" cy="1294512"/>
          </a:xfrm>
          <a:prstGeom prst="rect">
            <a:avLst/>
          </a:prstGeom>
        </p:spPr>
      </p:pic>
      <p:pic>
        <p:nvPicPr>
          <p:cNvPr id="25" name="図 24">
            <a:extLst>
              <a:ext uri="{FF2B5EF4-FFF2-40B4-BE49-F238E27FC236}">
                <a16:creationId xmlns:a16="http://schemas.microsoft.com/office/drawing/2014/main" id="{874D7409-04A2-CD46-96BA-B77301035A24}"/>
              </a:ext>
            </a:extLst>
          </p:cNvPr>
          <p:cNvPicPr>
            <a:picLocks noChangeAspect="1"/>
          </p:cNvPicPr>
          <p:nvPr/>
        </p:nvPicPr>
        <p:blipFill>
          <a:blip r:embed="rId3"/>
          <a:stretch>
            <a:fillRect/>
          </a:stretch>
        </p:blipFill>
        <p:spPr>
          <a:xfrm>
            <a:off x="1248142" y="6234693"/>
            <a:ext cx="5485221" cy="1294512"/>
          </a:xfrm>
          <a:prstGeom prst="rect">
            <a:avLst/>
          </a:prstGeom>
        </p:spPr>
      </p:pic>
      <p:sp>
        <p:nvSpPr>
          <p:cNvPr id="26" name="正方形/長方形 25">
            <a:extLst>
              <a:ext uri="{FF2B5EF4-FFF2-40B4-BE49-F238E27FC236}">
                <a16:creationId xmlns:a16="http://schemas.microsoft.com/office/drawing/2014/main" id="{D25B61C5-6361-D443-9602-46E897A08557}"/>
              </a:ext>
            </a:extLst>
          </p:cNvPr>
          <p:cNvSpPr/>
          <p:nvPr/>
        </p:nvSpPr>
        <p:spPr>
          <a:xfrm>
            <a:off x="4009613" y="1679065"/>
            <a:ext cx="628698" cy="338554"/>
          </a:xfrm>
          <a:prstGeom prst="rect">
            <a:avLst/>
          </a:prstGeom>
        </p:spPr>
        <p:txBody>
          <a:bodyPr wrap="none">
            <a:spAutoFit/>
          </a:bodyPr>
          <a:lstStyle/>
          <a:p>
            <a:r>
              <a:rPr lang="en-US" altLang="ja-JP" sz="1600" b="1" dirty="0">
                <a:latin typeface="Times New Roman" panose="02020603050405020304" pitchFamily="18" charset="0"/>
                <a:cs typeface="Times New Roman" panose="02020603050405020304" pitchFamily="18" charset="0"/>
              </a:rPr>
              <a:t>3-NP</a:t>
            </a:r>
            <a:endParaRPr lang="ja-JP" altLang="en-US" sz="1600" b="1">
              <a:latin typeface="Times New Roman" panose="02020603050405020304" pitchFamily="18" charset="0"/>
              <a:cs typeface="Times New Roman" panose="02020603050405020304" pitchFamily="18" charset="0"/>
            </a:endParaRPr>
          </a:p>
        </p:txBody>
      </p:sp>
      <p:cxnSp>
        <p:nvCxnSpPr>
          <p:cNvPr id="27" name="直線コネクタ 26">
            <a:extLst>
              <a:ext uri="{FF2B5EF4-FFF2-40B4-BE49-F238E27FC236}">
                <a16:creationId xmlns:a16="http://schemas.microsoft.com/office/drawing/2014/main" id="{09F4952E-44AD-954B-92F9-30BBB49DFDDA}"/>
              </a:ext>
            </a:extLst>
          </p:cNvPr>
          <p:cNvCxnSpPr>
            <a:cxnSpLocks/>
          </p:cNvCxnSpPr>
          <p:nvPr/>
        </p:nvCxnSpPr>
        <p:spPr>
          <a:xfrm>
            <a:off x="2667000" y="2027294"/>
            <a:ext cx="40586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F2E01E5E-A5EE-1547-B9B8-E33FA08BD4D9}"/>
              </a:ext>
            </a:extLst>
          </p:cNvPr>
          <p:cNvSpPr txBox="1"/>
          <p:nvPr/>
        </p:nvSpPr>
        <p:spPr>
          <a:xfrm>
            <a:off x="4566916" y="1667118"/>
            <a:ext cx="702436"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a:t>
            </a:r>
            <a:r>
              <a:rPr lang="en-US" altLang="ja-JP" sz="1600" b="1" dirty="0" err="1">
                <a:latin typeface="Times New Roman" panose="02020603050405020304" pitchFamily="18" charset="0"/>
                <a:cs typeface="Times New Roman" panose="02020603050405020304" pitchFamily="18" charset="0"/>
              </a:rPr>
              <a:t>mM</a:t>
            </a:r>
            <a:r>
              <a:rPr lang="en-US" altLang="ja-JP" sz="1600" b="1" dirty="0">
                <a:latin typeface="Times New Roman" panose="02020603050405020304" pitchFamily="18" charset="0"/>
                <a:cs typeface="Times New Roman" panose="02020603050405020304" pitchFamily="18" charset="0"/>
              </a:rPr>
              <a:t>)</a:t>
            </a:r>
            <a:endParaRPr lang="ja-JP" altLang="en-US" sz="1600" b="1" dirty="0">
              <a:latin typeface="Times New Roman" panose="02020603050405020304" pitchFamily="18" charset="0"/>
              <a:cs typeface="Times New Roman" panose="02020603050405020304" pitchFamily="18" charset="0"/>
            </a:endParaRPr>
          </a:p>
        </p:txBody>
      </p:sp>
      <p:sp>
        <p:nvSpPr>
          <p:cNvPr id="41" name="正方形/長方形 40">
            <a:extLst>
              <a:ext uri="{FF2B5EF4-FFF2-40B4-BE49-F238E27FC236}">
                <a16:creationId xmlns:a16="http://schemas.microsoft.com/office/drawing/2014/main" id="{833E9C2A-81A1-A547-B00E-724FF9B1B166}"/>
              </a:ext>
            </a:extLst>
          </p:cNvPr>
          <p:cNvSpPr/>
          <p:nvPr/>
        </p:nvSpPr>
        <p:spPr>
          <a:xfrm>
            <a:off x="348179" y="1587638"/>
            <a:ext cx="853119" cy="307777"/>
          </a:xfrm>
          <a:prstGeom prst="rect">
            <a:avLst/>
          </a:prstGeom>
          <a:ln>
            <a:solidFill>
              <a:schemeClr val="tx1"/>
            </a:solidFill>
          </a:ln>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SUM149</a:t>
            </a:r>
            <a:endParaRPr lang="ja-JP" altLang="en-US" sz="1400" b="1"/>
          </a:p>
        </p:txBody>
      </p:sp>
      <p:sp>
        <p:nvSpPr>
          <p:cNvPr id="47" name="テキスト ボックス 46"/>
          <p:cNvSpPr txBox="1"/>
          <p:nvPr/>
        </p:nvSpPr>
        <p:spPr>
          <a:xfrm>
            <a:off x="13393" y="3972494"/>
            <a:ext cx="1272849" cy="523220"/>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Mitochondria</a:t>
            </a:r>
          </a:p>
          <a:p>
            <a:pPr algn="ctr"/>
            <a:r>
              <a:rPr lang="en-US" altLang="ja-JP" sz="1400" b="1" dirty="0">
                <a:latin typeface="Times New Roman" charset="0"/>
                <a:ea typeface="Times New Roman" charset="0"/>
                <a:cs typeface="Times New Roman" charset="0"/>
              </a:rPr>
              <a:t>with low </a:t>
            </a:r>
            <a:r>
              <a:rPr lang="el-GR" altLang="ja-JP" sz="1400" b="1" dirty="0" err="1">
                <a:latin typeface="Times New Roman" charset="0"/>
                <a:ea typeface="Times New Roman" charset="0"/>
                <a:cs typeface="Times New Roman" charset="0"/>
              </a:rPr>
              <a:t>ΔΨm</a:t>
            </a:r>
            <a:endParaRPr kumimoji="1" lang="ja-JP" altLang="en-US" sz="1400" b="1" dirty="0">
              <a:latin typeface="Times New Roman" charset="0"/>
              <a:ea typeface="Times New Roman" charset="0"/>
              <a:cs typeface="Times New Roman" charset="0"/>
            </a:endParaRPr>
          </a:p>
        </p:txBody>
      </p:sp>
      <p:sp>
        <p:nvSpPr>
          <p:cNvPr id="48" name="テキスト ボックス 47"/>
          <p:cNvSpPr txBox="1"/>
          <p:nvPr/>
        </p:nvSpPr>
        <p:spPr>
          <a:xfrm>
            <a:off x="-21072" y="5234124"/>
            <a:ext cx="1341778" cy="523220"/>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Mitochondria</a:t>
            </a:r>
          </a:p>
          <a:p>
            <a:pPr algn="ctr"/>
            <a:r>
              <a:rPr lang="en-US" altLang="ja-JP" sz="1400" b="1" dirty="0">
                <a:latin typeface="Times New Roman" charset="0"/>
                <a:ea typeface="Times New Roman" charset="0"/>
                <a:cs typeface="Times New Roman" charset="0"/>
              </a:rPr>
              <a:t>with high </a:t>
            </a:r>
            <a:r>
              <a:rPr lang="el-GR" altLang="ja-JP" sz="1400" b="1" dirty="0" err="1">
                <a:latin typeface="Times New Roman" charset="0"/>
                <a:ea typeface="Times New Roman" charset="0"/>
                <a:cs typeface="Times New Roman" charset="0"/>
              </a:rPr>
              <a:t>ΔΨm</a:t>
            </a:r>
            <a:endParaRPr kumimoji="1" lang="ja-JP" altLang="en-US" sz="1400" b="1" dirty="0">
              <a:latin typeface="Times New Roman" charset="0"/>
              <a:ea typeface="Times New Roman" charset="0"/>
              <a:cs typeface="Times New Roman" charset="0"/>
            </a:endParaRPr>
          </a:p>
        </p:txBody>
      </p:sp>
      <p:sp>
        <p:nvSpPr>
          <p:cNvPr id="49" name="テキスト ボックス 48"/>
          <p:cNvSpPr txBox="1"/>
          <p:nvPr/>
        </p:nvSpPr>
        <p:spPr>
          <a:xfrm>
            <a:off x="307416" y="6762653"/>
            <a:ext cx="684803" cy="307777"/>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Merge</a:t>
            </a:r>
            <a:endParaRPr kumimoji="1" lang="ja-JP" altLang="en-US" sz="1400" b="1" dirty="0">
              <a:latin typeface="Times New Roman" charset="0"/>
              <a:ea typeface="Times New Roman" charset="0"/>
              <a:cs typeface="Times New Roman" charset="0"/>
            </a:endParaRPr>
          </a:p>
        </p:txBody>
      </p:sp>
      <p:sp>
        <p:nvSpPr>
          <p:cNvPr id="50" name="テキスト ボックス 49"/>
          <p:cNvSpPr txBox="1"/>
          <p:nvPr/>
        </p:nvSpPr>
        <p:spPr>
          <a:xfrm>
            <a:off x="252914" y="2886573"/>
            <a:ext cx="793807" cy="307777"/>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Nucleus</a:t>
            </a:r>
            <a:endParaRPr kumimoji="1" lang="ja-JP" altLang="en-US" sz="1400" b="1" dirty="0">
              <a:latin typeface="Times New Roman" charset="0"/>
              <a:ea typeface="Times New Roman" charset="0"/>
              <a:cs typeface="Times New Roman" charset="0"/>
            </a:endParaRPr>
          </a:p>
        </p:txBody>
      </p:sp>
      <p:pic>
        <p:nvPicPr>
          <p:cNvPr id="3" name="図 2">
            <a:extLst>
              <a:ext uri="{FF2B5EF4-FFF2-40B4-BE49-F238E27FC236}">
                <a16:creationId xmlns:a16="http://schemas.microsoft.com/office/drawing/2014/main" id="{B456DD68-B9F1-0546-B3C3-FBD0C82B8AB3}"/>
              </a:ext>
            </a:extLst>
          </p:cNvPr>
          <p:cNvPicPr>
            <a:picLocks noChangeAspect="1"/>
          </p:cNvPicPr>
          <p:nvPr/>
        </p:nvPicPr>
        <p:blipFill>
          <a:blip r:embed="rId4"/>
          <a:stretch>
            <a:fillRect/>
          </a:stretch>
        </p:blipFill>
        <p:spPr>
          <a:xfrm>
            <a:off x="1234152" y="3644925"/>
            <a:ext cx="5491525" cy="1296000"/>
          </a:xfrm>
          <a:prstGeom prst="rect">
            <a:avLst/>
          </a:prstGeom>
        </p:spPr>
      </p:pic>
      <p:pic>
        <p:nvPicPr>
          <p:cNvPr id="6" name="図 5">
            <a:extLst>
              <a:ext uri="{FF2B5EF4-FFF2-40B4-BE49-F238E27FC236}">
                <a16:creationId xmlns:a16="http://schemas.microsoft.com/office/drawing/2014/main" id="{DB9F291D-1F0E-7B43-A014-49FDF9E3C3F8}"/>
              </a:ext>
            </a:extLst>
          </p:cNvPr>
          <p:cNvPicPr>
            <a:picLocks noChangeAspect="1"/>
          </p:cNvPicPr>
          <p:nvPr/>
        </p:nvPicPr>
        <p:blipFill>
          <a:blip r:embed="rId5"/>
          <a:stretch>
            <a:fillRect/>
          </a:stretch>
        </p:blipFill>
        <p:spPr>
          <a:xfrm>
            <a:off x="1241838" y="4925534"/>
            <a:ext cx="5491525" cy="1296000"/>
          </a:xfrm>
          <a:prstGeom prst="rect">
            <a:avLst/>
          </a:prstGeom>
        </p:spPr>
      </p:pic>
      <p:cxnSp>
        <p:nvCxnSpPr>
          <p:cNvPr id="29" name="直線コネクタ 28">
            <a:extLst>
              <a:ext uri="{FF2B5EF4-FFF2-40B4-BE49-F238E27FC236}">
                <a16:creationId xmlns:a16="http://schemas.microsoft.com/office/drawing/2014/main" id="{D9FD5D7B-93A6-BF4F-A955-74330CC56D1E}"/>
              </a:ext>
            </a:extLst>
          </p:cNvPr>
          <p:cNvCxnSpPr>
            <a:cxnSpLocks/>
          </p:cNvCxnSpPr>
          <p:nvPr/>
        </p:nvCxnSpPr>
        <p:spPr>
          <a:xfrm>
            <a:off x="2248748" y="3562253"/>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B24310A4-A65F-874A-A124-24360B59A5DF}"/>
              </a:ext>
            </a:extLst>
          </p:cNvPr>
          <p:cNvCxnSpPr>
            <a:cxnSpLocks/>
          </p:cNvCxnSpPr>
          <p:nvPr/>
        </p:nvCxnSpPr>
        <p:spPr>
          <a:xfrm>
            <a:off x="2248748" y="4853642"/>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17E3BDF6-1C6A-044D-AC2C-CC258E8F843E}"/>
              </a:ext>
            </a:extLst>
          </p:cNvPr>
          <p:cNvCxnSpPr>
            <a:cxnSpLocks/>
          </p:cNvCxnSpPr>
          <p:nvPr/>
        </p:nvCxnSpPr>
        <p:spPr>
          <a:xfrm>
            <a:off x="2248748" y="6137011"/>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1B9C0F87-CBD7-934C-A2A8-F0B9D4228D0C}"/>
              </a:ext>
            </a:extLst>
          </p:cNvPr>
          <p:cNvCxnSpPr>
            <a:cxnSpLocks/>
          </p:cNvCxnSpPr>
          <p:nvPr/>
        </p:nvCxnSpPr>
        <p:spPr>
          <a:xfrm>
            <a:off x="2248748" y="7404337"/>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0C7A08C7-EBC4-8042-A967-210AF126CDEF}"/>
              </a:ext>
            </a:extLst>
          </p:cNvPr>
          <p:cNvCxnSpPr>
            <a:cxnSpLocks/>
          </p:cNvCxnSpPr>
          <p:nvPr/>
        </p:nvCxnSpPr>
        <p:spPr>
          <a:xfrm>
            <a:off x="3601719" y="3571180"/>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1431047D-892F-C840-86EC-6FDF27F42B4C}"/>
              </a:ext>
            </a:extLst>
          </p:cNvPr>
          <p:cNvCxnSpPr>
            <a:cxnSpLocks/>
          </p:cNvCxnSpPr>
          <p:nvPr/>
        </p:nvCxnSpPr>
        <p:spPr>
          <a:xfrm>
            <a:off x="3601719" y="4862569"/>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ABCAE0CF-99B5-5540-9C14-D6AED791B379}"/>
              </a:ext>
            </a:extLst>
          </p:cNvPr>
          <p:cNvCxnSpPr>
            <a:cxnSpLocks/>
          </p:cNvCxnSpPr>
          <p:nvPr/>
        </p:nvCxnSpPr>
        <p:spPr>
          <a:xfrm>
            <a:off x="3601719" y="6145938"/>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9D680ADC-8112-9D47-92E5-0F32CF1AC3DB}"/>
              </a:ext>
            </a:extLst>
          </p:cNvPr>
          <p:cNvCxnSpPr>
            <a:cxnSpLocks/>
          </p:cNvCxnSpPr>
          <p:nvPr/>
        </p:nvCxnSpPr>
        <p:spPr>
          <a:xfrm>
            <a:off x="3601719" y="7413264"/>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5025D8BC-2617-6F4E-A3E1-ED1824BFEB46}"/>
              </a:ext>
            </a:extLst>
          </p:cNvPr>
          <p:cNvCxnSpPr>
            <a:cxnSpLocks/>
          </p:cNvCxnSpPr>
          <p:nvPr/>
        </p:nvCxnSpPr>
        <p:spPr>
          <a:xfrm>
            <a:off x="5000785" y="3571180"/>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956122DE-52CE-0944-9883-B7A14691098C}"/>
              </a:ext>
            </a:extLst>
          </p:cNvPr>
          <p:cNvCxnSpPr>
            <a:cxnSpLocks/>
          </p:cNvCxnSpPr>
          <p:nvPr/>
        </p:nvCxnSpPr>
        <p:spPr>
          <a:xfrm>
            <a:off x="5000785" y="4862569"/>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937759DB-41C7-2142-9243-D42C4EAB26D9}"/>
              </a:ext>
            </a:extLst>
          </p:cNvPr>
          <p:cNvCxnSpPr>
            <a:cxnSpLocks/>
          </p:cNvCxnSpPr>
          <p:nvPr/>
        </p:nvCxnSpPr>
        <p:spPr>
          <a:xfrm>
            <a:off x="5000785" y="6145938"/>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ECDFB0EE-1E78-884E-B36C-A25E4C495A9F}"/>
              </a:ext>
            </a:extLst>
          </p:cNvPr>
          <p:cNvCxnSpPr>
            <a:cxnSpLocks/>
          </p:cNvCxnSpPr>
          <p:nvPr/>
        </p:nvCxnSpPr>
        <p:spPr>
          <a:xfrm>
            <a:off x="5000785" y="7413264"/>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FA6F6C20-BDEB-424B-9AC4-3DD73BE83BE3}"/>
              </a:ext>
            </a:extLst>
          </p:cNvPr>
          <p:cNvCxnSpPr>
            <a:cxnSpLocks/>
          </p:cNvCxnSpPr>
          <p:nvPr/>
        </p:nvCxnSpPr>
        <p:spPr>
          <a:xfrm>
            <a:off x="6348322" y="3562253"/>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47D1E6D7-DF1D-1C4C-A79C-9E49F139C370}"/>
              </a:ext>
            </a:extLst>
          </p:cNvPr>
          <p:cNvCxnSpPr>
            <a:cxnSpLocks/>
          </p:cNvCxnSpPr>
          <p:nvPr/>
        </p:nvCxnSpPr>
        <p:spPr>
          <a:xfrm>
            <a:off x="6348322" y="4853642"/>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6307A753-9578-8D4B-AF8E-53F66E2E0C4E}"/>
              </a:ext>
            </a:extLst>
          </p:cNvPr>
          <p:cNvCxnSpPr>
            <a:cxnSpLocks/>
          </p:cNvCxnSpPr>
          <p:nvPr/>
        </p:nvCxnSpPr>
        <p:spPr>
          <a:xfrm>
            <a:off x="6348322" y="6137011"/>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801445E0-B8B2-A34C-BB43-68F794FF546F}"/>
              </a:ext>
            </a:extLst>
          </p:cNvPr>
          <p:cNvCxnSpPr>
            <a:cxnSpLocks/>
          </p:cNvCxnSpPr>
          <p:nvPr/>
        </p:nvCxnSpPr>
        <p:spPr>
          <a:xfrm>
            <a:off x="6348322" y="7404337"/>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2562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5</a:t>
            </a:r>
            <a:endParaRPr kumimoji="1" lang="ja-JP" altLang="en-US" sz="1600" b="1" dirty="0">
              <a:latin typeface="Times New Roman" panose="02020603050405020304" pitchFamily="18" charset="0"/>
              <a:cs typeface="Times New Roman" panose="02020603050405020304" pitchFamily="18" charset="0"/>
            </a:endParaRPr>
          </a:p>
        </p:txBody>
      </p:sp>
      <p:sp>
        <p:nvSpPr>
          <p:cNvPr id="8" name="テキスト ボックス 7"/>
          <p:cNvSpPr txBox="1"/>
          <p:nvPr/>
        </p:nvSpPr>
        <p:spPr>
          <a:xfrm>
            <a:off x="268235" y="471393"/>
            <a:ext cx="184731" cy="338554"/>
          </a:xfrm>
          <a:prstGeom prst="rect">
            <a:avLst/>
          </a:prstGeom>
          <a:noFill/>
        </p:spPr>
        <p:txBody>
          <a:bodyPr wrap="none" rtlCol="0">
            <a:spAutoFit/>
          </a:bodyPr>
          <a:lstStyle/>
          <a:p>
            <a:endParaRPr kumimoji="1" lang="ja-JP" altLang="en-US" sz="1600" b="1" dirty="0">
              <a:latin typeface="Times New Roman" panose="02020603050405020304" pitchFamily="18" charset="0"/>
              <a:cs typeface="Times New Roman" panose="02020603050405020304" pitchFamily="18" charset="0"/>
            </a:endParaRPr>
          </a:p>
        </p:txBody>
      </p:sp>
      <p:sp>
        <p:nvSpPr>
          <p:cNvPr id="21" name="正方形/長方形 20">
            <a:extLst>
              <a:ext uri="{FF2B5EF4-FFF2-40B4-BE49-F238E27FC236}">
                <a16:creationId xmlns:a16="http://schemas.microsoft.com/office/drawing/2014/main" id="{5D6E21E6-D301-C54A-91FE-BC19429D0213}"/>
              </a:ext>
            </a:extLst>
          </p:cNvPr>
          <p:cNvSpPr/>
          <p:nvPr/>
        </p:nvSpPr>
        <p:spPr>
          <a:xfrm>
            <a:off x="360600" y="676841"/>
            <a:ext cx="314510"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B</a:t>
            </a:r>
            <a:endParaRPr lang="ja-JP" altLang="en-US" sz="1400" b="1" dirty="0"/>
          </a:p>
        </p:txBody>
      </p:sp>
      <p:sp>
        <p:nvSpPr>
          <p:cNvPr id="29" name="正方形/長方形 28">
            <a:extLst>
              <a:ext uri="{FF2B5EF4-FFF2-40B4-BE49-F238E27FC236}">
                <a16:creationId xmlns:a16="http://schemas.microsoft.com/office/drawing/2014/main" id="{833E9C2A-81A1-A547-B00E-724FF9B1B166}"/>
              </a:ext>
            </a:extLst>
          </p:cNvPr>
          <p:cNvSpPr/>
          <p:nvPr/>
        </p:nvSpPr>
        <p:spPr>
          <a:xfrm>
            <a:off x="334769" y="1106732"/>
            <a:ext cx="1292341" cy="307777"/>
          </a:xfrm>
          <a:prstGeom prst="rect">
            <a:avLst/>
          </a:prstGeom>
          <a:ln>
            <a:solidFill>
              <a:schemeClr val="tx1"/>
            </a:solidFill>
          </a:ln>
        </p:spPr>
        <p:txBody>
          <a:bodyPr wrap="none">
            <a:spAutoFit/>
          </a:bodyPr>
          <a:lstStyle/>
          <a:p>
            <a:r>
              <a:rPr lang="en-US" altLang="ja-JP" sz="1400" b="1">
                <a:solidFill>
                  <a:srgbClr val="000000"/>
                </a:solidFill>
                <a:latin typeface="Times New Roman" panose="02020603050405020304" pitchFamily="18" charset="0"/>
                <a:ea typeface="ＭＳ 明朝" panose="02020609040205080304" pitchFamily="49" charset="-128"/>
              </a:rPr>
              <a:t>MDA-MB-231</a:t>
            </a:r>
            <a:endParaRPr lang="ja-JP" altLang="en-US" sz="1400" b="1" dirty="0"/>
          </a:p>
        </p:txBody>
      </p:sp>
      <p:sp>
        <p:nvSpPr>
          <p:cNvPr id="30" name="テキスト ボックス 29">
            <a:extLst>
              <a:ext uri="{FF2B5EF4-FFF2-40B4-BE49-F238E27FC236}">
                <a16:creationId xmlns:a16="http://schemas.microsoft.com/office/drawing/2014/main" id="{902209FF-BED0-6247-86BC-29C764A0625D}"/>
              </a:ext>
            </a:extLst>
          </p:cNvPr>
          <p:cNvSpPr txBox="1"/>
          <p:nvPr/>
        </p:nvSpPr>
        <p:spPr>
          <a:xfrm>
            <a:off x="1802690" y="1889976"/>
            <a:ext cx="309700" cy="584775"/>
          </a:xfrm>
          <a:prstGeom prst="rect">
            <a:avLst/>
          </a:prstGeom>
          <a:noFill/>
        </p:spPr>
        <p:txBody>
          <a:bodyPr wrap="none" rtlCol="0">
            <a:spAutoFit/>
          </a:bodyPr>
          <a:lstStyle/>
          <a:p>
            <a:r>
              <a:rPr lang="en-US" altLang="ja-JP" sz="3200" dirty="0"/>
              <a:t>-</a:t>
            </a:r>
            <a:endParaRPr lang="ja-JP" altLang="en-US" sz="3200" dirty="0"/>
          </a:p>
        </p:txBody>
      </p:sp>
      <p:sp>
        <p:nvSpPr>
          <p:cNvPr id="31" name="テキスト ボックス 30">
            <a:extLst>
              <a:ext uri="{FF2B5EF4-FFF2-40B4-BE49-F238E27FC236}">
                <a16:creationId xmlns:a16="http://schemas.microsoft.com/office/drawing/2014/main" id="{134A8CF5-2CAB-0040-A47D-7A03BE2A4ECC}"/>
              </a:ext>
            </a:extLst>
          </p:cNvPr>
          <p:cNvSpPr txBox="1"/>
          <p:nvPr/>
        </p:nvSpPr>
        <p:spPr>
          <a:xfrm>
            <a:off x="3017887" y="2037021"/>
            <a:ext cx="559769"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0.25</a:t>
            </a:r>
            <a:endParaRPr lang="ja-JP" altLang="en-US" sz="1600" b="1" dirty="0">
              <a:latin typeface="Times New Roman" panose="02020603050405020304" pitchFamily="18" charset="0"/>
              <a:cs typeface="Times New Roman" panose="02020603050405020304" pitchFamily="18" charset="0"/>
            </a:endParaRPr>
          </a:p>
        </p:txBody>
      </p:sp>
      <p:sp>
        <p:nvSpPr>
          <p:cNvPr id="32" name="テキスト ボックス 31">
            <a:extLst>
              <a:ext uri="{FF2B5EF4-FFF2-40B4-BE49-F238E27FC236}">
                <a16:creationId xmlns:a16="http://schemas.microsoft.com/office/drawing/2014/main" id="{3511C38C-D60A-B94D-B29E-7124BF5CE396}"/>
              </a:ext>
            </a:extLst>
          </p:cNvPr>
          <p:cNvSpPr txBox="1"/>
          <p:nvPr/>
        </p:nvSpPr>
        <p:spPr>
          <a:xfrm>
            <a:off x="4409165" y="2037021"/>
            <a:ext cx="559769"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0.75</a:t>
            </a:r>
            <a:endParaRPr lang="ja-JP" altLang="en-US" sz="1600" b="1" dirty="0">
              <a:latin typeface="Times New Roman" panose="02020603050405020304" pitchFamily="18" charset="0"/>
              <a:cs typeface="Times New Roman" panose="02020603050405020304" pitchFamily="18" charset="0"/>
            </a:endParaRPr>
          </a:p>
        </p:txBody>
      </p:sp>
      <p:sp>
        <p:nvSpPr>
          <p:cNvPr id="33" name="テキスト ボックス 32">
            <a:extLst>
              <a:ext uri="{FF2B5EF4-FFF2-40B4-BE49-F238E27FC236}">
                <a16:creationId xmlns:a16="http://schemas.microsoft.com/office/drawing/2014/main" id="{C19F9E53-A14A-BE43-9B65-A681CCE87692}"/>
              </a:ext>
            </a:extLst>
          </p:cNvPr>
          <p:cNvSpPr txBox="1"/>
          <p:nvPr/>
        </p:nvSpPr>
        <p:spPr>
          <a:xfrm>
            <a:off x="5813143" y="2037021"/>
            <a:ext cx="452368"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1.5</a:t>
            </a:r>
            <a:endParaRPr lang="ja-JP" altLang="en-US" sz="1600" b="1" dirty="0">
              <a:latin typeface="Times New Roman" panose="02020603050405020304" pitchFamily="18" charset="0"/>
              <a:cs typeface="Times New Roman" panose="02020603050405020304" pitchFamily="18" charset="0"/>
            </a:endParaRPr>
          </a:p>
        </p:txBody>
      </p:sp>
      <p:sp>
        <p:nvSpPr>
          <p:cNvPr id="34" name="正方形/長方形 33">
            <a:extLst>
              <a:ext uri="{FF2B5EF4-FFF2-40B4-BE49-F238E27FC236}">
                <a16:creationId xmlns:a16="http://schemas.microsoft.com/office/drawing/2014/main" id="{D25B61C5-6361-D443-9602-46E897A08557}"/>
              </a:ext>
            </a:extLst>
          </p:cNvPr>
          <p:cNvSpPr/>
          <p:nvPr/>
        </p:nvSpPr>
        <p:spPr>
          <a:xfrm>
            <a:off x="4009613" y="1679065"/>
            <a:ext cx="628698" cy="338554"/>
          </a:xfrm>
          <a:prstGeom prst="rect">
            <a:avLst/>
          </a:prstGeom>
        </p:spPr>
        <p:txBody>
          <a:bodyPr wrap="none">
            <a:spAutoFit/>
          </a:bodyPr>
          <a:lstStyle/>
          <a:p>
            <a:r>
              <a:rPr lang="en-US" altLang="ja-JP" sz="1600" b="1" dirty="0">
                <a:latin typeface="Times New Roman" panose="02020603050405020304" pitchFamily="18" charset="0"/>
                <a:cs typeface="Times New Roman" panose="02020603050405020304" pitchFamily="18" charset="0"/>
              </a:rPr>
              <a:t>3-NP</a:t>
            </a:r>
            <a:endParaRPr lang="ja-JP" altLang="en-US" sz="1600" b="1">
              <a:latin typeface="Times New Roman" panose="02020603050405020304" pitchFamily="18" charset="0"/>
              <a:cs typeface="Times New Roman" panose="02020603050405020304" pitchFamily="18" charset="0"/>
            </a:endParaRPr>
          </a:p>
        </p:txBody>
      </p:sp>
      <p:cxnSp>
        <p:nvCxnSpPr>
          <p:cNvPr id="35" name="直線コネクタ 34">
            <a:extLst>
              <a:ext uri="{FF2B5EF4-FFF2-40B4-BE49-F238E27FC236}">
                <a16:creationId xmlns:a16="http://schemas.microsoft.com/office/drawing/2014/main" id="{09F4952E-44AD-954B-92F9-30BBB49DFDDA}"/>
              </a:ext>
            </a:extLst>
          </p:cNvPr>
          <p:cNvCxnSpPr>
            <a:cxnSpLocks/>
          </p:cNvCxnSpPr>
          <p:nvPr/>
        </p:nvCxnSpPr>
        <p:spPr>
          <a:xfrm>
            <a:off x="2667000" y="2027294"/>
            <a:ext cx="40586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F2E01E5E-A5EE-1547-B9B8-E33FA08BD4D9}"/>
              </a:ext>
            </a:extLst>
          </p:cNvPr>
          <p:cNvSpPr txBox="1"/>
          <p:nvPr/>
        </p:nvSpPr>
        <p:spPr>
          <a:xfrm>
            <a:off x="4566916" y="1667118"/>
            <a:ext cx="702436"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a:t>
            </a:r>
            <a:r>
              <a:rPr lang="en-US" altLang="ja-JP" sz="1600" b="1" dirty="0" err="1">
                <a:latin typeface="Times New Roman" panose="02020603050405020304" pitchFamily="18" charset="0"/>
                <a:cs typeface="Times New Roman" panose="02020603050405020304" pitchFamily="18" charset="0"/>
              </a:rPr>
              <a:t>mM</a:t>
            </a:r>
            <a:r>
              <a:rPr lang="en-US" altLang="ja-JP" sz="1600" b="1" dirty="0">
                <a:latin typeface="Times New Roman" panose="02020603050405020304" pitchFamily="18" charset="0"/>
                <a:cs typeface="Times New Roman" panose="02020603050405020304" pitchFamily="18" charset="0"/>
              </a:rPr>
              <a:t>)</a:t>
            </a:r>
            <a:endParaRPr lang="ja-JP" altLang="en-US" sz="1600" b="1" dirty="0">
              <a:latin typeface="Times New Roman" panose="02020603050405020304" pitchFamily="18" charset="0"/>
              <a:cs typeface="Times New Roman" panose="02020603050405020304" pitchFamily="18" charset="0"/>
            </a:endParaRPr>
          </a:p>
        </p:txBody>
      </p:sp>
      <p:sp>
        <p:nvSpPr>
          <p:cNvPr id="37" name="テキスト ボックス 36"/>
          <p:cNvSpPr txBox="1"/>
          <p:nvPr/>
        </p:nvSpPr>
        <p:spPr>
          <a:xfrm>
            <a:off x="13393" y="3972494"/>
            <a:ext cx="1272849" cy="523220"/>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Mitochondria</a:t>
            </a:r>
          </a:p>
          <a:p>
            <a:pPr algn="ctr"/>
            <a:r>
              <a:rPr lang="en-US" altLang="ja-JP" sz="1400" b="1" dirty="0">
                <a:latin typeface="Times New Roman" charset="0"/>
                <a:ea typeface="Times New Roman" charset="0"/>
                <a:cs typeface="Times New Roman" charset="0"/>
              </a:rPr>
              <a:t>with low </a:t>
            </a:r>
            <a:r>
              <a:rPr lang="el-GR" altLang="ja-JP" sz="1400" b="1" dirty="0" err="1">
                <a:latin typeface="Times New Roman" charset="0"/>
                <a:ea typeface="Times New Roman" charset="0"/>
                <a:cs typeface="Times New Roman" charset="0"/>
              </a:rPr>
              <a:t>ΔΨm</a:t>
            </a:r>
            <a:endParaRPr kumimoji="1" lang="ja-JP" altLang="en-US" sz="1400" b="1" dirty="0">
              <a:latin typeface="Times New Roman" charset="0"/>
              <a:ea typeface="Times New Roman" charset="0"/>
              <a:cs typeface="Times New Roman" charset="0"/>
            </a:endParaRPr>
          </a:p>
        </p:txBody>
      </p:sp>
      <p:sp>
        <p:nvSpPr>
          <p:cNvPr id="38" name="テキスト ボックス 37"/>
          <p:cNvSpPr txBox="1"/>
          <p:nvPr/>
        </p:nvSpPr>
        <p:spPr>
          <a:xfrm>
            <a:off x="-21072" y="5234124"/>
            <a:ext cx="1341778" cy="523220"/>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Mitochondria</a:t>
            </a:r>
          </a:p>
          <a:p>
            <a:pPr algn="ctr"/>
            <a:r>
              <a:rPr lang="en-US" altLang="ja-JP" sz="1400" b="1" dirty="0">
                <a:latin typeface="Times New Roman" charset="0"/>
                <a:ea typeface="Times New Roman" charset="0"/>
                <a:cs typeface="Times New Roman" charset="0"/>
              </a:rPr>
              <a:t>with high </a:t>
            </a:r>
            <a:r>
              <a:rPr lang="el-GR" altLang="ja-JP" sz="1400" b="1" dirty="0" err="1">
                <a:latin typeface="Times New Roman" charset="0"/>
                <a:ea typeface="Times New Roman" charset="0"/>
                <a:cs typeface="Times New Roman" charset="0"/>
              </a:rPr>
              <a:t>ΔΨm</a:t>
            </a:r>
            <a:endParaRPr kumimoji="1" lang="ja-JP" altLang="en-US" sz="1400" b="1" dirty="0">
              <a:latin typeface="Times New Roman" charset="0"/>
              <a:ea typeface="Times New Roman" charset="0"/>
              <a:cs typeface="Times New Roman" charset="0"/>
            </a:endParaRPr>
          </a:p>
        </p:txBody>
      </p:sp>
      <p:sp>
        <p:nvSpPr>
          <p:cNvPr id="39" name="テキスト ボックス 38"/>
          <p:cNvSpPr txBox="1"/>
          <p:nvPr/>
        </p:nvSpPr>
        <p:spPr>
          <a:xfrm>
            <a:off x="307416" y="6762653"/>
            <a:ext cx="684803" cy="307777"/>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Merge</a:t>
            </a:r>
            <a:endParaRPr kumimoji="1" lang="ja-JP" altLang="en-US" sz="1400" b="1" dirty="0">
              <a:latin typeface="Times New Roman" charset="0"/>
              <a:ea typeface="Times New Roman" charset="0"/>
              <a:cs typeface="Times New Roman" charset="0"/>
            </a:endParaRPr>
          </a:p>
        </p:txBody>
      </p:sp>
      <p:sp>
        <p:nvSpPr>
          <p:cNvPr id="40" name="テキスト ボックス 39"/>
          <p:cNvSpPr txBox="1"/>
          <p:nvPr/>
        </p:nvSpPr>
        <p:spPr>
          <a:xfrm>
            <a:off x="252914" y="2886573"/>
            <a:ext cx="793807" cy="307777"/>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Nucleus</a:t>
            </a:r>
            <a:endParaRPr kumimoji="1" lang="ja-JP" altLang="en-US" sz="1400" b="1" dirty="0">
              <a:latin typeface="Times New Roman" charset="0"/>
              <a:ea typeface="Times New Roman" charset="0"/>
              <a:cs typeface="Times New Roman" charset="0"/>
            </a:endParaRPr>
          </a:p>
        </p:txBody>
      </p:sp>
      <p:pic>
        <p:nvPicPr>
          <p:cNvPr id="3" name="図 2">
            <a:extLst>
              <a:ext uri="{FF2B5EF4-FFF2-40B4-BE49-F238E27FC236}">
                <a16:creationId xmlns:a16="http://schemas.microsoft.com/office/drawing/2014/main" id="{385B0356-EF6A-424C-A35B-3F05DB3BAA98}"/>
              </a:ext>
            </a:extLst>
          </p:cNvPr>
          <p:cNvPicPr>
            <a:picLocks noChangeAspect="1"/>
          </p:cNvPicPr>
          <p:nvPr/>
        </p:nvPicPr>
        <p:blipFill>
          <a:blip r:embed="rId2"/>
          <a:stretch>
            <a:fillRect/>
          </a:stretch>
        </p:blipFill>
        <p:spPr>
          <a:xfrm>
            <a:off x="1286242" y="2315787"/>
            <a:ext cx="5491525" cy="1296000"/>
          </a:xfrm>
          <a:prstGeom prst="rect">
            <a:avLst/>
          </a:prstGeom>
        </p:spPr>
      </p:pic>
      <p:pic>
        <p:nvPicPr>
          <p:cNvPr id="6" name="図 5">
            <a:extLst>
              <a:ext uri="{FF2B5EF4-FFF2-40B4-BE49-F238E27FC236}">
                <a16:creationId xmlns:a16="http://schemas.microsoft.com/office/drawing/2014/main" id="{31CE3841-D138-6946-8FF5-348BDBADD060}"/>
              </a:ext>
            </a:extLst>
          </p:cNvPr>
          <p:cNvPicPr>
            <a:picLocks noChangeAspect="1"/>
          </p:cNvPicPr>
          <p:nvPr/>
        </p:nvPicPr>
        <p:blipFill>
          <a:blip r:embed="rId3"/>
          <a:stretch>
            <a:fillRect/>
          </a:stretch>
        </p:blipFill>
        <p:spPr>
          <a:xfrm>
            <a:off x="1286242" y="3595654"/>
            <a:ext cx="5491525" cy="1296000"/>
          </a:xfrm>
          <a:prstGeom prst="rect">
            <a:avLst/>
          </a:prstGeom>
        </p:spPr>
      </p:pic>
      <p:pic>
        <p:nvPicPr>
          <p:cNvPr id="9" name="図 8">
            <a:extLst>
              <a:ext uri="{FF2B5EF4-FFF2-40B4-BE49-F238E27FC236}">
                <a16:creationId xmlns:a16="http://schemas.microsoft.com/office/drawing/2014/main" id="{62C8F6F2-9F08-1E43-BFA5-D5F0998AE2F8}"/>
              </a:ext>
            </a:extLst>
          </p:cNvPr>
          <p:cNvPicPr>
            <a:picLocks noChangeAspect="1"/>
          </p:cNvPicPr>
          <p:nvPr/>
        </p:nvPicPr>
        <p:blipFill>
          <a:blip r:embed="rId4"/>
          <a:stretch>
            <a:fillRect/>
          </a:stretch>
        </p:blipFill>
        <p:spPr>
          <a:xfrm>
            <a:off x="1286242" y="4871112"/>
            <a:ext cx="5491525" cy="1296000"/>
          </a:xfrm>
          <a:prstGeom prst="rect">
            <a:avLst/>
          </a:prstGeom>
        </p:spPr>
      </p:pic>
      <p:pic>
        <p:nvPicPr>
          <p:cNvPr id="11" name="図 10">
            <a:extLst>
              <a:ext uri="{FF2B5EF4-FFF2-40B4-BE49-F238E27FC236}">
                <a16:creationId xmlns:a16="http://schemas.microsoft.com/office/drawing/2014/main" id="{CAAA0CDF-9B9F-3C43-88EF-D14A95D86FBE}"/>
              </a:ext>
            </a:extLst>
          </p:cNvPr>
          <p:cNvPicPr>
            <a:picLocks noChangeAspect="1"/>
          </p:cNvPicPr>
          <p:nvPr/>
        </p:nvPicPr>
        <p:blipFill>
          <a:blip r:embed="rId5"/>
          <a:stretch>
            <a:fillRect/>
          </a:stretch>
        </p:blipFill>
        <p:spPr>
          <a:xfrm>
            <a:off x="1286241" y="6130437"/>
            <a:ext cx="5491525" cy="1296000"/>
          </a:xfrm>
          <a:prstGeom prst="rect">
            <a:avLst/>
          </a:prstGeom>
        </p:spPr>
      </p:pic>
      <p:cxnSp>
        <p:nvCxnSpPr>
          <p:cNvPr id="41" name="直線コネクタ 40">
            <a:extLst>
              <a:ext uri="{FF2B5EF4-FFF2-40B4-BE49-F238E27FC236}">
                <a16:creationId xmlns:a16="http://schemas.microsoft.com/office/drawing/2014/main" id="{FD2FB7C9-E7B4-4C4B-96D0-DBD4ADC3FEEC}"/>
              </a:ext>
            </a:extLst>
          </p:cNvPr>
          <p:cNvCxnSpPr>
            <a:cxnSpLocks/>
          </p:cNvCxnSpPr>
          <p:nvPr/>
        </p:nvCxnSpPr>
        <p:spPr>
          <a:xfrm>
            <a:off x="2248748" y="3490064"/>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95D6A739-9D76-6648-9D39-67E7608DADC2}"/>
              </a:ext>
            </a:extLst>
          </p:cNvPr>
          <p:cNvCxnSpPr>
            <a:cxnSpLocks/>
          </p:cNvCxnSpPr>
          <p:nvPr/>
        </p:nvCxnSpPr>
        <p:spPr>
          <a:xfrm>
            <a:off x="2248748" y="4781453"/>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EC5B5170-0041-6246-9EB3-173444046641}"/>
              </a:ext>
            </a:extLst>
          </p:cNvPr>
          <p:cNvCxnSpPr>
            <a:cxnSpLocks/>
          </p:cNvCxnSpPr>
          <p:nvPr/>
        </p:nvCxnSpPr>
        <p:spPr>
          <a:xfrm>
            <a:off x="2248748" y="6064822"/>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DCD8C66E-89C0-204B-9EF7-E45FABC82392}"/>
              </a:ext>
            </a:extLst>
          </p:cNvPr>
          <p:cNvCxnSpPr>
            <a:cxnSpLocks/>
          </p:cNvCxnSpPr>
          <p:nvPr/>
        </p:nvCxnSpPr>
        <p:spPr>
          <a:xfrm>
            <a:off x="2248748" y="7332148"/>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15829014-052F-1C41-8681-D451CA5F8512}"/>
              </a:ext>
            </a:extLst>
          </p:cNvPr>
          <p:cNvCxnSpPr>
            <a:cxnSpLocks/>
          </p:cNvCxnSpPr>
          <p:nvPr/>
        </p:nvCxnSpPr>
        <p:spPr>
          <a:xfrm>
            <a:off x="3625782" y="3498991"/>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C26416FC-FAA6-5845-99B4-442CCB7EADAF}"/>
              </a:ext>
            </a:extLst>
          </p:cNvPr>
          <p:cNvCxnSpPr>
            <a:cxnSpLocks/>
          </p:cNvCxnSpPr>
          <p:nvPr/>
        </p:nvCxnSpPr>
        <p:spPr>
          <a:xfrm>
            <a:off x="3625782" y="4790380"/>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384E4637-6044-4546-843E-687AFA3D0CB7}"/>
              </a:ext>
            </a:extLst>
          </p:cNvPr>
          <p:cNvCxnSpPr>
            <a:cxnSpLocks/>
          </p:cNvCxnSpPr>
          <p:nvPr/>
        </p:nvCxnSpPr>
        <p:spPr>
          <a:xfrm>
            <a:off x="3625782" y="6073749"/>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0570A36F-7251-E642-83A0-C4E335289188}"/>
              </a:ext>
            </a:extLst>
          </p:cNvPr>
          <p:cNvCxnSpPr>
            <a:cxnSpLocks/>
          </p:cNvCxnSpPr>
          <p:nvPr/>
        </p:nvCxnSpPr>
        <p:spPr>
          <a:xfrm>
            <a:off x="3625782" y="7333054"/>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75EE24A1-BC20-784B-887A-7FEF781257A0}"/>
              </a:ext>
            </a:extLst>
          </p:cNvPr>
          <p:cNvCxnSpPr>
            <a:cxnSpLocks/>
          </p:cNvCxnSpPr>
          <p:nvPr/>
        </p:nvCxnSpPr>
        <p:spPr>
          <a:xfrm>
            <a:off x="5024848" y="3498991"/>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7D9EFB97-A4E0-6047-95DC-0C50FA847B0C}"/>
              </a:ext>
            </a:extLst>
          </p:cNvPr>
          <p:cNvCxnSpPr>
            <a:cxnSpLocks/>
          </p:cNvCxnSpPr>
          <p:nvPr/>
        </p:nvCxnSpPr>
        <p:spPr>
          <a:xfrm>
            <a:off x="5024848" y="4790380"/>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3B38364C-76CD-804F-A96B-65D89952CCBD}"/>
              </a:ext>
            </a:extLst>
          </p:cNvPr>
          <p:cNvCxnSpPr>
            <a:cxnSpLocks/>
          </p:cNvCxnSpPr>
          <p:nvPr/>
        </p:nvCxnSpPr>
        <p:spPr>
          <a:xfrm>
            <a:off x="5024848" y="6073749"/>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7E5599F6-D986-9043-A65A-A73AFBCFBAF5}"/>
              </a:ext>
            </a:extLst>
          </p:cNvPr>
          <p:cNvCxnSpPr>
            <a:cxnSpLocks/>
          </p:cNvCxnSpPr>
          <p:nvPr/>
        </p:nvCxnSpPr>
        <p:spPr>
          <a:xfrm>
            <a:off x="5024848" y="7333054"/>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0513D19E-335D-124C-9850-D318C440FDD2}"/>
              </a:ext>
            </a:extLst>
          </p:cNvPr>
          <p:cNvCxnSpPr>
            <a:cxnSpLocks/>
          </p:cNvCxnSpPr>
          <p:nvPr/>
        </p:nvCxnSpPr>
        <p:spPr>
          <a:xfrm>
            <a:off x="6372385" y="3490064"/>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1EA4E7D4-0DAA-8C43-BD67-557A8797CDC5}"/>
              </a:ext>
            </a:extLst>
          </p:cNvPr>
          <p:cNvCxnSpPr>
            <a:cxnSpLocks/>
          </p:cNvCxnSpPr>
          <p:nvPr/>
        </p:nvCxnSpPr>
        <p:spPr>
          <a:xfrm>
            <a:off x="6372385" y="4781453"/>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652F8907-5D80-9B40-91D9-6FCFC558B40E}"/>
              </a:ext>
            </a:extLst>
          </p:cNvPr>
          <p:cNvCxnSpPr>
            <a:cxnSpLocks/>
          </p:cNvCxnSpPr>
          <p:nvPr/>
        </p:nvCxnSpPr>
        <p:spPr>
          <a:xfrm>
            <a:off x="6372385" y="6064822"/>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627BE050-ABB0-8E4F-B7B7-14D614501725}"/>
              </a:ext>
            </a:extLst>
          </p:cNvPr>
          <p:cNvCxnSpPr>
            <a:cxnSpLocks/>
          </p:cNvCxnSpPr>
          <p:nvPr/>
        </p:nvCxnSpPr>
        <p:spPr>
          <a:xfrm>
            <a:off x="6372385" y="7332148"/>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9068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5</a:t>
            </a:r>
            <a:endParaRPr kumimoji="1" lang="ja-JP" altLang="en-US" sz="1600" b="1"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F0B15F20-6546-4C48-B29A-5AED8A0BCC43}"/>
              </a:ext>
            </a:extLst>
          </p:cNvPr>
          <p:cNvSpPr txBox="1"/>
          <p:nvPr/>
        </p:nvSpPr>
        <p:spPr>
          <a:xfrm>
            <a:off x="79494" y="8583044"/>
            <a:ext cx="6537395" cy="1200329"/>
          </a:xfrm>
          <a:prstGeom prst="rect">
            <a:avLst/>
          </a:prstGeom>
          <a:noFill/>
        </p:spPr>
        <p:txBody>
          <a:bodyPr wrap="square" rtlCol="0">
            <a:spAutoFit/>
          </a:bodyPr>
          <a:lstStyle/>
          <a:p>
            <a:r>
              <a:rPr lang="en-US" altLang="ja-JP" sz="1200" b="1" dirty="0">
                <a:solidFill>
                  <a:srgbClr val="000000"/>
                </a:solidFill>
                <a:latin typeface="Times New Roman" panose="02020603050405020304" pitchFamily="18" charset="0"/>
                <a:ea typeface="ＭＳ 明朝" panose="02020609040205080304" pitchFamily="49" charset="-128"/>
              </a:rPr>
              <a:t>Supplemental Figure 5. Effects of 3-NP on mitochondrial membrane potential </a:t>
            </a:r>
          </a:p>
          <a:p>
            <a:r>
              <a:rPr lang="en-US" altLang="ja-JP" sz="1200" dirty="0">
                <a:latin typeface="Times New Roman" panose="02020603050405020304" pitchFamily="18" charset="0"/>
                <a:cs typeface="Times New Roman" panose="02020603050405020304" pitchFamily="18" charset="0"/>
              </a:rPr>
              <a:t>Cells were plated on glass slide chamber with phenol red free medium for 24 h and then stained with JC-1, mitochondrial membrane potential detection indicator, and </a:t>
            </a:r>
            <a:r>
              <a:rPr lang="en-US" altLang="ja-JP" sz="1200" dirty="0" err="1">
                <a:latin typeface="Times New Roman" panose="02020603050405020304" pitchFamily="18" charset="0"/>
                <a:cs typeface="Times New Roman" panose="02020603050405020304" pitchFamily="18" charset="0"/>
              </a:rPr>
              <a:t>NucBlue</a:t>
            </a:r>
            <a:r>
              <a:rPr lang="en-US" altLang="ja-JP" sz="1200" dirty="0">
                <a:latin typeface="Times New Roman" panose="02020603050405020304" pitchFamily="18" charset="0"/>
                <a:cs typeface="Times New Roman" panose="02020603050405020304" pitchFamily="18" charset="0"/>
              </a:rPr>
              <a:t> Live Ready Probes. Fluorescent signals of SUM149, MDA-MB-231, and HCC1937, were photographed and shown in (A), (B), and (C), respectively. Blue: nucleus, Green: mitochondria with low membrane potential, Red: mitochondria with high membrane potential, lower panel represents the merge. Scale bar: 200 </a:t>
            </a:r>
            <a:r>
              <a:rPr lang="en-US" altLang="ja-JP" sz="1200" dirty="0" err="1">
                <a:latin typeface="Times New Roman" panose="02020603050405020304" pitchFamily="18" charset="0"/>
                <a:cs typeface="Times New Roman" panose="02020603050405020304" pitchFamily="18" charset="0"/>
              </a:rPr>
              <a:t>μm</a:t>
            </a:r>
            <a:r>
              <a:rPr lang="en-US" altLang="ja-JP" sz="1200" dirty="0">
                <a:latin typeface="Times New Roman" panose="02020603050405020304" pitchFamily="18" charset="0"/>
                <a:cs typeface="Times New Roman" panose="02020603050405020304" pitchFamily="18" charset="0"/>
              </a:rPr>
              <a:t>.</a:t>
            </a:r>
            <a:endParaRPr lang="ja-JP" altLang="en-US" sz="1200" dirty="0">
              <a:latin typeface="Times New Roman" panose="02020603050405020304" pitchFamily="18" charset="0"/>
              <a:cs typeface="Times New Roman" panose="02020603050405020304" pitchFamily="18" charset="0"/>
            </a:endParaRPr>
          </a:p>
        </p:txBody>
      </p:sp>
      <p:sp>
        <p:nvSpPr>
          <p:cNvPr id="8" name="テキスト ボックス 7"/>
          <p:cNvSpPr txBox="1"/>
          <p:nvPr/>
        </p:nvSpPr>
        <p:spPr>
          <a:xfrm>
            <a:off x="268235" y="471393"/>
            <a:ext cx="184731" cy="338554"/>
          </a:xfrm>
          <a:prstGeom prst="rect">
            <a:avLst/>
          </a:prstGeom>
          <a:noFill/>
        </p:spPr>
        <p:txBody>
          <a:bodyPr wrap="none" rtlCol="0">
            <a:spAutoFit/>
          </a:bodyPr>
          <a:lstStyle/>
          <a:p>
            <a:endParaRPr kumimoji="1" lang="ja-JP" altLang="en-US" sz="1600" b="1" dirty="0">
              <a:latin typeface="Times New Roman" panose="02020603050405020304" pitchFamily="18" charset="0"/>
              <a:cs typeface="Times New Roman" panose="02020603050405020304" pitchFamily="18" charset="0"/>
            </a:endParaRPr>
          </a:p>
        </p:txBody>
      </p:sp>
      <p:sp>
        <p:nvSpPr>
          <p:cNvPr id="21" name="正方形/長方形 20">
            <a:extLst>
              <a:ext uri="{FF2B5EF4-FFF2-40B4-BE49-F238E27FC236}">
                <a16:creationId xmlns:a16="http://schemas.microsoft.com/office/drawing/2014/main" id="{5D6E21E6-D301-C54A-91FE-BC19429D0213}"/>
              </a:ext>
            </a:extLst>
          </p:cNvPr>
          <p:cNvSpPr/>
          <p:nvPr/>
        </p:nvSpPr>
        <p:spPr>
          <a:xfrm>
            <a:off x="268235" y="650622"/>
            <a:ext cx="314510" cy="307777"/>
          </a:xfrm>
          <a:prstGeom prst="rect">
            <a:avLst/>
          </a:prstGeom>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C</a:t>
            </a:r>
            <a:endParaRPr lang="ja-JP" altLang="en-US" sz="1400" b="1" dirty="0"/>
          </a:p>
        </p:txBody>
      </p:sp>
      <p:sp>
        <p:nvSpPr>
          <p:cNvPr id="29" name="正方形/長方形 28">
            <a:extLst>
              <a:ext uri="{FF2B5EF4-FFF2-40B4-BE49-F238E27FC236}">
                <a16:creationId xmlns:a16="http://schemas.microsoft.com/office/drawing/2014/main" id="{8A40B9A7-9C12-7C4B-ADC7-46CB9A737A2D}"/>
              </a:ext>
            </a:extLst>
          </p:cNvPr>
          <p:cNvSpPr/>
          <p:nvPr/>
        </p:nvSpPr>
        <p:spPr>
          <a:xfrm>
            <a:off x="255198" y="965116"/>
            <a:ext cx="942887" cy="307777"/>
          </a:xfrm>
          <a:prstGeom prst="rect">
            <a:avLst/>
          </a:prstGeom>
          <a:ln>
            <a:solidFill>
              <a:schemeClr val="tx1"/>
            </a:solidFill>
          </a:ln>
        </p:spPr>
        <p:txBody>
          <a:bodyPr wrap="none">
            <a:spAutoFit/>
          </a:bodyPr>
          <a:lstStyle/>
          <a:p>
            <a:r>
              <a:rPr lang="en-US" altLang="ja-JP" sz="1400" b="1" dirty="0">
                <a:solidFill>
                  <a:srgbClr val="000000"/>
                </a:solidFill>
                <a:latin typeface="Times New Roman" panose="02020603050405020304" pitchFamily="18" charset="0"/>
                <a:ea typeface="ＭＳ 明朝" panose="02020609040205080304" pitchFamily="49" charset="-128"/>
              </a:rPr>
              <a:t>HCC1937</a:t>
            </a:r>
            <a:endParaRPr lang="ja-JP" altLang="en-US" sz="1400" b="1"/>
          </a:p>
        </p:txBody>
      </p:sp>
      <p:sp>
        <p:nvSpPr>
          <p:cNvPr id="30" name="テキスト ボックス 29">
            <a:extLst>
              <a:ext uri="{FF2B5EF4-FFF2-40B4-BE49-F238E27FC236}">
                <a16:creationId xmlns:a16="http://schemas.microsoft.com/office/drawing/2014/main" id="{902209FF-BED0-6247-86BC-29C764A0625D}"/>
              </a:ext>
            </a:extLst>
          </p:cNvPr>
          <p:cNvSpPr txBox="1"/>
          <p:nvPr/>
        </p:nvSpPr>
        <p:spPr>
          <a:xfrm>
            <a:off x="1802690" y="1889976"/>
            <a:ext cx="309700" cy="584775"/>
          </a:xfrm>
          <a:prstGeom prst="rect">
            <a:avLst/>
          </a:prstGeom>
          <a:noFill/>
        </p:spPr>
        <p:txBody>
          <a:bodyPr wrap="none" rtlCol="0">
            <a:spAutoFit/>
          </a:bodyPr>
          <a:lstStyle/>
          <a:p>
            <a:r>
              <a:rPr lang="en-US" altLang="ja-JP" sz="3200" dirty="0"/>
              <a:t>-</a:t>
            </a:r>
            <a:endParaRPr lang="ja-JP" altLang="en-US" sz="3200" dirty="0"/>
          </a:p>
        </p:txBody>
      </p:sp>
      <p:sp>
        <p:nvSpPr>
          <p:cNvPr id="31" name="テキスト ボックス 30">
            <a:extLst>
              <a:ext uri="{FF2B5EF4-FFF2-40B4-BE49-F238E27FC236}">
                <a16:creationId xmlns:a16="http://schemas.microsoft.com/office/drawing/2014/main" id="{134A8CF5-2CAB-0040-A47D-7A03BE2A4ECC}"/>
              </a:ext>
            </a:extLst>
          </p:cNvPr>
          <p:cNvSpPr txBox="1"/>
          <p:nvPr/>
        </p:nvSpPr>
        <p:spPr>
          <a:xfrm>
            <a:off x="3017887" y="2037021"/>
            <a:ext cx="559769"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0.25</a:t>
            </a:r>
            <a:endParaRPr lang="ja-JP" altLang="en-US" sz="1600" b="1" dirty="0">
              <a:latin typeface="Times New Roman" panose="02020603050405020304" pitchFamily="18" charset="0"/>
              <a:cs typeface="Times New Roman" panose="02020603050405020304" pitchFamily="18" charset="0"/>
            </a:endParaRPr>
          </a:p>
        </p:txBody>
      </p:sp>
      <p:sp>
        <p:nvSpPr>
          <p:cNvPr id="32" name="テキスト ボックス 31">
            <a:extLst>
              <a:ext uri="{FF2B5EF4-FFF2-40B4-BE49-F238E27FC236}">
                <a16:creationId xmlns:a16="http://schemas.microsoft.com/office/drawing/2014/main" id="{3511C38C-D60A-B94D-B29E-7124BF5CE396}"/>
              </a:ext>
            </a:extLst>
          </p:cNvPr>
          <p:cNvSpPr txBox="1"/>
          <p:nvPr/>
        </p:nvSpPr>
        <p:spPr>
          <a:xfrm>
            <a:off x="4409165" y="2037021"/>
            <a:ext cx="559769"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0.75</a:t>
            </a:r>
            <a:endParaRPr lang="ja-JP" altLang="en-US" sz="1600" b="1" dirty="0">
              <a:latin typeface="Times New Roman" panose="02020603050405020304" pitchFamily="18" charset="0"/>
              <a:cs typeface="Times New Roman" panose="02020603050405020304" pitchFamily="18" charset="0"/>
            </a:endParaRPr>
          </a:p>
        </p:txBody>
      </p:sp>
      <p:sp>
        <p:nvSpPr>
          <p:cNvPr id="33" name="テキスト ボックス 32">
            <a:extLst>
              <a:ext uri="{FF2B5EF4-FFF2-40B4-BE49-F238E27FC236}">
                <a16:creationId xmlns:a16="http://schemas.microsoft.com/office/drawing/2014/main" id="{C19F9E53-A14A-BE43-9B65-A681CCE87692}"/>
              </a:ext>
            </a:extLst>
          </p:cNvPr>
          <p:cNvSpPr txBox="1"/>
          <p:nvPr/>
        </p:nvSpPr>
        <p:spPr>
          <a:xfrm>
            <a:off x="5813143" y="2037021"/>
            <a:ext cx="452368"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1.5</a:t>
            </a:r>
            <a:endParaRPr lang="ja-JP" altLang="en-US" sz="1600" b="1" dirty="0">
              <a:latin typeface="Times New Roman" panose="02020603050405020304" pitchFamily="18" charset="0"/>
              <a:cs typeface="Times New Roman" panose="02020603050405020304" pitchFamily="18" charset="0"/>
            </a:endParaRPr>
          </a:p>
        </p:txBody>
      </p:sp>
      <p:sp>
        <p:nvSpPr>
          <p:cNvPr id="34" name="正方形/長方形 33">
            <a:extLst>
              <a:ext uri="{FF2B5EF4-FFF2-40B4-BE49-F238E27FC236}">
                <a16:creationId xmlns:a16="http://schemas.microsoft.com/office/drawing/2014/main" id="{D25B61C5-6361-D443-9602-46E897A08557}"/>
              </a:ext>
            </a:extLst>
          </p:cNvPr>
          <p:cNvSpPr/>
          <p:nvPr/>
        </p:nvSpPr>
        <p:spPr>
          <a:xfrm>
            <a:off x="4009613" y="1679065"/>
            <a:ext cx="628698" cy="338554"/>
          </a:xfrm>
          <a:prstGeom prst="rect">
            <a:avLst/>
          </a:prstGeom>
        </p:spPr>
        <p:txBody>
          <a:bodyPr wrap="none">
            <a:spAutoFit/>
          </a:bodyPr>
          <a:lstStyle/>
          <a:p>
            <a:r>
              <a:rPr lang="en-US" altLang="ja-JP" sz="1600" b="1" dirty="0">
                <a:latin typeface="Times New Roman" panose="02020603050405020304" pitchFamily="18" charset="0"/>
                <a:cs typeface="Times New Roman" panose="02020603050405020304" pitchFamily="18" charset="0"/>
              </a:rPr>
              <a:t>3-NP</a:t>
            </a:r>
            <a:endParaRPr lang="ja-JP" altLang="en-US" sz="1600" b="1">
              <a:latin typeface="Times New Roman" panose="02020603050405020304" pitchFamily="18" charset="0"/>
              <a:cs typeface="Times New Roman" panose="02020603050405020304" pitchFamily="18" charset="0"/>
            </a:endParaRPr>
          </a:p>
        </p:txBody>
      </p:sp>
      <p:cxnSp>
        <p:nvCxnSpPr>
          <p:cNvPr id="35" name="直線コネクタ 34">
            <a:extLst>
              <a:ext uri="{FF2B5EF4-FFF2-40B4-BE49-F238E27FC236}">
                <a16:creationId xmlns:a16="http://schemas.microsoft.com/office/drawing/2014/main" id="{09F4952E-44AD-954B-92F9-30BBB49DFDDA}"/>
              </a:ext>
            </a:extLst>
          </p:cNvPr>
          <p:cNvCxnSpPr>
            <a:cxnSpLocks/>
          </p:cNvCxnSpPr>
          <p:nvPr/>
        </p:nvCxnSpPr>
        <p:spPr>
          <a:xfrm>
            <a:off x="2667000" y="2027294"/>
            <a:ext cx="40586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F2E01E5E-A5EE-1547-B9B8-E33FA08BD4D9}"/>
              </a:ext>
            </a:extLst>
          </p:cNvPr>
          <p:cNvSpPr txBox="1"/>
          <p:nvPr/>
        </p:nvSpPr>
        <p:spPr>
          <a:xfrm>
            <a:off x="4566916" y="1667118"/>
            <a:ext cx="702436" cy="347018"/>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a:t>
            </a:r>
            <a:r>
              <a:rPr lang="en-US" altLang="ja-JP" sz="1600" b="1" dirty="0" err="1">
                <a:latin typeface="Times New Roman" panose="02020603050405020304" pitchFamily="18" charset="0"/>
                <a:cs typeface="Times New Roman" panose="02020603050405020304" pitchFamily="18" charset="0"/>
              </a:rPr>
              <a:t>mM</a:t>
            </a:r>
            <a:r>
              <a:rPr lang="en-US" altLang="ja-JP" sz="1600" b="1" dirty="0">
                <a:latin typeface="Times New Roman" panose="02020603050405020304" pitchFamily="18" charset="0"/>
                <a:cs typeface="Times New Roman" panose="02020603050405020304" pitchFamily="18" charset="0"/>
              </a:rPr>
              <a:t>)</a:t>
            </a:r>
            <a:endParaRPr lang="ja-JP" altLang="en-US" sz="1600" b="1" dirty="0">
              <a:latin typeface="Times New Roman" panose="02020603050405020304" pitchFamily="18" charset="0"/>
              <a:cs typeface="Times New Roman" panose="02020603050405020304" pitchFamily="18" charset="0"/>
            </a:endParaRPr>
          </a:p>
        </p:txBody>
      </p:sp>
      <p:sp>
        <p:nvSpPr>
          <p:cNvPr id="37" name="テキスト ボックス 36"/>
          <p:cNvSpPr txBox="1"/>
          <p:nvPr/>
        </p:nvSpPr>
        <p:spPr>
          <a:xfrm>
            <a:off x="13393" y="3972494"/>
            <a:ext cx="1272849" cy="523220"/>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Mitochondria</a:t>
            </a:r>
          </a:p>
          <a:p>
            <a:pPr algn="ctr"/>
            <a:r>
              <a:rPr lang="en-US" altLang="ja-JP" sz="1400" b="1" dirty="0">
                <a:latin typeface="Times New Roman" charset="0"/>
                <a:ea typeface="Times New Roman" charset="0"/>
                <a:cs typeface="Times New Roman" charset="0"/>
              </a:rPr>
              <a:t>with low </a:t>
            </a:r>
            <a:r>
              <a:rPr lang="el-GR" altLang="ja-JP" sz="1400" b="1" dirty="0" err="1">
                <a:latin typeface="Times New Roman" charset="0"/>
                <a:ea typeface="Times New Roman" charset="0"/>
                <a:cs typeface="Times New Roman" charset="0"/>
              </a:rPr>
              <a:t>ΔΨm</a:t>
            </a:r>
            <a:endParaRPr kumimoji="1" lang="ja-JP" altLang="en-US" sz="1400" b="1" dirty="0">
              <a:latin typeface="Times New Roman" charset="0"/>
              <a:ea typeface="Times New Roman" charset="0"/>
              <a:cs typeface="Times New Roman" charset="0"/>
            </a:endParaRPr>
          </a:p>
        </p:txBody>
      </p:sp>
      <p:sp>
        <p:nvSpPr>
          <p:cNvPr id="38" name="テキスト ボックス 37"/>
          <p:cNvSpPr txBox="1"/>
          <p:nvPr/>
        </p:nvSpPr>
        <p:spPr>
          <a:xfrm>
            <a:off x="-21072" y="5234124"/>
            <a:ext cx="1341778" cy="523220"/>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Mitochondria</a:t>
            </a:r>
          </a:p>
          <a:p>
            <a:pPr algn="ctr"/>
            <a:r>
              <a:rPr lang="en-US" altLang="ja-JP" sz="1400" b="1" dirty="0">
                <a:latin typeface="Times New Roman" charset="0"/>
                <a:ea typeface="Times New Roman" charset="0"/>
                <a:cs typeface="Times New Roman" charset="0"/>
              </a:rPr>
              <a:t>with high </a:t>
            </a:r>
            <a:r>
              <a:rPr lang="el-GR" altLang="ja-JP" sz="1400" b="1" dirty="0" err="1">
                <a:latin typeface="Times New Roman" charset="0"/>
                <a:ea typeface="Times New Roman" charset="0"/>
                <a:cs typeface="Times New Roman" charset="0"/>
              </a:rPr>
              <a:t>ΔΨm</a:t>
            </a:r>
            <a:endParaRPr kumimoji="1" lang="ja-JP" altLang="en-US" sz="1400" b="1" dirty="0">
              <a:latin typeface="Times New Roman" charset="0"/>
              <a:ea typeface="Times New Roman" charset="0"/>
              <a:cs typeface="Times New Roman" charset="0"/>
            </a:endParaRPr>
          </a:p>
        </p:txBody>
      </p:sp>
      <p:sp>
        <p:nvSpPr>
          <p:cNvPr id="39" name="テキスト ボックス 38"/>
          <p:cNvSpPr txBox="1"/>
          <p:nvPr/>
        </p:nvSpPr>
        <p:spPr>
          <a:xfrm>
            <a:off x="307416" y="6762653"/>
            <a:ext cx="684803" cy="307777"/>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Merge</a:t>
            </a:r>
            <a:endParaRPr kumimoji="1" lang="ja-JP" altLang="en-US" sz="1400" b="1" dirty="0">
              <a:latin typeface="Times New Roman" charset="0"/>
              <a:ea typeface="Times New Roman" charset="0"/>
              <a:cs typeface="Times New Roman" charset="0"/>
            </a:endParaRPr>
          </a:p>
        </p:txBody>
      </p:sp>
      <p:sp>
        <p:nvSpPr>
          <p:cNvPr id="40" name="テキスト ボックス 39"/>
          <p:cNvSpPr txBox="1"/>
          <p:nvPr/>
        </p:nvSpPr>
        <p:spPr>
          <a:xfrm>
            <a:off x="252914" y="2886573"/>
            <a:ext cx="793807" cy="307777"/>
          </a:xfrm>
          <a:prstGeom prst="rect">
            <a:avLst/>
          </a:prstGeom>
          <a:noFill/>
        </p:spPr>
        <p:txBody>
          <a:bodyPr wrap="none" rtlCol="0">
            <a:spAutoFit/>
          </a:bodyPr>
          <a:lstStyle/>
          <a:p>
            <a:pPr algn="ctr"/>
            <a:r>
              <a:rPr lang="en-US" altLang="ja-JP" sz="1400" b="1" dirty="0">
                <a:latin typeface="Times New Roman" charset="0"/>
                <a:ea typeface="Times New Roman" charset="0"/>
                <a:cs typeface="Times New Roman" charset="0"/>
              </a:rPr>
              <a:t>Nucleus</a:t>
            </a:r>
            <a:endParaRPr kumimoji="1" lang="ja-JP" altLang="en-US" sz="1400" b="1" dirty="0">
              <a:latin typeface="Times New Roman" charset="0"/>
              <a:ea typeface="Times New Roman" charset="0"/>
              <a:cs typeface="Times New Roman" charset="0"/>
            </a:endParaRPr>
          </a:p>
        </p:txBody>
      </p:sp>
      <p:pic>
        <p:nvPicPr>
          <p:cNvPr id="3" name="図 2">
            <a:extLst>
              <a:ext uri="{FF2B5EF4-FFF2-40B4-BE49-F238E27FC236}">
                <a16:creationId xmlns:a16="http://schemas.microsoft.com/office/drawing/2014/main" id="{1C22BEC1-DAF9-BE47-816F-5436A02F7837}"/>
              </a:ext>
            </a:extLst>
          </p:cNvPr>
          <p:cNvPicPr>
            <a:picLocks noChangeAspect="1"/>
          </p:cNvPicPr>
          <p:nvPr/>
        </p:nvPicPr>
        <p:blipFill>
          <a:blip r:embed="rId2"/>
          <a:stretch>
            <a:fillRect/>
          </a:stretch>
        </p:blipFill>
        <p:spPr>
          <a:xfrm>
            <a:off x="1231853" y="2307289"/>
            <a:ext cx="5491525" cy="1296000"/>
          </a:xfrm>
          <a:prstGeom prst="rect">
            <a:avLst/>
          </a:prstGeom>
        </p:spPr>
      </p:pic>
      <p:pic>
        <p:nvPicPr>
          <p:cNvPr id="16" name="図 15">
            <a:extLst>
              <a:ext uri="{FF2B5EF4-FFF2-40B4-BE49-F238E27FC236}">
                <a16:creationId xmlns:a16="http://schemas.microsoft.com/office/drawing/2014/main" id="{FA8E48F8-7A8E-8B41-BAC2-9F4227CA3123}"/>
              </a:ext>
            </a:extLst>
          </p:cNvPr>
          <p:cNvPicPr>
            <a:picLocks noChangeAspect="1"/>
          </p:cNvPicPr>
          <p:nvPr/>
        </p:nvPicPr>
        <p:blipFill>
          <a:blip r:embed="rId3"/>
          <a:stretch>
            <a:fillRect/>
          </a:stretch>
        </p:blipFill>
        <p:spPr>
          <a:xfrm>
            <a:off x="1231851" y="3585243"/>
            <a:ext cx="5491525" cy="1296000"/>
          </a:xfrm>
          <a:prstGeom prst="rect">
            <a:avLst/>
          </a:prstGeom>
        </p:spPr>
      </p:pic>
      <p:pic>
        <p:nvPicPr>
          <p:cNvPr id="18" name="図 17">
            <a:extLst>
              <a:ext uri="{FF2B5EF4-FFF2-40B4-BE49-F238E27FC236}">
                <a16:creationId xmlns:a16="http://schemas.microsoft.com/office/drawing/2014/main" id="{B3FB1056-84DA-DA4A-A008-9599A67E09C4}"/>
              </a:ext>
            </a:extLst>
          </p:cNvPr>
          <p:cNvPicPr>
            <a:picLocks noChangeAspect="1"/>
          </p:cNvPicPr>
          <p:nvPr/>
        </p:nvPicPr>
        <p:blipFill>
          <a:blip r:embed="rId4"/>
          <a:stretch>
            <a:fillRect/>
          </a:stretch>
        </p:blipFill>
        <p:spPr>
          <a:xfrm>
            <a:off x="1231851" y="4864919"/>
            <a:ext cx="5491525" cy="1296000"/>
          </a:xfrm>
          <a:prstGeom prst="rect">
            <a:avLst/>
          </a:prstGeom>
        </p:spPr>
      </p:pic>
      <p:pic>
        <p:nvPicPr>
          <p:cNvPr id="20" name="図 19">
            <a:extLst>
              <a:ext uri="{FF2B5EF4-FFF2-40B4-BE49-F238E27FC236}">
                <a16:creationId xmlns:a16="http://schemas.microsoft.com/office/drawing/2014/main" id="{9A2E3F99-5EE0-FE48-B028-4A0495D911C9}"/>
              </a:ext>
            </a:extLst>
          </p:cNvPr>
          <p:cNvPicPr>
            <a:picLocks noChangeAspect="1"/>
          </p:cNvPicPr>
          <p:nvPr/>
        </p:nvPicPr>
        <p:blipFill>
          <a:blip r:embed="rId5"/>
          <a:stretch>
            <a:fillRect/>
          </a:stretch>
        </p:blipFill>
        <p:spPr>
          <a:xfrm>
            <a:off x="1231850" y="6139957"/>
            <a:ext cx="5491525" cy="1296000"/>
          </a:xfrm>
          <a:prstGeom prst="rect">
            <a:avLst/>
          </a:prstGeom>
        </p:spPr>
      </p:pic>
      <p:cxnSp>
        <p:nvCxnSpPr>
          <p:cNvPr id="49" name="直線コネクタ 48">
            <a:extLst>
              <a:ext uri="{FF2B5EF4-FFF2-40B4-BE49-F238E27FC236}">
                <a16:creationId xmlns:a16="http://schemas.microsoft.com/office/drawing/2014/main" id="{8FF71508-CA8B-5445-B8DD-A957F2FE3380}"/>
              </a:ext>
            </a:extLst>
          </p:cNvPr>
          <p:cNvCxnSpPr>
            <a:cxnSpLocks/>
          </p:cNvCxnSpPr>
          <p:nvPr/>
        </p:nvCxnSpPr>
        <p:spPr>
          <a:xfrm>
            <a:off x="2248748" y="3490064"/>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CEEDA9CD-CC43-1F44-9D69-A7AF55DA6DF1}"/>
              </a:ext>
            </a:extLst>
          </p:cNvPr>
          <p:cNvCxnSpPr>
            <a:cxnSpLocks/>
          </p:cNvCxnSpPr>
          <p:nvPr/>
        </p:nvCxnSpPr>
        <p:spPr>
          <a:xfrm>
            <a:off x="2248748" y="4781453"/>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2074F06B-436E-294B-B7F6-AE459B501C11}"/>
              </a:ext>
            </a:extLst>
          </p:cNvPr>
          <p:cNvCxnSpPr>
            <a:cxnSpLocks/>
          </p:cNvCxnSpPr>
          <p:nvPr/>
        </p:nvCxnSpPr>
        <p:spPr>
          <a:xfrm>
            <a:off x="2248748" y="6064822"/>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A9BF4588-0D7F-5D45-A370-03C657FF2899}"/>
              </a:ext>
            </a:extLst>
          </p:cNvPr>
          <p:cNvCxnSpPr>
            <a:cxnSpLocks/>
          </p:cNvCxnSpPr>
          <p:nvPr/>
        </p:nvCxnSpPr>
        <p:spPr>
          <a:xfrm>
            <a:off x="2248748" y="7332148"/>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D4CA09B7-7CCA-B949-A40D-AA021963E87C}"/>
              </a:ext>
            </a:extLst>
          </p:cNvPr>
          <p:cNvCxnSpPr>
            <a:cxnSpLocks/>
          </p:cNvCxnSpPr>
          <p:nvPr/>
        </p:nvCxnSpPr>
        <p:spPr>
          <a:xfrm>
            <a:off x="3601719" y="3498991"/>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5A4DCAE9-A55C-AC42-A538-D4F67DBB2E95}"/>
              </a:ext>
            </a:extLst>
          </p:cNvPr>
          <p:cNvCxnSpPr>
            <a:cxnSpLocks/>
          </p:cNvCxnSpPr>
          <p:nvPr/>
        </p:nvCxnSpPr>
        <p:spPr>
          <a:xfrm>
            <a:off x="3601719" y="4790380"/>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8BE6E9D0-EB09-EA49-9505-04F3F1F9523F}"/>
              </a:ext>
            </a:extLst>
          </p:cNvPr>
          <p:cNvCxnSpPr>
            <a:cxnSpLocks/>
          </p:cNvCxnSpPr>
          <p:nvPr/>
        </p:nvCxnSpPr>
        <p:spPr>
          <a:xfrm>
            <a:off x="3601719" y="6073749"/>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40EBD4CB-D1F2-9341-98D6-E3345051E0B3}"/>
              </a:ext>
            </a:extLst>
          </p:cNvPr>
          <p:cNvCxnSpPr>
            <a:cxnSpLocks/>
          </p:cNvCxnSpPr>
          <p:nvPr/>
        </p:nvCxnSpPr>
        <p:spPr>
          <a:xfrm>
            <a:off x="3601719" y="7341075"/>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DF1A6DBC-A416-424D-A61D-E4B3C476152C}"/>
              </a:ext>
            </a:extLst>
          </p:cNvPr>
          <p:cNvCxnSpPr>
            <a:cxnSpLocks/>
          </p:cNvCxnSpPr>
          <p:nvPr/>
        </p:nvCxnSpPr>
        <p:spPr>
          <a:xfrm>
            <a:off x="4976722" y="3498991"/>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89854C35-1FA6-3E40-9CC2-DEDB5FB4D587}"/>
              </a:ext>
            </a:extLst>
          </p:cNvPr>
          <p:cNvCxnSpPr>
            <a:cxnSpLocks/>
          </p:cNvCxnSpPr>
          <p:nvPr/>
        </p:nvCxnSpPr>
        <p:spPr>
          <a:xfrm>
            <a:off x="4976722" y="4790380"/>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0A02BD97-A2BE-334E-ACCF-4588C39AE548}"/>
              </a:ext>
            </a:extLst>
          </p:cNvPr>
          <p:cNvCxnSpPr>
            <a:cxnSpLocks/>
          </p:cNvCxnSpPr>
          <p:nvPr/>
        </p:nvCxnSpPr>
        <p:spPr>
          <a:xfrm>
            <a:off x="4976722" y="6073749"/>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CD5488CE-043C-1F40-AD47-1C3779D3CEC4}"/>
              </a:ext>
            </a:extLst>
          </p:cNvPr>
          <p:cNvCxnSpPr>
            <a:cxnSpLocks/>
          </p:cNvCxnSpPr>
          <p:nvPr/>
        </p:nvCxnSpPr>
        <p:spPr>
          <a:xfrm>
            <a:off x="4976722" y="7341075"/>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67ED5B3E-2466-6E41-8085-4415B36D8305}"/>
              </a:ext>
            </a:extLst>
          </p:cNvPr>
          <p:cNvCxnSpPr>
            <a:cxnSpLocks/>
          </p:cNvCxnSpPr>
          <p:nvPr/>
        </p:nvCxnSpPr>
        <p:spPr>
          <a:xfrm>
            <a:off x="6324259" y="3490064"/>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AB9114CC-0FC2-9946-827D-988AFE9B895B}"/>
              </a:ext>
            </a:extLst>
          </p:cNvPr>
          <p:cNvCxnSpPr>
            <a:cxnSpLocks/>
          </p:cNvCxnSpPr>
          <p:nvPr/>
        </p:nvCxnSpPr>
        <p:spPr>
          <a:xfrm>
            <a:off x="6324259" y="4781453"/>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D69DA3DE-B47F-704F-A100-15EF2EA3EBC1}"/>
              </a:ext>
            </a:extLst>
          </p:cNvPr>
          <p:cNvCxnSpPr>
            <a:cxnSpLocks/>
          </p:cNvCxnSpPr>
          <p:nvPr/>
        </p:nvCxnSpPr>
        <p:spPr>
          <a:xfrm>
            <a:off x="6324259" y="6064822"/>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A1A5AEF0-FF4F-6A45-B7CC-974D904297BA}"/>
              </a:ext>
            </a:extLst>
          </p:cNvPr>
          <p:cNvCxnSpPr>
            <a:cxnSpLocks/>
          </p:cNvCxnSpPr>
          <p:nvPr/>
        </p:nvCxnSpPr>
        <p:spPr>
          <a:xfrm>
            <a:off x="6324259" y="7332148"/>
            <a:ext cx="29263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13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47B4CBB-D7E6-3C44-BE89-8F53E0A4E40C}"/>
              </a:ext>
            </a:extLst>
          </p:cNvPr>
          <p:cNvPicPr>
            <a:picLocks noChangeAspect="1"/>
          </p:cNvPicPr>
          <p:nvPr/>
        </p:nvPicPr>
        <p:blipFill>
          <a:blip r:embed="rId2"/>
          <a:stretch>
            <a:fillRect/>
          </a:stretch>
        </p:blipFill>
        <p:spPr>
          <a:xfrm>
            <a:off x="2292118" y="6188653"/>
            <a:ext cx="2298911" cy="1901568"/>
          </a:xfrm>
          <a:prstGeom prst="rect">
            <a:avLst/>
          </a:prstGeom>
        </p:spPr>
      </p:pic>
      <p:pic>
        <p:nvPicPr>
          <p:cNvPr id="12" name="図 11">
            <a:extLst>
              <a:ext uri="{FF2B5EF4-FFF2-40B4-BE49-F238E27FC236}">
                <a16:creationId xmlns:a16="http://schemas.microsoft.com/office/drawing/2014/main" id="{19EF61E2-8E8E-644A-A8BA-10F23E6126BD}"/>
              </a:ext>
            </a:extLst>
          </p:cNvPr>
          <p:cNvPicPr>
            <a:picLocks noChangeAspect="1"/>
          </p:cNvPicPr>
          <p:nvPr/>
        </p:nvPicPr>
        <p:blipFill>
          <a:blip r:embed="rId3"/>
          <a:stretch>
            <a:fillRect/>
          </a:stretch>
        </p:blipFill>
        <p:spPr>
          <a:xfrm>
            <a:off x="40576" y="1982223"/>
            <a:ext cx="2229590" cy="1890918"/>
          </a:xfrm>
          <a:prstGeom prst="rect">
            <a:avLst/>
          </a:prstGeom>
        </p:spPr>
      </p:pic>
      <p:pic>
        <p:nvPicPr>
          <p:cNvPr id="11" name="図 10">
            <a:extLst>
              <a:ext uri="{FF2B5EF4-FFF2-40B4-BE49-F238E27FC236}">
                <a16:creationId xmlns:a16="http://schemas.microsoft.com/office/drawing/2014/main" id="{4E56BEA6-E2E5-ED40-94A2-9F2A31558F76}"/>
              </a:ext>
            </a:extLst>
          </p:cNvPr>
          <p:cNvPicPr>
            <a:picLocks noChangeAspect="1"/>
          </p:cNvPicPr>
          <p:nvPr/>
        </p:nvPicPr>
        <p:blipFill>
          <a:blip r:embed="rId4"/>
          <a:stretch>
            <a:fillRect/>
          </a:stretch>
        </p:blipFill>
        <p:spPr>
          <a:xfrm>
            <a:off x="2251457" y="1919835"/>
            <a:ext cx="2220130" cy="1940324"/>
          </a:xfrm>
          <a:prstGeom prst="rect">
            <a:avLst/>
          </a:prstGeom>
        </p:spPr>
      </p:pic>
      <p:pic>
        <p:nvPicPr>
          <p:cNvPr id="9" name="図 8">
            <a:extLst>
              <a:ext uri="{FF2B5EF4-FFF2-40B4-BE49-F238E27FC236}">
                <a16:creationId xmlns:a16="http://schemas.microsoft.com/office/drawing/2014/main" id="{B28C8CF0-0100-B643-BBC2-036F7A02609F}"/>
              </a:ext>
            </a:extLst>
          </p:cNvPr>
          <p:cNvPicPr>
            <a:picLocks noChangeAspect="1"/>
          </p:cNvPicPr>
          <p:nvPr/>
        </p:nvPicPr>
        <p:blipFill>
          <a:blip r:embed="rId5"/>
          <a:stretch>
            <a:fillRect/>
          </a:stretch>
        </p:blipFill>
        <p:spPr>
          <a:xfrm>
            <a:off x="4476811" y="1923674"/>
            <a:ext cx="2292778" cy="1944508"/>
          </a:xfrm>
          <a:prstGeom prst="rect">
            <a:avLst/>
          </a:prstGeom>
        </p:spPr>
      </p:pic>
      <p:pic>
        <p:nvPicPr>
          <p:cNvPr id="8" name="図 7">
            <a:extLst>
              <a:ext uri="{FF2B5EF4-FFF2-40B4-BE49-F238E27FC236}">
                <a16:creationId xmlns:a16="http://schemas.microsoft.com/office/drawing/2014/main" id="{16408FD0-4F2D-9B4A-B5F8-28889AD3E764}"/>
              </a:ext>
            </a:extLst>
          </p:cNvPr>
          <p:cNvPicPr>
            <a:picLocks noChangeAspect="1"/>
          </p:cNvPicPr>
          <p:nvPr/>
        </p:nvPicPr>
        <p:blipFill>
          <a:blip r:embed="rId6"/>
          <a:stretch>
            <a:fillRect/>
          </a:stretch>
        </p:blipFill>
        <p:spPr>
          <a:xfrm>
            <a:off x="4539062" y="6125842"/>
            <a:ext cx="2245429" cy="1904351"/>
          </a:xfrm>
          <a:prstGeom prst="rect">
            <a:avLst/>
          </a:prstGeom>
        </p:spPr>
      </p:pic>
      <p:pic>
        <p:nvPicPr>
          <p:cNvPr id="7" name="図 6">
            <a:extLst>
              <a:ext uri="{FF2B5EF4-FFF2-40B4-BE49-F238E27FC236}">
                <a16:creationId xmlns:a16="http://schemas.microsoft.com/office/drawing/2014/main" id="{4358D511-95CF-764C-955F-9DD2BB101D1D}"/>
              </a:ext>
            </a:extLst>
          </p:cNvPr>
          <p:cNvPicPr>
            <a:picLocks noChangeAspect="1"/>
          </p:cNvPicPr>
          <p:nvPr/>
        </p:nvPicPr>
        <p:blipFill>
          <a:blip r:embed="rId7"/>
          <a:stretch>
            <a:fillRect/>
          </a:stretch>
        </p:blipFill>
        <p:spPr>
          <a:xfrm>
            <a:off x="104449" y="6210756"/>
            <a:ext cx="2236424" cy="1896714"/>
          </a:xfrm>
          <a:prstGeom prst="rect">
            <a:avLst/>
          </a:prstGeom>
        </p:spPr>
      </p:pic>
      <p:pic>
        <p:nvPicPr>
          <p:cNvPr id="6" name="図 5">
            <a:extLst>
              <a:ext uri="{FF2B5EF4-FFF2-40B4-BE49-F238E27FC236}">
                <a16:creationId xmlns:a16="http://schemas.microsoft.com/office/drawing/2014/main" id="{BB659186-9E65-D84C-B663-636A55FE788E}"/>
              </a:ext>
            </a:extLst>
          </p:cNvPr>
          <p:cNvPicPr>
            <a:picLocks noChangeAspect="1"/>
          </p:cNvPicPr>
          <p:nvPr/>
        </p:nvPicPr>
        <p:blipFill>
          <a:blip r:embed="rId8"/>
          <a:stretch>
            <a:fillRect/>
          </a:stretch>
        </p:blipFill>
        <p:spPr>
          <a:xfrm>
            <a:off x="4554765" y="4152036"/>
            <a:ext cx="2214025" cy="1831354"/>
          </a:xfrm>
          <a:prstGeom prst="rect">
            <a:avLst/>
          </a:prstGeom>
        </p:spPr>
      </p:pic>
      <p:pic>
        <p:nvPicPr>
          <p:cNvPr id="4" name="図 3">
            <a:extLst>
              <a:ext uri="{FF2B5EF4-FFF2-40B4-BE49-F238E27FC236}">
                <a16:creationId xmlns:a16="http://schemas.microsoft.com/office/drawing/2014/main" id="{FD322D65-BD2C-DD4D-AF53-623372FF3152}"/>
              </a:ext>
            </a:extLst>
          </p:cNvPr>
          <p:cNvPicPr>
            <a:picLocks noChangeAspect="1"/>
          </p:cNvPicPr>
          <p:nvPr/>
        </p:nvPicPr>
        <p:blipFill>
          <a:blip r:embed="rId9"/>
          <a:stretch>
            <a:fillRect/>
          </a:stretch>
        </p:blipFill>
        <p:spPr>
          <a:xfrm>
            <a:off x="2341249" y="4262250"/>
            <a:ext cx="2156717" cy="1783951"/>
          </a:xfrm>
          <a:prstGeom prst="rect">
            <a:avLst/>
          </a:prstGeom>
        </p:spPr>
      </p:pic>
      <p:pic>
        <p:nvPicPr>
          <p:cNvPr id="3" name="図 2">
            <a:extLst>
              <a:ext uri="{FF2B5EF4-FFF2-40B4-BE49-F238E27FC236}">
                <a16:creationId xmlns:a16="http://schemas.microsoft.com/office/drawing/2014/main" id="{8C37D091-29BB-5943-935A-9A0C4E301E20}"/>
              </a:ext>
            </a:extLst>
          </p:cNvPr>
          <p:cNvPicPr>
            <a:picLocks noChangeAspect="1"/>
          </p:cNvPicPr>
          <p:nvPr/>
        </p:nvPicPr>
        <p:blipFill>
          <a:blip r:embed="rId10"/>
          <a:stretch>
            <a:fillRect/>
          </a:stretch>
        </p:blipFill>
        <p:spPr>
          <a:xfrm>
            <a:off x="43704" y="4175136"/>
            <a:ext cx="2256844" cy="1914032"/>
          </a:xfrm>
          <a:prstGeom prst="rect">
            <a:avLst/>
          </a:prstGeom>
        </p:spPr>
      </p:pic>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6</a:t>
            </a:r>
            <a:endParaRPr kumimoji="1" lang="ja-JP" altLang="en-US" sz="1600" b="1" dirty="0">
              <a:latin typeface="Times New Roman" panose="02020603050405020304" pitchFamily="18" charset="0"/>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8198FA04-AE5D-E544-B98E-4250F29C366A}"/>
              </a:ext>
            </a:extLst>
          </p:cNvPr>
          <p:cNvSpPr txBox="1"/>
          <p:nvPr/>
        </p:nvSpPr>
        <p:spPr>
          <a:xfrm>
            <a:off x="197298" y="1193360"/>
            <a:ext cx="2069797" cy="338554"/>
          </a:xfrm>
          <a:prstGeom prst="rect">
            <a:avLst/>
          </a:prstGeom>
          <a:noFill/>
        </p:spPr>
        <p:txBody>
          <a:bodyPr wrap="none" rtlCol="0">
            <a:spAutoFit/>
          </a:bodyPr>
          <a:lstStyle/>
          <a:p>
            <a:r>
              <a:rPr lang="en-US" altLang="ja-JP" sz="1600" b="1" u="sng" dirty="0">
                <a:latin typeface="Times New Roman" charset="0"/>
                <a:ea typeface="Times New Roman" charset="0"/>
                <a:cs typeface="Times New Roman" charset="0"/>
              </a:rPr>
              <a:t>Essential amino acids</a:t>
            </a:r>
            <a:endParaRPr kumimoji="1" lang="ja-JP" altLang="en-US" sz="1600" b="1" u="sng" dirty="0">
              <a:latin typeface="Times New Roman" charset="0"/>
              <a:ea typeface="Times New Roman" charset="0"/>
              <a:cs typeface="Times New Roman" charset="0"/>
            </a:endParaRPr>
          </a:p>
        </p:txBody>
      </p:sp>
      <p:sp>
        <p:nvSpPr>
          <p:cNvPr id="46" name="テキスト ボックス 45">
            <a:extLst>
              <a:ext uri="{FF2B5EF4-FFF2-40B4-BE49-F238E27FC236}">
                <a16:creationId xmlns:a16="http://schemas.microsoft.com/office/drawing/2014/main" id="{D3808C3C-291B-2045-A272-D5DCA0E005D0}"/>
              </a:ext>
            </a:extLst>
          </p:cNvPr>
          <p:cNvSpPr txBox="1"/>
          <p:nvPr/>
        </p:nvSpPr>
        <p:spPr>
          <a:xfrm>
            <a:off x="5180294" y="1436372"/>
            <a:ext cx="1417951" cy="307777"/>
          </a:xfrm>
          <a:prstGeom prst="rect">
            <a:avLst/>
          </a:prstGeom>
          <a:noFill/>
        </p:spPr>
        <p:txBody>
          <a:bodyPr wrap="square" rtlCol="0">
            <a:spAutoFit/>
          </a:bodyPr>
          <a:lstStyle/>
          <a:p>
            <a:r>
              <a:rPr lang="en-US" altLang="ja-JP" sz="1400" b="1" dirty="0" err="1">
                <a:latin typeface="Times New Roman" charset="0"/>
                <a:ea typeface="Times New Roman" charset="0"/>
                <a:cs typeface="Times New Roman" charset="0"/>
              </a:rPr>
              <a:t>pmol</a:t>
            </a:r>
            <a:r>
              <a:rPr lang="en-US" altLang="ja-JP" sz="1400" b="1" dirty="0">
                <a:latin typeface="Times New Roman" charset="0"/>
                <a:ea typeface="Times New Roman" charset="0"/>
                <a:cs typeface="Times New Roman" charset="0"/>
              </a:rPr>
              <a:t> / 10</a:t>
            </a:r>
            <a:r>
              <a:rPr lang="en-US" altLang="ja-JP" sz="1400" b="1" baseline="30000" dirty="0">
                <a:latin typeface="Times New Roman" charset="0"/>
                <a:ea typeface="Times New Roman" charset="0"/>
                <a:cs typeface="Times New Roman" charset="0"/>
              </a:rPr>
              <a:t>6</a:t>
            </a:r>
            <a:r>
              <a:rPr lang="en-US" altLang="ja-JP" sz="1400" b="1" dirty="0">
                <a:latin typeface="Times New Roman" charset="0"/>
                <a:ea typeface="Times New Roman" charset="0"/>
                <a:cs typeface="Times New Roman" charset="0"/>
              </a:rPr>
              <a:t> cells</a:t>
            </a:r>
          </a:p>
        </p:txBody>
      </p:sp>
      <p:sp>
        <p:nvSpPr>
          <p:cNvPr id="47" name="テキスト ボックス 46">
            <a:extLst>
              <a:ext uri="{FF2B5EF4-FFF2-40B4-BE49-F238E27FC236}">
                <a16:creationId xmlns:a16="http://schemas.microsoft.com/office/drawing/2014/main" id="{030C9437-DB16-DD48-AD54-BC26CFC50BB1}"/>
              </a:ext>
            </a:extLst>
          </p:cNvPr>
          <p:cNvSpPr txBox="1"/>
          <p:nvPr/>
        </p:nvSpPr>
        <p:spPr>
          <a:xfrm>
            <a:off x="4591029" y="1436372"/>
            <a:ext cx="885559" cy="307777"/>
          </a:xfrm>
          <a:prstGeom prst="rect">
            <a:avLst/>
          </a:prstGeom>
          <a:noFill/>
        </p:spPr>
        <p:txBody>
          <a:bodyPr wrap="square" rtlCol="0">
            <a:spAutoFit/>
          </a:bodyPr>
          <a:lstStyle/>
          <a:p>
            <a:r>
              <a:rPr lang="en-US" altLang="ja-JP" sz="1400" b="1" dirty="0">
                <a:latin typeface="Times New Roman" charset="0"/>
                <a:ea typeface="Times New Roman" charset="0"/>
                <a:cs typeface="Times New Roman" charset="0"/>
              </a:rPr>
              <a:t>Y axis: </a:t>
            </a:r>
            <a:endParaRPr kumimoji="1" lang="ja-JP" altLang="en-US" sz="1400" b="1" dirty="0">
              <a:latin typeface="Times New Roman" charset="0"/>
              <a:ea typeface="Times New Roman" charset="0"/>
              <a:cs typeface="Times New Roman" charset="0"/>
            </a:endParaRPr>
          </a:p>
        </p:txBody>
      </p:sp>
      <p:sp>
        <p:nvSpPr>
          <p:cNvPr id="48" name="テキスト ボックス 47">
            <a:extLst>
              <a:ext uri="{FF2B5EF4-FFF2-40B4-BE49-F238E27FC236}">
                <a16:creationId xmlns:a16="http://schemas.microsoft.com/office/drawing/2014/main" id="{E4EA410B-3750-584E-9C20-2CE65539A56D}"/>
              </a:ext>
            </a:extLst>
          </p:cNvPr>
          <p:cNvSpPr txBox="1"/>
          <p:nvPr/>
        </p:nvSpPr>
        <p:spPr>
          <a:xfrm>
            <a:off x="125757" y="499834"/>
            <a:ext cx="332142" cy="338554"/>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A</a:t>
            </a:r>
            <a:endParaRPr kumimoji="1" lang="ja-JP" altLang="en-US" sz="1600" b="1" dirty="0">
              <a:latin typeface="Times New Roman" panose="02020603050405020304" pitchFamily="18" charset="0"/>
              <a:cs typeface="Times New Roman" panose="02020603050405020304" pitchFamily="18" charset="0"/>
            </a:endParaRPr>
          </a:p>
        </p:txBody>
      </p:sp>
      <p:sp>
        <p:nvSpPr>
          <p:cNvPr id="51" name="正方形/長方形 50">
            <a:extLst>
              <a:ext uri="{FF2B5EF4-FFF2-40B4-BE49-F238E27FC236}">
                <a16:creationId xmlns:a16="http://schemas.microsoft.com/office/drawing/2014/main" id="{7C1103EC-3FD7-354D-ACE9-31C40376A9B0}"/>
              </a:ext>
            </a:extLst>
          </p:cNvPr>
          <p:cNvSpPr/>
          <p:nvPr/>
        </p:nvSpPr>
        <p:spPr>
          <a:xfrm>
            <a:off x="1568896" y="2381873"/>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52" name="正方形/長方形 51">
            <a:extLst>
              <a:ext uri="{FF2B5EF4-FFF2-40B4-BE49-F238E27FC236}">
                <a16:creationId xmlns:a16="http://schemas.microsoft.com/office/drawing/2014/main" id="{B774364A-302B-094C-9044-FA64D0AD2BD2}"/>
              </a:ext>
            </a:extLst>
          </p:cNvPr>
          <p:cNvSpPr/>
          <p:nvPr/>
        </p:nvSpPr>
        <p:spPr>
          <a:xfrm>
            <a:off x="3838854" y="2381873"/>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53" name="正方形/長方形 52">
            <a:extLst>
              <a:ext uri="{FF2B5EF4-FFF2-40B4-BE49-F238E27FC236}">
                <a16:creationId xmlns:a16="http://schemas.microsoft.com/office/drawing/2014/main" id="{EEB43174-DDB2-704D-BAEE-A892B69F71AE}"/>
              </a:ext>
            </a:extLst>
          </p:cNvPr>
          <p:cNvSpPr/>
          <p:nvPr/>
        </p:nvSpPr>
        <p:spPr>
          <a:xfrm>
            <a:off x="6041906" y="2254915"/>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54" name="正方形/長方形 53">
            <a:extLst>
              <a:ext uri="{FF2B5EF4-FFF2-40B4-BE49-F238E27FC236}">
                <a16:creationId xmlns:a16="http://schemas.microsoft.com/office/drawing/2014/main" id="{24528D8E-2F17-A143-99F1-B4E27F7081B1}"/>
              </a:ext>
            </a:extLst>
          </p:cNvPr>
          <p:cNvSpPr/>
          <p:nvPr/>
        </p:nvSpPr>
        <p:spPr>
          <a:xfrm>
            <a:off x="3838854" y="4481434"/>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55" name="正方形/長方形 54">
            <a:extLst>
              <a:ext uri="{FF2B5EF4-FFF2-40B4-BE49-F238E27FC236}">
                <a16:creationId xmlns:a16="http://schemas.microsoft.com/office/drawing/2014/main" id="{18DE2C77-E9E8-614B-BD94-37527A8BF8E4}"/>
              </a:ext>
            </a:extLst>
          </p:cNvPr>
          <p:cNvSpPr/>
          <p:nvPr/>
        </p:nvSpPr>
        <p:spPr>
          <a:xfrm>
            <a:off x="6133544" y="4496507"/>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56" name="正方形/長方形 55">
            <a:extLst>
              <a:ext uri="{FF2B5EF4-FFF2-40B4-BE49-F238E27FC236}">
                <a16:creationId xmlns:a16="http://schemas.microsoft.com/office/drawing/2014/main" id="{1A655FDD-AE75-0049-8890-8813996D75A3}"/>
              </a:ext>
            </a:extLst>
          </p:cNvPr>
          <p:cNvSpPr/>
          <p:nvPr/>
        </p:nvSpPr>
        <p:spPr>
          <a:xfrm>
            <a:off x="6062080" y="6328935"/>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57" name="正方形/長方形 56">
            <a:extLst>
              <a:ext uri="{FF2B5EF4-FFF2-40B4-BE49-F238E27FC236}">
                <a16:creationId xmlns:a16="http://schemas.microsoft.com/office/drawing/2014/main" id="{34F89F22-F39D-A64E-BA50-F652FBD323FB}"/>
              </a:ext>
            </a:extLst>
          </p:cNvPr>
          <p:cNvSpPr/>
          <p:nvPr/>
        </p:nvSpPr>
        <p:spPr>
          <a:xfrm>
            <a:off x="1568896" y="4517634"/>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58" name="正方形/長方形 57">
            <a:extLst>
              <a:ext uri="{FF2B5EF4-FFF2-40B4-BE49-F238E27FC236}">
                <a16:creationId xmlns:a16="http://schemas.microsoft.com/office/drawing/2014/main" id="{FA337FE1-70AA-5147-8965-29D6ECEE37CA}"/>
              </a:ext>
            </a:extLst>
          </p:cNvPr>
          <p:cNvSpPr/>
          <p:nvPr/>
        </p:nvSpPr>
        <p:spPr>
          <a:xfrm>
            <a:off x="1626059" y="6457158"/>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59" name="正方形/長方形 58">
            <a:extLst>
              <a:ext uri="{FF2B5EF4-FFF2-40B4-BE49-F238E27FC236}">
                <a16:creationId xmlns:a16="http://schemas.microsoft.com/office/drawing/2014/main" id="{7188DC15-6264-054A-97FF-89E02A53C95E}"/>
              </a:ext>
            </a:extLst>
          </p:cNvPr>
          <p:cNvSpPr/>
          <p:nvPr/>
        </p:nvSpPr>
        <p:spPr>
          <a:xfrm>
            <a:off x="3880160" y="6399535"/>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Tree>
    <p:extLst>
      <p:ext uri="{BB962C8B-B14F-4D97-AF65-F5344CB8AC3E}">
        <p14:creationId xmlns:p14="http://schemas.microsoft.com/office/powerpoint/2010/main" val="2118652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6</a:t>
            </a:r>
            <a:endParaRPr kumimoji="1" lang="ja-JP" altLang="en-US" sz="1600" b="1"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F0B15F20-6546-4C48-B29A-5AED8A0BCC43}"/>
              </a:ext>
            </a:extLst>
          </p:cNvPr>
          <p:cNvSpPr txBox="1"/>
          <p:nvPr/>
        </p:nvSpPr>
        <p:spPr>
          <a:xfrm>
            <a:off x="187989" y="8887696"/>
            <a:ext cx="6549591" cy="830997"/>
          </a:xfrm>
          <a:prstGeom prst="rect">
            <a:avLst/>
          </a:prstGeom>
          <a:noFill/>
        </p:spPr>
        <p:txBody>
          <a:bodyPr wrap="square" rtlCol="0">
            <a:spAutoFit/>
          </a:bodyPr>
          <a:lstStyle/>
          <a:p>
            <a:r>
              <a:rPr lang="en-US" altLang="ja-JP" sz="1200" b="1" dirty="0">
                <a:latin typeface="Times New Roman" panose="02020603050405020304" pitchFamily="18" charset="0"/>
                <a:cs typeface="Times New Roman" panose="02020603050405020304" pitchFamily="18" charset="0"/>
              </a:rPr>
              <a:t>Supplemental Figure 6. </a:t>
            </a:r>
            <a:r>
              <a:rPr lang="en-US" altLang="ja-JP" sz="1200" b="1" dirty="0">
                <a:solidFill>
                  <a:srgbClr val="000000"/>
                </a:solidFill>
                <a:latin typeface="Times New Roman" panose="02020603050405020304" pitchFamily="18" charset="0"/>
                <a:ea typeface="ＭＳ 明朝" panose="02020609040205080304" pitchFamily="49" charset="-128"/>
              </a:rPr>
              <a:t>Levels of amino acids in WCC and INV </a:t>
            </a:r>
          </a:p>
          <a:p>
            <a:r>
              <a:rPr lang="en-US" altLang="ja-JP" sz="1200" dirty="0">
                <a:latin typeface="Times New Roman" panose="02020603050405020304" pitchFamily="18" charset="0"/>
                <a:cs typeface="Times New Roman" panose="02020603050405020304" pitchFamily="18" charset="0"/>
              </a:rPr>
              <a:t>Levels of essential (A) and non-essential (B) amino acids of SUM149 WCC and INV were analyzed by CE-TOFMS, and concentrations were shown in graph. Data are presented as mean ± SDs of triplicate samples. </a:t>
            </a:r>
            <a:r>
              <a:rPr lang="en-US" altLang="ja-JP" sz="1200" dirty="0">
                <a:solidFill>
                  <a:srgbClr val="000000"/>
                </a:solidFill>
                <a:latin typeface="Times New Roman" panose="02020603050405020304" pitchFamily="18" charset="0"/>
                <a:ea typeface="ＭＳ 明朝" panose="02020609040205080304" pitchFamily="49" charset="-128"/>
              </a:rPr>
              <a:t> </a:t>
            </a:r>
            <a:r>
              <a:rPr lang="mr-IN" altLang="ja-JP" sz="1200" dirty="0">
                <a:solidFill>
                  <a:srgbClr val="000000"/>
                </a:solidFill>
                <a:latin typeface="Times New Roman" panose="02020603050405020304" pitchFamily="18" charset="0"/>
                <a:ea typeface="ＭＳ 明朝" panose="02020609040205080304" pitchFamily="49" charset="-128"/>
              </a:rPr>
              <a:t>*</a:t>
            </a:r>
            <a:r>
              <a:rPr lang="en-US" altLang="ja-JP" sz="1200" dirty="0">
                <a:solidFill>
                  <a:srgbClr val="000000"/>
                </a:solidFill>
                <a:latin typeface="Times New Roman" panose="02020603050405020304" pitchFamily="18" charset="0"/>
                <a:ea typeface="ＭＳ 明朝" panose="02020609040205080304" pitchFamily="49" charset="-128"/>
              </a:rPr>
              <a:t>p</a:t>
            </a:r>
            <a:r>
              <a:rPr lang="mr-IN" altLang="ja-JP" sz="1200" dirty="0">
                <a:solidFill>
                  <a:srgbClr val="000000"/>
                </a:solidFill>
                <a:latin typeface="Times New Roman" panose="02020603050405020304" pitchFamily="18" charset="0"/>
                <a:ea typeface="ＭＳ 明朝" panose="02020609040205080304" pitchFamily="49" charset="-128"/>
              </a:rPr>
              <a:t> </a:t>
            </a:r>
            <a:r>
              <a:rPr lang="mr-IN" altLang="ja-JP" sz="1200" dirty="0">
                <a:solidFill>
                  <a:srgbClr val="000000"/>
                </a:solidFill>
                <a:latin typeface="Times New Roman" charset="0"/>
                <a:ea typeface="Times New Roman" charset="0"/>
                <a:cs typeface="Times New Roman" charset="0"/>
              </a:rPr>
              <a:t>&lt; 0.05, ***</a:t>
            </a:r>
            <a:r>
              <a:rPr lang="en-US" altLang="ja-JP" sz="1200" dirty="0">
                <a:solidFill>
                  <a:srgbClr val="000000"/>
                </a:solidFill>
                <a:latin typeface="Times New Roman" charset="0"/>
                <a:ea typeface="Times New Roman" charset="0"/>
                <a:cs typeface="Times New Roman" charset="0"/>
              </a:rPr>
              <a:t>p</a:t>
            </a:r>
            <a:r>
              <a:rPr lang="mr-IN" altLang="ja-JP" sz="1200" dirty="0">
                <a:solidFill>
                  <a:srgbClr val="000000"/>
                </a:solidFill>
                <a:latin typeface="Times New Roman" charset="0"/>
                <a:ea typeface="Times New Roman" charset="0"/>
                <a:cs typeface="Times New Roman" charset="0"/>
              </a:rPr>
              <a:t>&lt; 0.001</a:t>
            </a:r>
            <a:endParaRPr kumimoji="1" lang="ja-JP" altLang="en-US" sz="1200" dirty="0">
              <a:latin typeface="Times New Roman" panose="02020603050405020304" pitchFamily="18" charset="0"/>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8198FA04-AE5D-E544-B98E-4250F29C366A}"/>
              </a:ext>
            </a:extLst>
          </p:cNvPr>
          <p:cNvSpPr txBox="1"/>
          <p:nvPr/>
        </p:nvSpPr>
        <p:spPr>
          <a:xfrm>
            <a:off x="291828" y="808098"/>
            <a:ext cx="2457724" cy="338554"/>
          </a:xfrm>
          <a:prstGeom prst="rect">
            <a:avLst/>
          </a:prstGeom>
          <a:noFill/>
        </p:spPr>
        <p:txBody>
          <a:bodyPr wrap="none" rtlCol="0">
            <a:spAutoFit/>
          </a:bodyPr>
          <a:lstStyle/>
          <a:p>
            <a:r>
              <a:rPr lang="en-US" altLang="ja-JP" sz="1600" b="1" u="sng" dirty="0">
                <a:latin typeface="Times New Roman" charset="0"/>
                <a:ea typeface="Times New Roman" charset="0"/>
                <a:cs typeface="Times New Roman" charset="0"/>
              </a:rPr>
              <a:t>Non-essential amino acids</a:t>
            </a:r>
            <a:endParaRPr kumimoji="1" lang="ja-JP" altLang="en-US" sz="1600" b="1" u="sng" dirty="0">
              <a:latin typeface="Times New Roman" charset="0"/>
              <a:ea typeface="Times New Roman" charset="0"/>
              <a:cs typeface="Times New Roman" charset="0"/>
            </a:endParaRPr>
          </a:p>
        </p:txBody>
      </p:sp>
      <p:sp>
        <p:nvSpPr>
          <p:cNvPr id="46" name="テキスト ボックス 45">
            <a:extLst>
              <a:ext uri="{FF2B5EF4-FFF2-40B4-BE49-F238E27FC236}">
                <a16:creationId xmlns:a16="http://schemas.microsoft.com/office/drawing/2014/main" id="{D3808C3C-291B-2045-A272-D5DCA0E005D0}"/>
              </a:ext>
            </a:extLst>
          </p:cNvPr>
          <p:cNvSpPr txBox="1"/>
          <p:nvPr/>
        </p:nvSpPr>
        <p:spPr>
          <a:xfrm>
            <a:off x="5270134" y="910469"/>
            <a:ext cx="1417951" cy="307777"/>
          </a:xfrm>
          <a:prstGeom prst="rect">
            <a:avLst/>
          </a:prstGeom>
          <a:noFill/>
        </p:spPr>
        <p:txBody>
          <a:bodyPr wrap="square" rtlCol="0">
            <a:spAutoFit/>
          </a:bodyPr>
          <a:lstStyle/>
          <a:p>
            <a:r>
              <a:rPr lang="en-US" altLang="ja-JP" sz="1400" b="1" dirty="0" err="1">
                <a:latin typeface="Times New Roman" charset="0"/>
                <a:ea typeface="Times New Roman" charset="0"/>
                <a:cs typeface="Times New Roman" charset="0"/>
              </a:rPr>
              <a:t>pmol</a:t>
            </a:r>
            <a:r>
              <a:rPr lang="en-US" altLang="ja-JP" sz="1400" b="1" dirty="0">
                <a:latin typeface="Times New Roman" charset="0"/>
                <a:ea typeface="Times New Roman" charset="0"/>
                <a:cs typeface="Times New Roman" charset="0"/>
              </a:rPr>
              <a:t> / 10</a:t>
            </a:r>
            <a:r>
              <a:rPr lang="en-US" altLang="ja-JP" sz="1400" b="1" baseline="30000" dirty="0">
                <a:latin typeface="Times New Roman" charset="0"/>
                <a:ea typeface="Times New Roman" charset="0"/>
                <a:cs typeface="Times New Roman" charset="0"/>
              </a:rPr>
              <a:t>6</a:t>
            </a:r>
            <a:r>
              <a:rPr lang="en-US" altLang="ja-JP" sz="1400" b="1" dirty="0">
                <a:latin typeface="Times New Roman" charset="0"/>
                <a:ea typeface="Times New Roman" charset="0"/>
                <a:cs typeface="Times New Roman" charset="0"/>
              </a:rPr>
              <a:t> cells</a:t>
            </a:r>
          </a:p>
        </p:txBody>
      </p:sp>
      <p:sp>
        <p:nvSpPr>
          <p:cNvPr id="47" name="テキスト ボックス 46">
            <a:extLst>
              <a:ext uri="{FF2B5EF4-FFF2-40B4-BE49-F238E27FC236}">
                <a16:creationId xmlns:a16="http://schemas.microsoft.com/office/drawing/2014/main" id="{030C9437-DB16-DD48-AD54-BC26CFC50BB1}"/>
              </a:ext>
            </a:extLst>
          </p:cNvPr>
          <p:cNvSpPr txBox="1"/>
          <p:nvPr/>
        </p:nvSpPr>
        <p:spPr>
          <a:xfrm>
            <a:off x="4680869" y="910469"/>
            <a:ext cx="885559" cy="307777"/>
          </a:xfrm>
          <a:prstGeom prst="rect">
            <a:avLst/>
          </a:prstGeom>
          <a:noFill/>
        </p:spPr>
        <p:txBody>
          <a:bodyPr wrap="square" rtlCol="0">
            <a:spAutoFit/>
          </a:bodyPr>
          <a:lstStyle/>
          <a:p>
            <a:r>
              <a:rPr lang="en-US" altLang="ja-JP" sz="1400" b="1" dirty="0">
                <a:latin typeface="Times New Roman" charset="0"/>
                <a:ea typeface="Times New Roman" charset="0"/>
                <a:cs typeface="Times New Roman" charset="0"/>
              </a:rPr>
              <a:t>Y axis: </a:t>
            </a:r>
            <a:endParaRPr kumimoji="1" lang="ja-JP" altLang="en-US" sz="1400" b="1" dirty="0">
              <a:latin typeface="Times New Roman" charset="0"/>
              <a:ea typeface="Times New Roman" charset="0"/>
              <a:cs typeface="Times New Roman" charset="0"/>
            </a:endParaRPr>
          </a:p>
        </p:txBody>
      </p:sp>
      <p:sp>
        <p:nvSpPr>
          <p:cNvPr id="48" name="テキスト ボックス 47">
            <a:extLst>
              <a:ext uri="{FF2B5EF4-FFF2-40B4-BE49-F238E27FC236}">
                <a16:creationId xmlns:a16="http://schemas.microsoft.com/office/drawing/2014/main" id="{E4EA410B-3750-584E-9C20-2CE65539A56D}"/>
              </a:ext>
            </a:extLst>
          </p:cNvPr>
          <p:cNvSpPr txBox="1"/>
          <p:nvPr/>
        </p:nvSpPr>
        <p:spPr>
          <a:xfrm>
            <a:off x="125757" y="499834"/>
            <a:ext cx="332142" cy="338554"/>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B</a:t>
            </a:r>
            <a:endParaRPr kumimoji="1" lang="ja-JP" altLang="en-US" sz="1600" b="1" dirty="0">
              <a:latin typeface="Times New Roman" panose="02020603050405020304" pitchFamily="18" charset="0"/>
              <a:cs typeface="Times New Roman" panose="02020603050405020304" pitchFamily="18" charset="0"/>
            </a:endParaRPr>
          </a:p>
        </p:txBody>
      </p:sp>
      <p:pic>
        <p:nvPicPr>
          <p:cNvPr id="17" name="図 16">
            <a:extLst>
              <a:ext uri="{FF2B5EF4-FFF2-40B4-BE49-F238E27FC236}">
                <a16:creationId xmlns:a16="http://schemas.microsoft.com/office/drawing/2014/main" id="{E2A1EC04-8AB1-A74B-A49C-3859F368D599}"/>
              </a:ext>
            </a:extLst>
          </p:cNvPr>
          <p:cNvPicPr>
            <a:picLocks noChangeAspect="1"/>
          </p:cNvPicPr>
          <p:nvPr/>
        </p:nvPicPr>
        <p:blipFill>
          <a:blip r:embed="rId2"/>
          <a:stretch>
            <a:fillRect/>
          </a:stretch>
        </p:blipFill>
        <p:spPr>
          <a:xfrm>
            <a:off x="2313775" y="1245847"/>
            <a:ext cx="2298021" cy="1852949"/>
          </a:xfrm>
          <a:prstGeom prst="rect">
            <a:avLst/>
          </a:prstGeom>
        </p:spPr>
      </p:pic>
      <p:pic>
        <p:nvPicPr>
          <p:cNvPr id="18" name="図 17">
            <a:extLst>
              <a:ext uri="{FF2B5EF4-FFF2-40B4-BE49-F238E27FC236}">
                <a16:creationId xmlns:a16="http://schemas.microsoft.com/office/drawing/2014/main" id="{4A6EFE34-9AEE-0542-ADC0-E8AA5CCC596F}"/>
              </a:ext>
            </a:extLst>
          </p:cNvPr>
          <p:cNvPicPr>
            <a:picLocks noChangeAspect="1"/>
          </p:cNvPicPr>
          <p:nvPr/>
        </p:nvPicPr>
        <p:blipFill>
          <a:blip r:embed="rId3"/>
          <a:stretch>
            <a:fillRect/>
          </a:stretch>
        </p:blipFill>
        <p:spPr>
          <a:xfrm>
            <a:off x="32401" y="5089254"/>
            <a:ext cx="2407193" cy="1927673"/>
          </a:xfrm>
          <a:prstGeom prst="rect">
            <a:avLst/>
          </a:prstGeom>
        </p:spPr>
      </p:pic>
      <p:pic>
        <p:nvPicPr>
          <p:cNvPr id="19" name="図 18">
            <a:extLst>
              <a:ext uri="{FF2B5EF4-FFF2-40B4-BE49-F238E27FC236}">
                <a16:creationId xmlns:a16="http://schemas.microsoft.com/office/drawing/2014/main" id="{854C838A-4E4B-9041-A8AD-3B256A78AC83}"/>
              </a:ext>
            </a:extLst>
          </p:cNvPr>
          <p:cNvPicPr>
            <a:picLocks noChangeAspect="1"/>
          </p:cNvPicPr>
          <p:nvPr/>
        </p:nvPicPr>
        <p:blipFill>
          <a:blip r:embed="rId4"/>
          <a:stretch>
            <a:fillRect/>
          </a:stretch>
        </p:blipFill>
        <p:spPr>
          <a:xfrm>
            <a:off x="40780" y="1178678"/>
            <a:ext cx="2409609" cy="1899339"/>
          </a:xfrm>
          <a:prstGeom prst="rect">
            <a:avLst/>
          </a:prstGeom>
        </p:spPr>
      </p:pic>
      <p:pic>
        <p:nvPicPr>
          <p:cNvPr id="20" name="図 19">
            <a:extLst>
              <a:ext uri="{FF2B5EF4-FFF2-40B4-BE49-F238E27FC236}">
                <a16:creationId xmlns:a16="http://schemas.microsoft.com/office/drawing/2014/main" id="{EA9D15D1-ACD4-484C-9889-23910F4B2F36}"/>
              </a:ext>
            </a:extLst>
          </p:cNvPr>
          <p:cNvPicPr>
            <a:picLocks noChangeAspect="1"/>
          </p:cNvPicPr>
          <p:nvPr/>
        </p:nvPicPr>
        <p:blipFill>
          <a:blip r:embed="rId5"/>
          <a:stretch>
            <a:fillRect/>
          </a:stretch>
        </p:blipFill>
        <p:spPr>
          <a:xfrm>
            <a:off x="4477215" y="5057334"/>
            <a:ext cx="2380785" cy="1927302"/>
          </a:xfrm>
          <a:prstGeom prst="rect">
            <a:avLst/>
          </a:prstGeom>
        </p:spPr>
      </p:pic>
      <p:pic>
        <p:nvPicPr>
          <p:cNvPr id="21" name="図 20">
            <a:extLst>
              <a:ext uri="{FF2B5EF4-FFF2-40B4-BE49-F238E27FC236}">
                <a16:creationId xmlns:a16="http://schemas.microsoft.com/office/drawing/2014/main" id="{1CA312C2-1371-0C4D-837B-E00B69ED02FC}"/>
              </a:ext>
            </a:extLst>
          </p:cNvPr>
          <p:cNvPicPr>
            <a:picLocks noChangeAspect="1"/>
          </p:cNvPicPr>
          <p:nvPr/>
        </p:nvPicPr>
        <p:blipFill>
          <a:blip r:embed="rId6"/>
          <a:stretch>
            <a:fillRect/>
          </a:stretch>
        </p:blipFill>
        <p:spPr>
          <a:xfrm>
            <a:off x="112253" y="6878312"/>
            <a:ext cx="2420434" cy="1871181"/>
          </a:xfrm>
          <a:prstGeom prst="rect">
            <a:avLst/>
          </a:prstGeom>
        </p:spPr>
      </p:pic>
      <p:pic>
        <p:nvPicPr>
          <p:cNvPr id="22" name="図 21">
            <a:extLst>
              <a:ext uri="{FF2B5EF4-FFF2-40B4-BE49-F238E27FC236}">
                <a16:creationId xmlns:a16="http://schemas.microsoft.com/office/drawing/2014/main" id="{6E1DE1FB-16D5-A24C-A805-CD85CF84AE39}"/>
              </a:ext>
            </a:extLst>
          </p:cNvPr>
          <p:cNvPicPr>
            <a:picLocks noChangeAspect="1"/>
          </p:cNvPicPr>
          <p:nvPr/>
        </p:nvPicPr>
        <p:blipFill>
          <a:blip r:embed="rId7"/>
          <a:stretch>
            <a:fillRect/>
          </a:stretch>
        </p:blipFill>
        <p:spPr>
          <a:xfrm>
            <a:off x="4393353" y="1102420"/>
            <a:ext cx="2419350" cy="2051854"/>
          </a:xfrm>
          <a:prstGeom prst="rect">
            <a:avLst/>
          </a:prstGeom>
        </p:spPr>
      </p:pic>
      <p:pic>
        <p:nvPicPr>
          <p:cNvPr id="23" name="図 22">
            <a:extLst>
              <a:ext uri="{FF2B5EF4-FFF2-40B4-BE49-F238E27FC236}">
                <a16:creationId xmlns:a16="http://schemas.microsoft.com/office/drawing/2014/main" id="{59E0DCE8-8343-8C41-B69E-65B18925F442}"/>
              </a:ext>
            </a:extLst>
          </p:cNvPr>
          <p:cNvPicPr>
            <a:picLocks noChangeAspect="1"/>
          </p:cNvPicPr>
          <p:nvPr/>
        </p:nvPicPr>
        <p:blipFill>
          <a:blip r:embed="rId8"/>
          <a:stretch>
            <a:fillRect/>
          </a:stretch>
        </p:blipFill>
        <p:spPr>
          <a:xfrm>
            <a:off x="2211487" y="3096976"/>
            <a:ext cx="2400309" cy="2028787"/>
          </a:xfrm>
          <a:prstGeom prst="rect">
            <a:avLst/>
          </a:prstGeom>
        </p:spPr>
      </p:pic>
      <p:pic>
        <p:nvPicPr>
          <p:cNvPr id="24" name="図 23">
            <a:extLst>
              <a:ext uri="{FF2B5EF4-FFF2-40B4-BE49-F238E27FC236}">
                <a16:creationId xmlns:a16="http://schemas.microsoft.com/office/drawing/2014/main" id="{96851964-2E09-7D42-94BB-0D02CA8CEEEA}"/>
              </a:ext>
            </a:extLst>
          </p:cNvPr>
          <p:cNvPicPr>
            <a:picLocks noChangeAspect="1"/>
          </p:cNvPicPr>
          <p:nvPr/>
        </p:nvPicPr>
        <p:blipFill>
          <a:blip r:embed="rId9"/>
          <a:stretch>
            <a:fillRect/>
          </a:stretch>
        </p:blipFill>
        <p:spPr>
          <a:xfrm>
            <a:off x="2324084" y="5147671"/>
            <a:ext cx="2175113" cy="1836965"/>
          </a:xfrm>
          <a:prstGeom prst="rect">
            <a:avLst/>
          </a:prstGeom>
        </p:spPr>
      </p:pic>
      <p:pic>
        <p:nvPicPr>
          <p:cNvPr id="32" name="図 31">
            <a:extLst>
              <a:ext uri="{FF2B5EF4-FFF2-40B4-BE49-F238E27FC236}">
                <a16:creationId xmlns:a16="http://schemas.microsoft.com/office/drawing/2014/main" id="{F752DC55-9CBA-2B4A-8CE0-F8AC5F7CE584}"/>
              </a:ext>
            </a:extLst>
          </p:cNvPr>
          <p:cNvPicPr>
            <a:picLocks noChangeAspect="1"/>
          </p:cNvPicPr>
          <p:nvPr/>
        </p:nvPicPr>
        <p:blipFill>
          <a:blip r:embed="rId10"/>
          <a:stretch>
            <a:fillRect/>
          </a:stretch>
        </p:blipFill>
        <p:spPr>
          <a:xfrm>
            <a:off x="4323913" y="3103253"/>
            <a:ext cx="2558231" cy="1986001"/>
          </a:xfrm>
          <a:prstGeom prst="rect">
            <a:avLst/>
          </a:prstGeom>
        </p:spPr>
      </p:pic>
      <p:sp>
        <p:nvSpPr>
          <p:cNvPr id="2" name="正方形/長方形 1">
            <a:extLst>
              <a:ext uri="{FF2B5EF4-FFF2-40B4-BE49-F238E27FC236}">
                <a16:creationId xmlns:a16="http://schemas.microsoft.com/office/drawing/2014/main" id="{F37A7E5E-673A-024B-AB24-895DC4396442}"/>
              </a:ext>
            </a:extLst>
          </p:cNvPr>
          <p:cNvSpPr/>
          <p:nvPr/>
        </p:nvSpPr>
        <p:spPr>
          <a:xfrm>
            <a:off x="749218" y="3375907"/>
            <a:ext cx="457200" cy="3010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0ECCDF76-C9BF-034C-909F-97C478EBD899}"/>
              </a:ext>
            </a:extLst>
          </p:cNvPr>
          <p:cNvPicPr>
            <a:picLocks noChangeAspect="1"/>
          </p:cNvPicPr>
          <p:nvPr/>
        </p:nvPicPr>
        <p:blipFill>
          <a:blip r:embed="rId11"/>
          <a:stretch>
            <a:fillRect/>
          </a:stretch>
        </p:blipFill>
        <p:spPr>
          <a:xfrm>
            <a:off x="62421" y="3112154"/>
            <a:ext cx="2411894" cy="2051140"/>
          </a:xfrm>
          <a:prstGeom prst="rect">
            <a:avLst/>
          </a:prstGeom>
        </p:spPr>
      </p:pic>
      <p:sp>
        <p:nvSpPr>
          <p:cNvPr id="33" name="正方形/長方形 32">
            <a:extLst>
              <a:ext uri="{FF2B5EF4-FFF2-40B4-BE49-F238E27FC236}">
                <a16:creationId xmlns:a16="http://schemas.microsoft.com/office/drawing/2014/main" id="{CDC66A19-82DA-A642-8EE9-3E92D4D0561F}"/>
              </a:ext>
            </a:extLst>
          </p:cNvPr>
          <p:cNvSpPr/>
          <p:nvPr/>
        </p:nvSpPr>
        <p:spPr>
          <a:xfrm>
            <a:off x="1813947" y="7457713"/>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34" name="正方形/長方形 33">
            <a:extLst>
              <a:ext uri="{FF2B5EF4-FFF2-40B4-BE49-F238E27FC236}">
                <a16:creationId xmlns:a16="http://schemas.microsoft.com/office/drawing/2014/main" id="{A0FBEF5C-E923-2444-A0B0-E6C58399153B}"/>
              </a:ext>
            </a:extLst>
          </p:cNvPr>
          <p:cNvSpPr/>
          <p:nvPr/>
        </p:nvSpPr>
        <p:spPr>
          <a:xfrm>
            <a:off x="1712071" y="5510730"/>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35" name="正方形/長方形 34">
            <a:extLst>
              <a:ext uri="{FF2B5EF4-FFF2-40B4-BE49-F238E27FC236}">
                <a16:creationId xmlns:a16="http://schemas.microsoft.com/office/drawing/2014/main" id="{E150D6B4-98DD-544E-930B-A0B994B4B2CF}"/>
              </a:ext>
            </a:extLst>
          </p:cNvPr>
          <p:cNvSpPr/>
          <p:nvPr/>
        </p:nvSpPr>
        <p:spPr>
          <a:xfrm>
            <a:off x="3885991" y="5556524"/>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36" name="正方形/長方形 35">
            <a:extLst>
              <a:ext uri="{FF2B5EF4-FFF2-40B4-BE49-F238E27FC236}">
                <a16:creationId xmlns:a16="http://schemas.microsoft.com/office/drawing/2014/main" id="{052ED2AA-2E1B-A748-98F1-2CC5A0177013}"/>
              </a:ext>
            </a:extLst>
          </p:cNvPr>
          <p:cNvSpPr/>
          <p:nvPr/>
        </p:nvSpPr>
        <p:spPr>
          <a:xfrm>
            <a:off x="6126604" y="5556524"/>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37" name="正方形/長方形 36">
            <a:extLst>
              <a:ext uri="{FF2B5EF4-FFF2-40B4-BE49-F238E27FC236}">
                <a16:creationId xmlns:a16="http://schemas.microsoft.com/office/drawing/2014/main" id="{3D9AFE7F-654C-B346-8DDE-C44B3AEEF947}"/>
              </a:ext>
            </a:extLst>
          </p:cNvPr>
          <p:cNvSpPr/>
          <p:nvPr/>
        </p:nvSpPr>
        <p:spPr>
          <a:xfrm>
            <a:off x="6126604" y="3455853"/>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38" name="正方形/長方形 37">
            <a:extLst>
              <a:ext uri="{FF2B5EF4-FFF2-40B4-BE49-F238E27FC236}">
                <a16:creationId xmlns:a16="http://schemas.microsoft.com/office/drawing/2014/main" id="{BB700819-D529-1348-B30A-7E243368B72B}"/>
              </a:ext>
            </a:extLst>
          </p:cNvPr>
          <p:cNvSpPr/>
          <p:nvPr/>
        </p:nvSpPr>
        <p:spPr>
          <a:xfrm>
            <a:off x="3885991" y="3550031"/>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39" name="正方形/長方形 38">
            <a:extLst>
              <a:ext uri="{FF2B5EF4-FFF2-40B4-BE49-F238E27FC236}">
                <a16:creationId xmlns:a16="http://schemas.microsoft.com/office/drawing/2014/main" id="{4A733A2A-A250-7140-93E3-31E73D871C96}"/>
              </a:ext>
            </a:extLst>
          </p:cNvPr>
          <p:cNvSpPr/>
          <p:nvPr/>
        </p:nvSpPr>
        <p:spPr>
          <a:xfrm>
            <a:off x="1752566" y="3582811"/>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40" name="正方形/長方形 39">
            <a:extLst>
              <a:ext uri="{FF2B5EF4-FFF2-40B4-BE49-F238E27FC236}">
                <a16:creationId xmlns:a16="http://schemas.microsoft.com/office/drawing/2014/main" id="{3BDA0043-88A1-D94A-A79A-17BFEDC3D3FF}"/>
              </a:ext>
            </a:extLst>
          </p:cNvPr>
          <p:cNvSpPr/>
          <p:nvPr/>
        </p:nvSpPr>
        <p:spPr>
          <a:xfrm>
            <a:off x="3908342" y="1575862"/>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41" name="正方形/長方形 40">
            <a:extLst>
              <a:ext uri="{FF2B5EF4-FFF2-40B4-BE49-F238E27FC236}">
                <a16:creationId xmlns:a16="http://schemas.microsoft.com/office/drawing/2014/main" id="{002F7B01-64FE-BD4B-BBB7-75538C9CFD8B}"/>
              </a:ext>
            </a:extLst>
          </p:cNvPr>
          <p:cNvSpPr/>
          <p:nvPr/>
        </p:nvSpPr>
        <p:spPr>
          <a:xfrm>
            <a:off x="6044628" y="1519825"/>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42" name="正方形/長方形 41">
            <a:extLst>
              <a:ext uri="{FF2B5EF4-FFF2-40B4-BE49-F238E27FC236}">
                <a16:creationId xmlns:a16="http://schemas.microsoft.com/office/drawing/2014/main" id="{C6E92BF3-63E3-D342-B8FF-00ECADD29F53}"/>
              </a:ext>
            </a:extLst>
          </p:cNvPr>
          <p:cNvSpPr/>
          <p:nvPr/>
        </p:nvSpPr>
        <p:spPr>
          <a:xfrm>
            <a:off x="1787313" y="1739779"/>
            <a:ext cx="251992"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Tree>
    <p:extLst>
      <p:ext uri="{BB962C8B-B14F-4D97-AF65-F5344CB8AC3E}">
        <p14:creationId xmlns:p14="http://schemas.microsoft.com/office/powerpoint/2010/main" val="3592917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7</a:t>
            </a:r>
            <a:endParaRPr kumimoji="1" lang="ja-JP" altLang="en-US" sz="1600" b="1"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F0B15F20-6546-4C48-B29A-5AED8A0BCC43}"/>
              </a:ext>
            </a:extLst>
          </p:cNvPr>
          <p:cNvSpPr txBox="1"/>
          <p:nvPr/>
        </p:nvSpPr>
        <p:spPr>
          <a:xfrm>
            <a:off x="150690" y="8078101"/>
            <a:ext cx="6537395" cy="830997"/>
          </a:xfrm>
          <a:prstGeom prst="rect">
            <a:avLst/>
          </a:prstGeom>
          <a:noFill/>
        </p:spPr>
        <p:txBody>
          <a:bodyPr wrap="square" rtlCol="0">
            <a:spAutoFit/>
          </a:bodyPr>
          <a:lstStyle/>
          <a:p>
            <a:r>
              <a:rPr lang="en-US" altLang="ja-JP" sz="1200" b="1" dirty="0">
                <a:latin typeface="Times New Roman" panose="02020603050405020304" pitchFamily="18" charset="0"/>
                <a:cs typeface="Times New Roman" panose="02020603050405020304" pitchFamily="18" charset="0"/>
              </a:rPr>
              <a:t>Supplemental Figure 7. </a:t>
            </a:r>
            <a:r>
              <a:rPr lang="en-US" altLang="ja-JP" sz="1200" b="1" dirty="0">
                <a:solidFill>
                  <a:srgbClr val="000000"/>
                </a:solidFill>
                <a:latin typeface="Times New Roman" panose="02020603050405020304" pitchFamily="18" charset="0"/>
                <a:ea typeface="ＭＳ 明朝" panose="02020609040205080304" pitchFamily="49" charset="-128"/>
              </a:rPr>
              <a:t>Glutamine had no significant effects on SUM149 invasiveness </a:t>
            </a:r>
          </a:p>
          <a:p>
            <a:r>
              <a:rPr lang="en-US" altLang="ja-JP" sz="1200" dirty="0">
                <a:latin typeface="Times New Roman" panose="02020603050405020304" pitchFamily="18" charset="0"/>
                <a:cs typeface="Times New Roman" panose="02020603050405020304" pitchFamily="18" charset="0"/>
              </a:rPr>
              <a:t>SUM149 Surviving fraction and invasiveness were determined treated with Glutamine free medium (A), or </a:t>
            </a:r>
            <a:r>
              <a:rPr lang="en-US" altLang="ja-JP" sz="1200" dirty="0" err="1">
                <a:latin typeface="Times New Roman" panose="02020603050405020304" pitchFamily="18" charset="0"/>
                <a:cs typeface="Times New Roman" panose="02020603050405020304" pitchFamily="18" charset="0"/>
              </a:rPr>
              <a:t>Glutaminase</a:t>
            </a:r>
            <a:r>
              <a:rPr lang="en-US" altLang="ja-JP" sz="1200" dirty="0">
                <a:latin typeface="Times New Roman" panose="02020603050405020304" pitchFamily="18" charset="0"/>
                <a:cs typeface="Times New Roman" panose="02020603050405020304" pitchFamily="18" charset="0"/>
              </a:rPr>
              <a:t> 1 inhibitor, CB-839 (B) for 16 h. Number of surviving cells or invaded cells were counted, and summarized in graph. Data are presented as mean ± SDs of triplicate samples. </a:t>
            </a:r>
            <a:endParaRPr kumimoji="1" lang="ja-JP" altLang="en-US" sz="1200" dirty="0">
              <a:latin typeface="Times New Roman" panose="02020603050405020304" pitchFamily="18" charset="0"/>
              <a:cs typeface="Times New Roman" panose="02020603050405020304" pitchFamily="18" charset="0"/>
            </a:endParaRPr>
          </a:p>
        </p:txBody>
      </p:sp>
      <p:sp>
        <p:nvSpPr>
          <p:cNvPr id="8" name="テキスト ボックス 7"/>
          <p:cNvSpPr txBox="1"/>
          <p:nvPr/>
        </p:nvSpPr>
        <p:spPr>
          <a:xfrm>
            <a:off x="268235" y="712693"/>
            <a:ext cx="332142" cy="338554"/>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A</a:t>
            </a:r>
            <a:endParaRPr kumimoji="1" lang="ja-JP" altLang="en-US" sz="1600" b="1" dirty="0">
              <a:latin typeface="Times New Roman" panose="02020603050405020304" pitchFamily="18" charset="0"/>
              <a:cs typeface="Times New Roman" panose="02020603050405020304" pitchFamily="18" charset="0"/>
            </a:endParaRPr>
          </a:p>
        </p:txBody>
      </p:sp>
      <p:pic>
        <p:nvPicPr>
          <p:cNvPr id="18" name="図 17">
            <a:extLst>
              <a:ext uri="{FF2B5EF4-FFF2-40B4-BE49-F238E27FC236}">
                <a16:creationId xmlns:a16="http://schemas.microsoft.com/office/drawing/2014/main" id="{1C4132B5-99FB-7847-9724-AF2DCDD7B2E0}"/>
              </a:ext>
            </a:extLst>
          </p:cNvPr>
          <p:cNvPicPr>
            <a:picLocks noChangeAspect="1"/>
          </p:cNvPicPr>
          <p:nvPr/>
        </p:nvPicPr>
        <p:blipFill>
          <a:blip r:embed="rId2"/>
          <a:stretch>
            <a:fillRect/>
          </a:stretch>
        </p:blipFill>
        <p:spPr>
          <a:xfrm>
            <a:off x="655364" y="1662447"/>
            <a:ext cx="2809889" cy="2255306"/>
          </a:xfrm>
          <a:prstGeom prst="rect">
            <a:avLst/>
          </a:prstGeom>
        </p:spPr>
      </p:pic>
      <p:sp>
        <p:nvSpPr>
          <p:cNvPr id="19" name="テキスト ボックス 18">
            <a:extLst>
              <a:ext uri="{FF2B5EF4-FFF2-40B4-BE49-F238E27FC236}">
                <a16:creationId xmlns:a16="http://schemas.microsoft.com/office/drawing/2014/main" id="{15F2B805-F46E-384D-87C4-C32BF71FDE5A}"/>
              </a:ext>
            </a:extLst>
          </p:cNvPr>
          <p:cNvSpPr txBox="1"/>
          <p:nvPr/>
        </p:nvSpPr>
        <p:spPr>
          <a:xfrm rot="16200000">
            <a:off x="-457124" y="2499679"/>
            <a:ext cx="1789272" cy="338554"/>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Surviving fraction</a:t>
            </a:r>
            <a:endParaRPr kumimoji="1" lang="ja-JP" altLang="en-US" sz="1600" b="1" dirty="0">
              <a:latin typeface="Times New Roman" panose="02020603050405020304" pitchFamily="18" charset="0"/>
              <a:cs typeface="Times New Roman" panose="02020603050405020304" pitchFamily="18" charset="0"/>
            </a:endParaRPr>
          </a:p>
        </p:txBody>
      </p:sp>
      <p:sp>
        <p:nvSpPr>
          <p:cNvPr id="20" name="正方形/長方形 19">
            <a:extLst>
              <a:ext uri="{FF2B5EF4-FFF2-40B4-BE49-F238E27FC236}">
                <a16:creationId xmlns:a16="http://schemas.microsoft.com/office/drawing/2014/main" id="{A00F6CD1-B4CD-5C48-88D2-A8A069A4009A}"/>
              </a:ext>
            </a:extLst>
          </p:cNvPr>
          <p:cNvSpPr/>
          <p:nvPr/>
        </p:nvSpPr>
        <p:spPr>
          <a:xfrm rot="5400000" flipV="1">
            <a:off x="2819343" y="2487940"/>
            <a:ext cx="1789272" cy="338554"/>
          </a:xfrm>
          <a:prstGeom prst="rect">
            <a:avLst/>
          </a:prstGeom>
        </p:spPr>
        <p:txBody>
          <a:bodyPr wrap="none">
            <a:spAutoFit/>
          </a:bodyPr>
          <a:lstStyle/>
          <a:p>
            <a:r>
              <a:rPr lang="en-US" altLang="ja-JP" sz="1600" b="1" dirty="0">
                <a:latin typeface="Times New Roman" panose="02020603050405020304" pitchFamily="18" charset="0"/>
                <a:cs typeface="Times New Roman" panose="02020603050405020304" pitchFamily="18" charset="0"/>
              </a:rPr>
              <a:t>% of invaded cells</a:t>
            </a:r>
            <a:endParaRPr lang="ja-JP" altLang="en-US" sz="1600" b="1" dirty="0">
              <a:latin typeface="Times New Roman" panose="02020603050405020304" pitchFamily="18" charset="0"/>
              <a:cs typeface="Times New Roman" panose="02020603050405020304" pitchFamily="18" charset="0"/>
            </a:endParaRPr>
          </a:p>
        </p:txBody>
      </p:sp>
      <p:pic>
        <p:nvPicPr>
          <p:cNvPr id="21" name="図 20">
            <a:extLst>
              <a:ext uri="{FF2B5EF4-FFF2-40B4-BE49-F238E27FC236}">
                <a16:creationId xmlns:a16="http://schemas.microsoft.com/office/drawing/2014/main" id="{CA67FF69-BB4C-8441-9F3F-C21BF9C63695}"/>
              </a:ext>
            </a:extLst>
          </p:cNvPr>
          <p:cNvPicPr>
            <a:picLocks noChangeAspect="1"/>
          </p:cNvPicPr>
          <p:nvPr/>
        </p:nvPicPr>
        <p:blipFill>
          <a:blip r:embed="rId3"/>
          <a:stretch>
            <a:fillRect/>
          </a:stretch>
        </p:blipFill>
        <p:spPr>
          <a:xfrm>
            <a:off x="3883257" y="1367139"/>
            <a:ext cx="2804828" cy="2550614"/>
          </a:xfrm>
          <a:prstGeom prst="rect">
            <a:avLst/>
          </a:prstGeom>
        </p:spPr>
      </p:pic>
      <p:pic>
        <p:nvPicPr>
          <p:cNvPr id="22" name="図 21">
            <a:extLst>
              <a:ext uri="{FF2B5EF4-FFF2-40B4-BE49-F238E27FC236}">
                <a16:creationId xmlns:a16="http://schemas.microsoft.com/office/drawing/2014/main" id="{59A7D498-1136-204A-9285-DC8E64DD0ABE}"/>
              </a:ext>
            </a:extLst>
          </p:cNvPr>
          <p:cNvPicPr>
            <a:picLocks noChangeAspect="1"/>
          </p:cNvPicPr>
          <p:nvPr/>
        </p:nvPicPr>
        <p:blipFill>
          <a:blip r:embed="rId4">
            <a:extLst>
              <a:ext uri="{BEBA8EAE-BF5A-486C-A8C5-ECC9F3942E4B}">
                <a14:imgProps xmlns:a14="http://schemas.microsoft.com/office/drawing/2010/main">
                  <a14:imgLayer>
                    <a14:imgEffect>
                      <a14:brightnessContrast bright="20000"/>
                    </a14:imgEffect>
                  </a14:imgLayer>
                </a14:imgProps>
              </a:ext>
            </a:extLst>
          </a:blip>
          <a:stretch>
            <a:fillRect/>
          </a:stretch>
        </p:blipFill>
        <p:spPr>
          <a:xfrm>
            <a:off x="5703675" y="1073747"/>
            <a:ext cx="765000" cy="576000"/>
          </a:xfrm>
          <a:prstGeom prst="rect">
            <a:avLst/>
          </a:prstGeom>
        </p:spPr>
      </p:pic>
      <p:pic>
        <p:nvPicPr>
          <p:cNvPr id="23" name="図 22">
            <a:extLst>
              <a:ext uri="{FF2B5EF4-FFF2-40B4-BE49-F238E27FC236}">
                <a16:creationId xmlns:a16="http://schemas.microsoft.com/office/drawing/2014/main" id="{59860D73-4CAF-9447-9CA2-9249B2DBBA71}"/>
              </a:ext>
            </a:extLst>
          </p:cNvPr>
          <p:cNvPicPr>
            <a:picLocks noChangeAspect="1"/>
          </p:cNvPicPr>
          <p:nvPr/>
        </p:nvPicPr>
        <p:blipFill>
          <a:blip r:embed="rId5">
            <a:extLst>
              <a:ext uri="{BEBA8EAE-BF5A-486C-A8C5-ECC9F3942E4B}">
                <a14:imgProps xmlns:a14="http://schemas.microsoft.com/office/drawing/2010/main">
                  <a14:imgLayer>
                    <a14:imgEffect>
                      <a14:brightnessContrast bright="20000"/>
                    </a14:imgEffect>
                  </a14:imgLayer>
                </a14:imgProps>
              </a:ext>
            </a:extLst>
          </a:blip>
          <a:stretch>
            <a:fillRect/>
          </a:stretch>
        </p:blipFill>
        <p:spPr>
          <a:xfrm>
            <a:off x="4520672" y="1079139"/>
            <a:ext cx="764999" cy="576000"/>
          </a:xfrm>
          <a:prstGeom prst="rect">
            <a:avLst/>
          </a:prstGeom>
        </p:spPr>
      </p:pic>
      <p:sp>
        <p:nvSpPr>
          <p:cNvPr id="24" name="テキスト ボックス 23"/>
          <p:cNvSpPr txBox="1"/>
          <p:nvPr/>
        </p:nvSpPr>
        <p:spPr>
          <a:xfrm>
            <a:off x="250911" y="4495065"/>
            <a:ext cx="332142" cy="338554"/>
          </a:xfrm>
          <a:prstGeom prst="rect">
            <a:avLst/>
          </a:prstGeom>
          <a:noFill/>
        </p:spPr>
        <p:txBody>
          <a:bodyPr wrap="none" rtlCol="0">
            <a:spAutoFit/>
          </a:bodyPr>
          <a:lstStyle/>
          <a:p>
            <a:r>
              <a:rPr lang="en-US" altLang="ja-JP" sz="1600" b="1">
                <a:latin typeface="Times New Roman" panose="02020603050405020304" pitchFamily="18" charset="0"/>
                <a:cs typeface="Times New Roman" panose="02020603050405020304" pitchFamily="18" charset="0"/>
              </a:rPr>
              <a:t>B</a:t>
            </a:r>
            <a:endParaRPr kumimoji="1" lang="ja-JP" altLang="en-US" sz="1600" b="1" dirty="0">
              <a:latin typeface="Times New Roman" panose="02020603050405020304" pitchFamily="18" charset="0"/>
              <a:cs typeface="Times New Roman" panose="02020603050405020304" pitchFamily="18" charset="0"/>
            </a:endParaRPr>
          </a:p>
        </p:txBody>
      </p:sp>
      <p:sp>
        <p:nvSpPr>
          <p:cNvPr id="31" name="テキスト ボックス 30">
            <a:extLst>
              <a:ext uri="{FF2B5EF4-FFF2-40B4-BE49-F238E27FC236}">
                <a16:creationId xmlns:a16="http://schemas.microsoft.com/office/drawing/2014/main" id="{647FE3B3-B7DE-AE48-9F0B-09C5228915F7}"/>
              </a:ext>
            </a:extLst>
          </p:cNvPr>
          <p:cNvSpPr txBox="1"/>
          <p:nvPr/>
        </p:nvSpPr>
        <p:spPr>
          <a:xfrm rot="16200000">
            <a:off x="-618309" y="5706246"/>
            <a:ext cx="1789272" cy="338554"/>
          </a:xfrm>
          <a:prstGeom prst="rect">
            <a:avLst/>
          </a:prstGeom>
          <a:noFill/>
        </p:spPr>
        <p:txBody>
          <a:bodyPr wrap="none" rtlCol="0">
            <a:spAutoFit/>
          </a:bodyPr>
          <a:lstStyle/>
          <a:p>
            <a:r>
              <a:rPr lang="en-US" altLang="ja-JP" sz="1600" b="1" dirty="0">
                <a:latin typeface="Times New Roman" panose="02020603050405020304" pitchFamily="18" charset="0"/>
                <a:cs typeface="Times New Roman" panose="02020603050405020304" pitchFamily="18" charset="0"/>
              </a:rPr>
              <a:t>Surviving fraction</a:t>
            </a:r>
            <a:endParaRPr kumimoji="1" lang="ja-JP" altLang="en-US" sz="1600" b="1">
              <a:latin typeface="Times New Roman" panose="02020603050405020304" pitchFamily="18" charset="0"/>
              <a:cs typeface="Times New Roman" panose="02020603050405020304" pitchFamily="18" charset="0"/>
            </a:endParaRPr>
          </a:p>
        </p:txBody>
      </p:sp>
      <p:pic>
        <p:nvPicPr>
          <p:cNvPr id="32" name="図 31">
            <a:extLst>
              <a:ext uri="{FF2B5EF4-FFF2-40B4-BE49-F238E27FC236}">
                <a16:creationId xmlns:a16="http://schemas.microsoft.com/office/drawing/2014/main" id="{63E608FC-F23F-234E-BF25-2D1B507C5FE7}"/>
              </a:ext>
            </a:extLst>
          </p:cNvPr>
          <p:cNvPicPr>
            <a:picLocks noChangeAspect="1"/>
          </p:cNvPicPr>
          <p:nvPr/>
        </p:nvPicPr>
        <p:blipFill>
          <a:blip r:embed="rId6"/>
          <a:stretch>
            <a:fillRect/>
          </a:stretch>
        </p:blipFill>
        <p:spPr>
          <a:xfrm>
            <a:off x="3713980" y="4789206"/>
            <a:ext cx="2754696" cy="2393424"/>
          </a:xfrm>
          <a:prstGeom prst="rect">
            <a:avLst/>
          </a:prstGeom>
        </p:spPr>
      </p:pic>
      <p:sp>
        <p:nvSpPr>
          <p:cNvPr id="33" name="正方形/長方形 32">
            <a:extLst>
              <a:ext uri="{FF2B5EF4-FFF2-40B4-BE49-F238E27FC236}">
                <a16:creationId xmlns:a16="http://schemas.microsoft.com/office/drawing/2014/main" id="{F89851FD-F95C-C645-9D31-ACDDCAB50F01}"/>
              </a:ext>
            </a:extLst>
          </p:cNvPr>
          <p:cNvSpPr/>
          <p:nvPr/>
        </p:nvSpPr>
        <p:spPr>
          <a:xfrm rot="5400000" flipV="1">
            <a:off x="2748558" y="5839608"/>
            <a:ext cx="1789272" cy="338554"/>
          </a:xfrm>
          <a:prstGeom prst="rect">
            <a:avLst/>
          </a:prstGeom>
        </p:spPr>
        <p:txBody>
          <a:bodyPr wrap="none">
            <a:spAutoFit/>
          </a:bodyPr>
          <a:lstStyle/>
          <a:p>
            <a:r>
              <a:rPr lang="en-US" altLang="ja-JP" sz="1600" b="1" dirty="0">
                <a:latin typeface="Times New Roman" panose="02020603050405020304" pitchFamily="18" charset="0"/>
                <a:cs typeface="Times New Roman" panose="02020603050405020304" pitchFamily="18" charset="0"/>
              </a:rPr>
              <a:t>% of invaded cells</a:t>
            </a:r>
            <a:endParaRPr lang="ja-JP" altLang="en-US" sz="1600" b="1" dirty="0">
              <a:latin typeface="Times New Roman" panose="02020603050405020304" pitchFamily="18" charset="0"/>
              <a:cs typeface="Times New Roman" panose="02020603050405020304" pitchFamily="18" charset="0"/>
            </a:endParaRPr>
          </a:p>
        </p:txBody>
      </p:sp>
      <p:pic>
        <p:nvPicPr>
          <p:cNvPr id="34" name="図 33">
            <a:extLst>
              <a:ext uri="{FF2B5EF4-FFF2-40B4-BE49-F238E27FC236}">
                <a16:creationId xmlns:a16="http://schemas.microsoft.com/office/drawing/2014/main" id="{C2A5B113-B66D-CA4D-B1EB-44E4CC8E72BC}"/>
              </a:ext>
            </a:extLst>
          </p:cNvPr>
          <p:cNvPicPr>
            <a:picLocks noChangeAspect="1"/>
          </p:cNvPicPr>
          <p:nvPr/>
        </p:nvPicPr>
        <p:blipFill>
          <a:blip r:embed="rId7"/>
          <a:stretch>
            <a:fillRect/>
          </a:stretch>
        </p:blipFill>
        <p:spPr>
          <a:xfrm>
            <a:off x="502110" y="4826029"/>
            <a:ext cx="2727678" cy="2365712"/>
          </a:xfrm>
          <a:prstGeom prst="rect">
            <a:avLst/>
          </a:prstGeom>
        </p:spPr>
      </p:pic>
      <p:cxnSp>
        <p:nvCxnSpPr>
          <p:cNvPr id="35" name="直線コネクタ 34">
            <a:extLst>
              <a:ext uri="{FF2B5EF4-FFF2-40B4-BE49-F238E27FC236}">
                <a16:creationId xmlns:a16="http://schemas.microsoft.com/office/drawing/2014/main" id="{9E386EA0-E5B8-804B-84C2-35B8A49A29BE}"/>
              </a:ext>
            </a:extLst>
          </p:cNvPr>
          <p:cNvCxnSpPr/>
          <p:nvPr/>
        </p:nvCxnSpPr>
        <p:spPr>
          <a:xfrm>
            <a:off x="1451393" y="7191741"/>
            <a:ext cx="16535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D10D90EF-95C0-DF48-A339-C400D25301E2}"/>
              </a:ext>
            </a:extLst>
          </p:cNvPr>
          <p:cNvCxnSpPr/>
          <p:nvPr/>
        </p:nvCxnSpPr>
        <p:spPr>
          <a:xfrm>
            <a:off x="4781825" y="7176501"/>
            <a:ext cx="16535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正方形/長方形 36">
            <a:extLst>
              <a:ext uri="{FF2B5EF4-FFF2-40B4-BE49-F238E27FC236}">
                <a16:creationId xmlns:a16="http://schemas.microsoft.com/office/drawing/2014/main" id="{F9AD0E25-498A-7C44-AB63-98614C7E58EF}"/>
              </a:ext>
            </a:extLst>
          </p:cNvPr>
          <p:cNvSpPr/>
          <p:nvPr/>
        </p:nvSpPr>
        <p:spPr>
          <a:xfrm>
            <a:off x="1824437" y="7173519"/>
            <a:ext cx="1051891" cy="276999"/>
          </a:xfrm>
          <a:prstGeom prst="rect">
            <a:avLst/>
          </a:prstGeom>
        </p:spPr>
        <p:txBody>
          <a:bodyPr wrap="none">
            <a:spAutoFit/>
          </a:bodyPr>
          <a:lstStyle/>
          <a:p>
            <a:r>
              <a:rPr lang="en-US" altLang="ja-JP" sz="1200" b="1" dirty="0">
                <a:latin typeface="Times New Roman" panose="02020603050405020304" pitchFamily="18" charset="0"/>
                <a:cs typeface="Times New Roman" panose="02020603050405020304" pitchFamily="18" charset="0"/>
              </a:rPr>
              <a:t>CB-839 (</a:t>
            </a:r>
            <a:r>
              <a:rPr lang="en-US" altLang="ja-JP" sz="1200" b="1" dirty="0" err="1">
                <a:latin typeface="Times New Roman" panose="02020603050405020304" pitchFamily="18" charset="0"/>
                <a:cs typeface="Times New Roman" panose="02020603050405020304" pitchFamily="18" charset="0"/>
              </a:rPr>
              <a:t>nM</a:t>
            </a:r>
            <a:r>
              <a:rPr lang="en-US" altLang="ja-JP" sz="1200" b="1" dirty="0">
                <a:latin typeface="Times New Roman" panose="02020603050405020304" pitchFamily="18" charset="0"/>
                <a:cs typeface="Times New Roman" panose="02020603050405020304" pitchFamily="18" charset="0"/>
              </a:rPr>
              <a:t>)</a:t>
            </a:r>
            <a:endParaRPr lang="ja-JP" altLang="en-US" sz="1200" b="1">
              <a:latin typeface="Times New Roman" panose="02020603050405020304" pitchFamily="18" charset="0"/>
              <a:cs typeface="Times New Roman" panose="02020603050405020304" pitchFamily="18" charset="0"/>
            </a:endParaRPr>
          </a:p>
        </p:txBody>
      </p:sp>
      <p:sp>
        <p:nvSpPr>
          <p:cNvPr id="38" name="正方形/長方形 37">
            <a:extLst>
              <a:ext uri="{FF2B5EF4-FFF2-40B4-BE49-F238E27FC236}">
                <a16:creationId xmlns:a16="http://schemas.microsoft.com/office/drawing/2014/main" id="{292C7017-1936-4E4D-9838-88382774B4C3}"/>
              </a:ext>
            </a:extLst>
          </p:cNvPr>
          <p:cNvSpPr/>
          <p:nvPr/>
        </p:nvSpPr>
        <p:spPr>
          <a:xfrm>
            <a:off x="5177729" y="7191741"/>
            <a:ext cx="1051891" cy="276999"/>
          </a:xfrm>
          <a:prstGeom prst="rect">
            <a:avLst/>
          </a:prstGeom>
        </p:spPr>
        <p:txBody>
          <a:bodyPr wrap="none">
            <a:spAutoFit/>
          </a:bodyPr>
          <a:lstStyle/>
          <a:p>
            <a:r>
              <a:rPr lang="en-US" altLang="ja-JP" sz="1200" b="1" dirty="0">
                <a:latin typeface="Times New Roman" panose="02020603050405020304" pitchFamily="18" charset="0"/>
                <a:cs typeface="Times New Roman" panose="02020603050405020304" pitchFamily="18" charset="0"/>
              </a:rPr>
              <a:t>CB-839 (</a:t>
            </a:r>
            <a:r>
              <a:rPr lang="en-US" altLang="ja-JP" sz="1200" b="1" dirty="0" err="1">
                <a:latin typeface="Times New Roman" panose="02020603050405020304" pitchFamily="18" charset="0"/>
                <a:cs typeface="Times New Roman" panose="02020603050405020304" pitchFamily="18" charset="0"/>
              </a:rPr>
              <a:t>nM</a:t>
            </a:r>
            <a:r>
              <a:rPr lang="en-US" altLang="ja-JP" sz="1200" b="1" dirty="0">
                <a:latin typeface="Times New Roman" panose="02020603050405020304" pitchFamily="18" charset="0"/>
                <a:cs typeface="Times New Roman" panose="02020603050405020304" pitchFamily="18" charset="0"/>
              </a:rPr>
              <a:t>)</a:t>
            </a:r>
            <a:endParaRPr lang="ja-JP" altLang="en-US" sz="1200" b="1">
              <a:latin typeface="Times New Roman" panose="02020603050405020304" pitchFamily="18" charset="0"/>
              <a:cs typeface="Times New Roman" panose="02020603050405020304" pitchFamily="18" charset="0"/>
            </a:endParaRPr>
          </a:p>
        </p:txBody>
      </p:sp>
      <p:pic>
        <p:nvPicPr>
          <p:cNvPr id="39" name="図 38">
            <a:extLst>
              <a:ext uri="{FF2B5EF4-FFF2-40B4-BE49-F238E27FC236}">
                <a16:creationId xmlns:a16="http://schemas.microsoft.com/office/drawing/2014/main" id="{3E21D90C-B32B-7248-A0B4-C419BE208430}"/>
              </a:ext>
            </a:extLst>
          </p:cNvPr>
          <p:cNvPicPr>
            <a:picLocks noChangeAspect="1"/>
          </p:cNvPicPr>
          <p:nvPr/>
        </p:nvPicPr>
        <p:blipFill>
          <a:blip r:embed="rId8"/>
          <a:stretch>
            <a:fillRect/>
          </a:stretch>
        </p:blipFill>
        <p:spPr>
          <a:xfrm>
            <a:off x="3984874" y="4292516"/>
            <a:ext cx="669375" cy="504000"/>
          </a:xfrm>
          <a:prstGeom prst="rect">
            <a:avLst/>
          </a:prstGeom>
        </p:spPr>
      </p:pic>
      <p:pic>
        <p:nvPicPr>
          <p:cNvPr id="40" name="図 39">
            <a:extLst>
              <a:ext uri="{FF2B5EF4-FFF2-40B4-BE49-F238E27FC236}">
                <a16:creationId xmlns:a16="http://schemas.microsoft.com/office/drawing/2014/main" id="{69C134FC-9013-9441-AA86-67C6FC2B0D36}"/>
              </a:ext>
            </a:extLst>
          </p:cNvPr>
          <p:cNvPicPr>
            <a:picLocks noChangeAspect="1"/>
          </p:cNvPicPr>
          <p:nvPr/>
        </p:nvPicPr>
        <p:blipFill>
          <a:blip r:embed="rId9"/>
          <a:stretch>
            <a:fillRect/>
          </a:stretch>
        </p:blipFill>
        <p:spPr>
          <a:xfrm>
            <a:off x="4662125" y="4292516"/>
            <a:ext cx="669375" cy="504000"/>
          </a:xfrm>
          <a:prstGeom prst="rect">
            <a:avLst/>
          </a:prstGeom>
        </p:spPr>
      </p:pic>
      <p:pic>
        <p:nvPicPr>
          <p:cNvPr id="41" name="図 40">
            <a:extLst>
              <a:ext uri="{FF2B5EF4-FFF2-40B4-BE49-F238E27FC236}">
                <a16:creationId xmlns:a16="http://schemas.microsoft.com/office/drawing/2014/main" id="{B3827C1F-5565-4E49-94AF-5A9737FCBD73}"/>
              </a:ext>
            </a:extLst>
          </p:cNvPr>
          <p:cNvPicPr>
            <a:picLocks noChangeAspect="1"/>
          </p:cNvPicPr>
          <p:nvPr/>
        </p:nvPicPr>
        <p:blipFill>
          <a:blip r:embed="rId10"/>
          <a:stretch>
            <a:fillRect/>
          </a:stretch>
        </p:blipFill>
        <p:spPr>
          <a:xfrm>
            <a:off x="5343602" y="4292516"/>
            <a:ext cx="669375" cy="504000"/>
          </a:xfrm>
          <a:prstGeom prst="rect">
            <a:avLst/>
          </a:prstGeom>
        </p:spPr>
      </p:pic>
      <p:pic>
        <p:nvPicPr>
          <p:cNvPr id="42" name="図 41">
            <a:extLst>
              <a:ext uri="{FF2B5EF4-FFF2-40B4-BE49-F238E27FC236}">
                <a16:creationId xmlns:a16="http://schemas.microsoft.com/office/drawing/2014/main" id="{A66B791D-F4DD-D644-BEC0-BFDA8B01F3AB}"/>
              </a:ext>
            </a:extLst>
          </p:cNvPr>
          <p:cNvPicPr>
            <a:picLocks noChangeAspect="1"/>
          </p:cNvPicPr>
          <p:nvPr/>
        </p:nvPicPr>
        <p:blipFill>
          <a:blip r:embed="rId11">
            <a:extLst>
              <a:ext uri="{BEBA8EAE-BF5A-486C-A8C5-ECC9F3942E4B}">
                <a14:imgProps xmlns:a14="http://schemas.microsoft.com/office/drawing/2010/main">
                  <a14:imgLayer>
                    <a14:imgEffect>
                      <a14:brightnessContrast bright="30000"/>
                    </a14:imgEffect>
                  </a14:imgLayer>
                </a14:imgProps>
              </a:ext>
            </a:extLst>
          </a:blip>
          <a:stretch>
            <a:fillRect/>
          </a:stretch>
        </p:blipFill>
        <p:spPr>
          <a:xfrm>
            <a:off x="6026092" y="4292516"/>
            <a:ext cx="669375" cy="504000"/>
          </a:xfrm>
          <a:prstGeom prst="rect">
            <a:avLst/>
          </a:prstGeom>
        </p:spPr>
      </p:pic>
    </p:spTree>
    <p:extLst>
      <p:ext uri="{BB962C8B-B14F-4D97-AF65-F5344CB8AC3E}">
        <p14:creationId xmlns:p14="http://schemas.microsoft.com/office/powerpoint/2010/main" val="1765636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a:extLst>
              <a:ext uri="{FF2B5EF4-FFF2-40B4-BE49-F238E27FC236}">
                <a16:creationId xmlns:a16="http://schemas.microsoft.com/office/drawing/2014/main" id="{61DAFF94-445F-B44D-955B-2CEBF228634C}"/>
              </a:ext>
            </a:extLst>
          </p:cNvPr>
          <p:cNvPicPr>
            <a:picLocks noChangeAspect="1"/>
          </p:cNvPicPr>
          <p:nvPr/>
        </p:nvPicPr>
        <p:blipFill>
          <a:blip r:embed="rId2"/>
          <a:stretch>
            <a:fillRect/>
          </a:stretch>
        </p:blipFill>
        <p:spPr>
          <a:xfrm>
            <a:off x="218451" y="4157604"/>
            <a:ext cx="2065161" cy="1804373"/>
          </a:xfrm>
          <a:prstGeom prst="rect">
            <a:avLst/>
          </a:prstGeom>
        </p:spPr>
      </p:pic>
      <p:sp>
        <p:nvSpPr>
          <p:cNvPr id="8" name="テキスト ボックス 7">
            <a:extLst>
              <a:ext uri="{FF2B5EF4-FFF2-40B4-BE49-F238E27FC236}">
                <a16:creationId xmlns:a16="http://schemas.microsoft.com/office/drawing/2014/main" id="{3CCA10F2-9628-F64E-A91B-39B6C8E5CF15}"/>
              </a:ext>
            </a:extLst>
          </p:cNvPr>
          <p:cNvSpPr txBox="1"/>
          <p:nvPr/>
        </p:nvSpPr>
        <p:spPr>
          <a:xfrm rot="16200000">
            <a:off x="-504465" y="4784458"/>
            <a:ext cx="1285929" cy="276999"/>
          </a:xfrm>
          <a:prstGeom prst="rect">
            <a:avLst/>
          </a:prstGeom>
          <a:noFill/>
        </p:spPr>
        <p:txBody>
          <a:bodyPr wrap="none" rtlCol="0">
            <a:spAutoFit/>
          </a:bodyPr>
          <a:lstStyle/>
          <a:p>
            <a:r>
              <a:rPr lang="en-US" altLang="ja-JP" sz="1200" b="1" dirty="0">
                <a:latin typeface="Times New Roman" panose="02020603050405020304" pitchFamily="18" charset="0"/>
                <a:cs typeface="Times New Roman" panose="02020603050405020304" pitchFamily="18" charset="0"/>
              </a:rPr>
              <a:t>Lactate (mmol/l)</a:t>
            </a:r>
            <a:endParaRPr lang="ja-JP" altLang="en-US" sz="1200" b="1">
              <a:latin typeface="Times New Roman" panose="02020603050405020304" pitchFamily="18" charset="0"/>
              <a:cs typeface="Times New Roman" panose="02020603050405020304" pitchFamily="18" charset="0"/>
            </a:endParaRPr>
          </a:p>
        </p:txBody>
      </p:sp>
      <p:sp>
        <p:nvSpPr>
          <p:cNvPr id="13" name="正方形/長方形 12">
            <a:extLst>
              <a:ext uri="{FF2B5EF4-FFF2-40B4-BE49-F238E27FC236}">
                <a16:creationId xmlns:a16="http://schemas.microsoft.com/office/drawing/2014/main" id="{0AFDB5A0-E465-364A-A5FA-85B8D8FCF312}"/>
              </a:ext>
            </a:extLst>
          </p:cNvPr>
          <p:cNvSpPr/>
          <p:nvPr/>
        </p:nvSpPr>
        <p:spPr>
          <a:xfrm>
            <a:off x="1789988" y="4499717"/>
            <a:ext cx="319318"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14" name="正方形/長方形 13">
            <a:extLst>
              <a:ext uri="{FF2B5EF4-FFF2-40B4-BE49-F238E27FC236}">
                <a16:creationId xmlns:a16="http://schemas.microsoft.com/office/drawing/2014/main" id="{6EF72F62-0382-F247-B88C-DD85C63FBA8C}"/>
              </a:ext>
            </a:extLst>
          </p:cNvPr>
          <p:cNvSpPr/>
          <p:nvPr/>
        </p:nvSpPr>
        <p:spPr>
          <a:xfrm>
            <a:off x="1251031" y="4412749"/>
            <a:ext cx="251992"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16" name="正方形/長方形 15">
            <a:extLst>
              <a:ext uri="{FF2B5EF4-FFF2-40B4-BE49-F238E27FC236}">
                <a16:creationId xmlns:a16="http://schemas.microsoft.com/office/drawing/2014/main" id="{1DAB8E8F-1A98-414A-B374-E2340BB91E7B}"/>
              </a:ext>
            </a:extLst>
          </p:cNvPr>
          <p:cNvSpPr/>
          <p:nvPr/>
        </p:nvSpPr>
        <p:spPr>
          <a:xfrm>
            <a:off x="1075220" y="836929"/>
            <a:ext cx="282450"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a:t>
            </a:r>
            <a:endParaRPr lang="ja-JP" altLang="en-US" sz="1050" b="1" dirty="0"/>
          </a:p>
        </p:txBody>
      </p:sp>
      <p:sp>
        <p:nvSpPr>
          <p:cNvPr id="19" name="正方形/長方形 18">
            <a:extLst>
              <a:ext uri="{FF2B5EF4-FFF2-40B4-BE49-F238E27FC236}">
                <a16:creationId xmlns:a16="http://schemas.microsoft.com/office/drawing/2014/main" id="{714EE1BA-75A0-E84C-A37A-623B8B73B3A6}"/>
              </a:ext>
            </a:extLst>
          </p:cNvPr>
          <p:cNvSpPr/>
          <p:nvPr/>
        </p:nvSpPr>
        <p:spPr>
          <a:xfrm>
            <a:off x="1014467" y="4017510"/>
            <a:ext cx="686406" cy="253916"/>
          </a:xfrm>
          <a:prstGeom prst="rect">
            <a:avLst/>
          </a:prstGeom>
          <a:ln>
            <a:noFill/>
          </a:ln>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SUM149</a:t>
            </a:r>
            <a:endParaRPr lang="ja-JP" altLang="en-US" sz="1050" b="1"/>
          </a:p>
        </p:txBody>
      </p:sp>
      <p:cxnSp>
        <p:nvCxnSpPr>
          <p:cNvPr id="24" name="直線コネクタ 23">
            <a:extLst>
              <a:ext uri="{FF2B5EF4-FFF2-40B4-BE49-F238E27FC236}">
                <a16:creationId xmlns:a16="http://schemas.microsoft.com/office/drawing/2014/main" id="{0B553EE7-4959-6F42-B09D-F6220FE49757}"/>
              </a:ext>
            </a:extLst>
          </p:cNvPr>
          <p:cNvCxnSpPr>
            <a:cxnSpLocks/>
          </p:cNvCxnSpPr>
          <p:nvPr/>
        </p:nvCxnSpPr>
        <p:spPr>
          <a:xfrm>
            <a:off x="1122869" y="5955412"/>
            <a:ext cx="1079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正方形/長方形 24">
            <a:extLst>
              <a:ext uri="{FF2B5EF4-FFF2-40B4-BE49-F238E27FC236}">
                <a16:creationId xmlns:a16="http://schemas.microsoft.com/office/drawing/2014/main" id="{597D22F2-D4B3-7A4D-842B-E1BF03465CA2}"/>
              </a:ext>
            </a:extLst>
          </p:cNvPr>
          <p:cNvSpPr/>
          <p:nvPr/>
        </p:nvSpPr>
        <p:spPr>
          <a:xfrm>
            <a:off x="1280011" y="5960549"/>
            <a:ext cx="764953" cy="230832"/>
          </a:xfrm>
          <a:prstGeom prst="rect">
            <a:avLst/>
          </a:prstGeom>
        </p:spPr>
        <p:txBody>
          <a:bodyPr wrap="none">
            <a:spAutoFit/>
          </a:bodyPr>
          <a:lstStyle/>
          <a:p>
            <a:r>
              <a:rPr lang="en-US" altLang="ja-JP" sz="900" b="1" dirty="0">
                <a:latin typeface="Times New Roman" panose="02020603050405020304" pitchFamily="18" charset="0"/>
                <a:cs typeface="Times New Roman" panose="02020603050405020304" pitchFamily="18" charset="0"/>
              </a:rPr>
              <a:t>2-DG (</a:t>
            </a:r>
            <a:r>
              <a:rPr lang="en-US" altLang="ja-JP" sz="900" b="1" dirty="0" err="1">
                <a:latin typeface="Times New Roman" panose="02020603050405020304" pitchFamily="18" charset="0"/>
                <a:cs typeface="Times New Roman" panose="02020603050405020304" pitchFamily="18" charset="0"/>
              </a:rPr>
              <a:t>mM</a:t>
            </a:r>
            <a:r>
              <a:rPr lang="en-US" altLang="ja-JP" sz="900" b="1" dirty="0">
                <a:latin typeface="Times New Roman" panose="02020603050405020304" pitchFamily="18" charset="0"/>
                <a:cs typeface="Times New Roman" panose="02020603050405020304" pitchFamily="18" charset="0"/>
              </a:rPr>
              <a:t>)</a:t>
            </a:r>
            <a:endParaRPr lang="ja-JP" altLang="en-US" sz="900" b="1">
              <a:latin typeface="Times New Roman" panose="02020603050405020304" pitchFamily="18" charset="0"/>
              <a:cs typeface="Times New Roman" panose="02020603050405020304" pitchFamily="18" charset="0"/>
            </a:endParaRPr>
          </a:p>
        </p:txBody>
      </p:sp>
      <p:sp>
        <p:nvSpPr>
          <p:cNvPr id="31" name="正方形/長方形 30">
            <a:extLst>
              <a:ext uri="{FF2B5EF4-FFF2-40B4-BE49-F238E27FC236}">
                <a16:creationId xmlns:a16="http://schemas.microsoft.com/office/drawing/2014/main" id="{9454E57C-71BE-3C41-909F-B81CE3377C04}"/>
              </a:ext>
            </a:extLst>
          </p:cNvPr>
          <p:cNvSpPr/>
          <p:nvPr/>
        </p:nvSpPr>
        <p:spPr>
          <a:xfrm>
            <a:off x="2473061" y="3797237"/>
            <a:ext cx="282450"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C</a:t>
            </a:r>
            <a:endParaRPr lang="ja-JP" altLang="en-US" sz="1050" b="1"/>
          </a:p>
        </p:txBody>
      </p:sp>
      <p:sp>
        <p:nvSpPr>
          <p:cNvPr id="32" name="正方形/長方形 31">
            <a:extLst>
              <a:ext uri="{FF2B5EF4-FFF2-40B4-BE49-F238E27FC236}">
                <a16:creationId xmlns:a16="http://schemas.microsoft.com/office/drawing/2014/main" id="{E057C469-44FD-874E-909B-D221A90AFB9C}"/>
              </a:ext>
            </a:extLst>
          </p:cNvPr>
          <p:cNvSpPr/>
          <p:nvPr/>
        </p:nvSpPr>
        <p:spPr>
          <a:xfrm>
            <a:off x="4556221" y="3797237"/>
            <a:ext cx="282450"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D</a:t>
            </a:r>
            <a:endParaRPr lang="ja-JP" altLang="en-US" sz="1050" b="1"/>
          </a:p>
        </p:txBody>
      </p:sp>
      <p:pic>
        <p:nvPicPr>
          <p:cNvPr id="33" name="図 32">
            <a:extLst>
              <a:ext uri="{FF2B5EF4-FFF2-40B4-BE49-F238E27FC236}">
                <a16:creationId xmlns:a16="http://schemas.microsoft.com/office/drawing/2014/main" id="{995B2900-216F-8144-AA29-27357D9A8905}"/>
              </a:ext>
            </a:extLst>
          </p:cNvPr>
          <p:cNvPicPr>
            <a:picLocks noChangeAspect="1"/>
          </p:cNvPicPr>
          <p:nvPr/>
        </p:nvPicPr>
        <p:blipFill>
          <a:blip r:embed="rId3"/>
          <a:stretch>
            <a:fillRect/>
          </a:stretch>
        </p:blipFill>
        <p:spPr>
          <a:xfrm>
            <a:off x="2309601" y="4078752"/>
            <a:ext cx="2041545" cy="1795998"/>
          </a:xfrm>
          <a:prstGeom prst="rect">
            <a:avLst/>
          </a:prstGeom>
        </p:spPr>
      </p:pic>
      <p:pic>
        <p:nvPicPr>
          <p:cNvPr id="34" name="図 33">
            <a:extLst>
              <a:ext uri="{FF2B5EF4-FFF2-40B4-BE49-F238E27FC236}">
                <a16:creationId xmlns:a16="http://schemas.microsoft.com/office/drawing/2014/main" id="{6CBBD9DA-E972-C34E-A65F-F82A61F7B34C}"/>
              </a:ext>
            </a:extLst>
          </p:cNvPr>
          <p:cNvPicPr>
            <a:picLocks noChangeAspect="1"/>
          </p:cNvPicPr>
          <p:nvPr/>
        </p:nvPicPr>
        <p:blipFill>
          <a:blip r:embed="rId4"/>
          <a:stretch>
            <a:fillRect/>
          </a:stretch>
        </p:blipFill>
        <p:spPr>
          <a:xfrm>
            <a:off x="4590934" y="4078752"/>
            <a:ext cx="2072472" cy="1835823"/>
          </a:xfrm>
          <a:prstGeom prst="rect">
            <a:avLst/>
          </a:prstGeom>
        </p:spPr>
      </p:pic>
      <p:sp>
        <p:nvSpPr>
          <p:cNvPr id="35" name="正方形/長方形 34">
            <a:extLst>
              <a:ext uri="{FF2B5EF4-FFF2-40B4-BE49-F238E27FC236}">
                <a16:creationId xmlns:a16="http://schemas.microsoft.com/office/drawing/2014/main" id="{A44A9750-5CD7-4041-932A-E218D13EEAC4}"/>
              </a:ext>
            </a:extLst>
          </p:cNvPr>
          <p:cNvSpPr/>
          <p:nvPr/>
        </p:nvSpPr>
        <p:spPr>
          <a:xfrm>
            <a:off x="3207778" y="4040234"/>
            <a:ext cx="603050" cy="253916"/>
          </a:xfrm>
          <a:prstGeom prst="rect">
            <a:avLst/>
          </a:prstGeom>
          <a:ln>
            <a:noFill/>
          </a:ln>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MB231</a:t>
            </a:r>
            <a:endParaRPr lang="ja-JP" altLang="en-US" sz="1050" b="1"/>
          </a:p>
        </p:txBody>
      </p:sp>
      <p:sp>
        <p:nvSpPr>
          <p:cNvPr id="36" name="正方形/長方形 35">
            <a:extLst>
              <a:ext uri="{FF2B5EF4-FFF2-40B4-BE49-F238E27FC236}">
                <a16:creationId xmlns:a16="http://schemas.microsoft.com/office/drawing/2014/main" id="{5BA1DA04-0724-6547-995C-3B1E550066FB}"/>
              </a:ext>
            </a:extLst>
          </p:cNvPr>
          <p:cNvSpPr/>
          <p:nvPr/>
        </p:nvSpPr>
        <p:spPr>
          <a:xfrm>
            <a:off x="5518366" y="4017509"/>
            <a:ext cx="753732" cy="253916"/>
          </a:xfrm>
          <a:prstGeom prst="rect">
            <a:avLst/>
          </a:prstGeom>
          <a:ln>
            <a:noFill/>
          </a:ln>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HCC1937</a:t>
            </a:r>
            <a:endParaRPr lang="ja-JP" altLang="en-US" sz="1050" b="1"/>
          </a:p>
        </p:txBody>
      </p:sp>
      <p:cxnSp>
        <p:nvCxnSpPr>
          <p:cNvPr id="37" name="直線コネクタ 36">
            <a:extLst>
              <a:ext uri="{FF2B5EF4-FFF2-40B4-BE49-F238E27FC236}">
                <a16:creationId xmlns:a16="http://schemas.microsoft.com/office/drawing/2014/main" id="{9EB9E77F-A685-1540-81CA-D5846EF4D496}"/>
              </a:ext>
            </a:extLst>
          </p:cNvPr>
          <p:cNvCxnSpPr>
            <a:cxnSpLocks/>
          </p:cNvCxnSpPr>
          <p:nvPr/>
        </p:nvCxnSpPr>
        <p:spPr>
          <a:xfrm>
            <a:off x="3301713" y="5914575"/>
            <a:ext cx="1079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正方形/長方形 37">
            <a:extLst>
              <a:ext uri="{FF2B5EF4-FFF2-40B4-BE49-F238E27FC236}">
                <a16:creationId xmlns:a16="http://schemas.microsoft.com/office/drawing/2014/main" id="{77C68E2D-2CBF-9A48-B65D-19C3BD581C43}"/>
              </a:ext>
            </a:extLst>
          </p:cNvPr>
          <p:cNvSpPr/>
          <p:nvPr/>
        </p:nvSpPr>
        <p:spPr>
          <a:xfrm>
            <a:off x="3481738" y="5914575"/>
            <a:ext cx="764953" cy="230832"/>
          </a:xfrm>
          <a:prstGeom prst="rect">
            <a:avLst/>
          </a:prstGeom>
        </p:spPr>
        <p:txBody>
          <a:bodyPr wrap="none">
            <a:spAutoFit/>
          </a:bodyPr>
          <a:lstStyle/>
          <a:p>
            <a:r>
              <a:rPr lang="en-US" altLang="ja-JP" sz="900" b="1" dirty="0">
                <a:latin typeface="Times New Roman" panose="02020603050405020304" pitchFamily="18" charset="0"/>
                <a:cs typeface="Times New Roman" panose="02020603050405020304" pitchFamily="18" charset="0"/>
              </a:rPr>
              <a:t>2-DG (</a:t>
            </a:r>
            <a:r>
              <a:rPr lang="en-US" altLang="ja-JP" sz="900" b="1" dirty="0" err="1">
                <a:latin typeface="Times New Roman" panose="02020603050405020304" pitchFamily="18" charset="0"/>
                <a:cs typeface="Times New Roman" panose="02020603050405020304" pitchFamily="18" charset="0"/>
              </a:rPr>
              <a:t>mM</a:t>
            </a:r>
            <a:r>
              <a:rPr lang="en-US" altLang="ja-JP" sz="900" b="1" dirty="0">
                <a:latin typeface="Times New Roman" panose="02020603050405020304" pitchFamily="18" charset="0"/>
                <a:cs typeface="Times New Roman" panose="02020603050405020304" pitchFamily="18" charset="0"/>
              </a:rPr>
              <a:t>)</a:t>
            </a:r>
            <a:endParaRPr lang="ja-JP" altLang="en-US" sz="900" b="1">
              <a:latin typeface="Times New Roman" panose="02020603050405020304" pitchFamily="18" charset="0"/>
              <a:cs typeface="Times New Roman" panose="02020603050405020304" pitchFamily="18" charset="0"/>
            </a:endParaRPr>
          </a:p>
        </p:txBody>
      </p:sp>
      <p:cxnSp>
        <p:nvCxnSpPr>
          <p:cNvPr id="39" name="直線コネクタ 38">
            <a:extLst>
              <a:ext uri="{FF2B5EF4-FFF2-40B4-BE49-F238E27FC236}">
                <a16:creationId xmlns:a16="http://schemas.microsoft.com/office/drawing/2014/main" id="{C338BC70-CA3C-5E42-86B1-BF15CA36E49E}"/>
              </a:ext>
            </a:extLst>
          </p:cNvPr>
          <p:cNvCxnSpPr>
            <a:cxnSpLocks/>
          </p:cNvCxnSpPr>
          <p:nvPr/>
        </p:nvCxnSpPr>
        <p:spPr>
          <a:xfrm>
            <a:off x="5491477" y="5914575"/>
            <a:ext cx="1079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正方形/長方形 39">
            <a:extLst>
              <a:ext uri="{FF2B5EF4-FFF2-40B4-BE49-F238E27FC236}">
                <a16:creationId xmlns:a16="http://schemas.microsoft.com/office/drawing/2014/main" id="{31589059-A386-7743-862F-71758245545A}"/>
              </a:ext>
            </a:extLst>
          </p:cNvPr>
          <p:cNvSpPr/>
          <p:nvPr/>
        </p:nvSpPr>
        <p:spPr>
          <a:xfrm>
            <a:off x="5671501" y="5914575"/>
            <a:ext cx="764953" cy="230832"/>
          </a:xfrm>
          <a:prstGeom prst="rect">
            <a:avLst/>
          </a:prstGeom>
        </p:spPr>
        <p:txBody>
          <a:bodyPr wrap="none">
            <a:spAutoFit/>
          </a:bodyPr>
          <a:lstStyle/>
          <a:p>
            <a:r>
              <a:rPr lang="en-US" altLang="ja-JP" sz="900" b="1" dirty="0">
                <a:latin typeface="Times New Roman" panose="02020603050405020304" pitchFamily="18" charset="0"/>
                <a:cs typeface="Times New Roman" panose="02020603050405020304" pitchFamily="18" charset="0"/>
              </a:rPr>
              <a:t>2-DG (</a:t>
            </a:r>
            <a:r>
              <a:rPr lang="en-US" altLang="ja-JP" sz="900" b="1" dirty="0" err="1">
                <a:latin typeface="Times New Roman" panose="02020603050405020304" pitchFamily="18" charset="0"/>
                <a:cs typeface="Times New Roman" panose="02020603050405020304" pitchFamily="18" charset="0"/>
              </a:rPr>
              <a:t>mM</a:t>
            </a:r>
            <a:r>
              <a:rPr lang="en-US" altLang="ja-JP" sz="900" b="1" dirty="0">
                <a:latin typeface="Times New Roman" panose="02020603050405020304" pitchFamily="18" charset="0"/>
                <a:cs typeface="Times New Roman" panose="02020603050405020304" pitchFamily="18" charset="0"/>
              </a:rPr>
              <a:t>)</a:t>
            </a:r>
            <a:endParaRPr lang="ja-JP" altLang="en-US" sz="900" b="1">
              <a:latin typeface="Times New Roman" panose="02020603050405020304" pitchFamily="18" charset="0"/>
              <a:cs typeface="Times New Roman" panose="02020603050405020304" pitchFamily="18" charset="0"/>
            </a:endParaRPr>
          </a:p>
        </p:txBody>
      </p:sp>
      <p:sp>
        <p:nvSpPr>
          <p:cNvPr id="41" name="正方形/長方形 40">
            <a:extLst>
              <a:ext uri="{FF2B5EF4-FFF2-40B4-BE49-F238E27FC236}">
                <a16:creationId xmlns:a16="http://schemas.microsoft.com/office/drawing/2014/main" id="{8571B2C3-F515-F64C-8518-A83639FD43AF}"/>
              </a:ext>
            </a:extLst>
          </p:cNvPr>
          <p:cNvSpPr/>
          <p:nvPr/>
        </p:nvSpPr>
        <p:spPr>
          <a:xfrm>
            <a:off x="3899501" y="4497612"/>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42" name="正方形/長方形 41">
            <a:extLst>
              <a:ext uri="{FF2B5EF4-FFF2-40B4-BE49-F238E27FC236}">
                <a16:creationId xmlns:a16="http://schemas.microsoft.com/office/drawing/2014/main" id="{BA4F86CA-B832-F24A-BB8A-01395DBD81BF}"/>
              </a:ext>
            </a:extLst>
          </p:cNvPr>
          <p:cNvSpPr/>
          <p:nvPr/>
        </p:nvSpPr>
        <p:spPr>
          <a:xfrm>
            <a:off x="3339253" y="4382196"/>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43" name="正方形/長方形 42">
            <a:extLst>
              <a:ext uri="{FF2B5EF4-FFF2-40B4-BE49-F238E27FC236}">
                <a16:creationId xmlns:a16="http://schemas.microsoft.com/office/drawing/2014/main" id="{BE81926F-BFE7-5240-99B4-1443C03B5513}"/>
              </a:ext>
            </a:extLst>
          </p:cNvPr>
          <p:cNvSpPr/>
          <p:nvPr/>
        </p:nvSpPr>
        <p:spPr>
          <a:xfrm>
            <a:off x="6131098" y="5044224"/>
            <a:ext cx="38664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44" name="正方形/長方形 43">
            <a:extLst>
              <a:ext uri="{FF2B5EF4-FFF2-40B4-BE49-F238E27FC236}">
                <a16:creationId xmlns:a16="http://schemas.microsoft.com/office/drawing/2014/main" id="{591120C7-2C46-5A4B-B3AE-DF52F6838EB9}"/>
              </a:ext>
            </a:extLst>
          </p:cNvPr>
          <p:cNvSpPr/>
          <p:nvPr/>
        </p:nvSpPr>
        <p:spPr>
          <a:xfrm>
            <a:off x="5628726" y="4556614"/>
            <a:ext cx="251992"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a:t>
            </a:r>
            <a:endParaRPr lang="ja-JP" altLang="en-US" sz="1050" b="1"/>
          </a:p>
        </p:txBody>
      </p:sp>
      <p:sp>
        <p:nvSpPr>
          <p:cNvPr id="45" name="正方形/長方形 44">
            <a:extLst>
              <a:ext uri="{FF2B5EF4-FFF2-40B4-BE49-F238E27FC236}">
                <a16:creationId xmlns:a16="http://schemas.microsoft.com/office/drawing/2014/main" id="{68244922-4D49-FD46-8479-1CF1AE21DD18}"/>
              </a:ext>
            </a:extLst>
          </p:cNvPr>
          <p:cNvSpPr/>
          <p:nvPr/>
        </p:nvSpPr>
        <p:spPr>
          <a:xfrm>
            <a:off x="46988" y="3856724"/>
            <a:ext cx="274434" cy="253916"/>
          </a:xfrm>
          <a:prstGeom prst="rect">
            <a:avLst/>
          </a:prstGeom>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B</a:t>
            </a:r>
            <a:endParaRPr lang="ja-JP" altLang="en-US" sz="1050" b="1"/>
          </a:p>
        </p:txBody>
      </p:sp>
      <p:sp>
        <p:nvSpPr>
          <p:cNvPr id="48" name="正方形/長方形 47">
            <a:extLst>
              <a:ext uri="{FF2B5EF4-FFF2-40B4-BE49-F238E27FC236}">
                <a16:creationId xmlns:a16="http://schemas.microsoft.com/office/drawing/2014/main" id="{FC0CEE56-1EC7-8347-B739-49F42EA55E2B}"/>
              </a:ext>
            </a:extLst>
          </p:cNvPr>
          <p:cNvSpPr/>
          <p:nvPr/>
        </p:nvSpPr>
        <p:spPr>
          <a:xfrm>
            <a:off x="3103429" y="3099043"/>
            <a:ext cx="1143262" cy="253916"/>
          </a:xfrm>
          <a:prstGeom prst="rect">
            <a:avLst/>
          </a:prstGeom>
          <a:ln>
            <a:noFill/>
          </a:ln>
        </p:spPr>
        <p:txBody>
          <a:bodyPr wrap="none">
            <a:spAutoFit/>
          </a:bodyPr>
          <a:lstStyle/>
          <a:p>
            <a:r>
              <a:rPr lang="en-US" altLang="ja-JP" sz="1050" b="1" dirty="0">
                <a:solidFill>
                  <a:srgbClr val="000000"/>
                </a:solidFill>
                <a:latin typeface="Times New Roman" panose="02020603050405020304" pitchFamily="18" charset="0"/>
                <a:ea typeface="ＭＳ 明朝" panose="02020609040205080304" pitchFamily="49" charset="-128"/>
              </a:rPr>
              <a:t>Lactate (mmol/l)</a:t>
            </a:r>
            <a:endParaRPr lang="ja-JP" altLang="en-US" sz="1050" b="1" dirty="0"/>
          </a:p>
        </p:txBody>
      </p:sp>
      <p:sp>
        <p:nvSpPr>
          <p:cNvPr id="49" name="テキスト ボックス 48">
            <a:extLst>
              <a:ext uri="{FF2B5EF4-FFF2-40B4-BE49-F238E27FC236}">
                <a16:creationId xmlns:a16="http://schemas.microsoft.com/office/drawing/2014/main" id="{E855B165-70ED-344E-B3C1-CA60253C527E}"/>
              </a:ext>
            </a:extLst>
          </p:cNvPr>
          <p:cNvSpPr txBox="1"/>
          <p:nvPr/>
        </p:nvSpPr>
        <p:spPr>
          <a:xfrm rot="16200000">
            <a:off x="1355410" y="1685705"/>
            <a:ext cx="970137" cy="276999"/>
          </a:xfrm>
          <a:prstGeom prst="rect">
            <a:avLst/>
          </a:prstGeom>
          <a:noFill/>
        </p:spPr>
        <p:txBody>
          <a:bodyPr wrap="none" rtlCol="0">
            <a:spAutoFit/>
          </a:bodyPr>
          <a:lstStyle/>
          <a:p>
            <a:r>
              <a:rPr lang="en-US" altLang="ja-JP" sz="1200" b="1" dirty="0">
                <a:latin typeface="Times New Roman" panose="02020603050405020304" pitchFamily="18" charset="0"/>
                <a:cs typeface="Times New Roman" panose="02020603050405020304" pitchFamily="18" charset="0"/>
              </a:rPr>
              <a:t>Absorbance</a:t>
            </a:r>
            <a:endParaRPr lang="ja-JP" altLang="en-US" sz="1200" b="1" dirty="0">
              <a:latin typeface="Times New Roman" panose="02020603050405020304" pitchFamily="18" charset="0"/>
              <a:cs typeface="Times New Roman" panose="02020603050405020304" pitchFamily="18" charset="0"/>
            </a:endParaRPr>
          </a:p>
        </p:txBody>
      </p:sp>
      <p:sp>
        <p:nvSpPr>
          <p:cNvPr id="46" name="テキスト ボックス 45">
            <a:extLst>
              <a:ext uri="{FF2B5EF4-FFF2-40B4-BE49-F238E27FC236}">
                <a16:creationId xmlns:a16="http://schemas.microsoft.com/office/drawing/2014/main" id="{F0B15F20-6546-4C48-B29A-5AED8A0BCC43}"/>
              </a:ext>
            </a:extLst>
          </p:cNvPr>
          <p:cNvSpPr txBox="1"/>
          <p:nvPr/>
        </p:nvSpPr>
        <p:spPr>
          <a:xfrm>
            <a:off x="150690" y="8078101"/>
            <a:ext cx="6537395" cy="1384995"/>
          </a:xfrm>
          <a:prstGeom prst="rect">
            <a:avLst/>
          </a:prstGeom>
          <a:noFill/>
        </p:spPr>
        <p:txBody>
          <a:bodyPr wrap="square" rtlCol="0">
            <a:spAutoFit/>
          </a:bodyPr>
          <a:lstStyle/>
          <a:p>
            <a:r>
              <a:rPr lang="en-US" altLang="ja-JP" sz="1200" b="1" dirty="0">
                <a:latin typeface="Times New Roman" panose="02020603050405020304" pitchFamily="18" charset="0"/>
                <a:cs typeface="Times New Roman" panose="02020603050405020304" pitchFamily="18" charset="0"/>
              </a:rPr>
              <a:t>Supplemental Figure 8. </a:t>
            </a:r>
            <a:r>
              <a:rPr lang="en-US" altLang="ja-JP" sz="1200" b="1" dirty="0">
                <a:solidFill>
                  <a:srgbClr val="000000"/>
                </a:solidFill>
                <a:latin typeface="Times New Roman" panose="02020603050405020304" pitchFamily="18" charset="0"/>
                <a:ea typeface="ＭＳ 明朝" panose="02020609040205080304" pitchFamily="49" charset="-128"/>
              </a:rPr>
              <a:t>Lactate measurement </a:t>
            </a:r>
          </a:p>
          <a:p>
            <a:r>
              <a:rPr lang="en-US" altLang="ja-JP" sz="1200" dirty="0">
                <a:solidFill>
                  <a:srgbClr val="000000"/>
                </a:solidFill>
                <a:latin typeface="Times New Roman" panose="02020603050405020304" pitchFamily="18" charset="0"/>
                <a:ea typeface="ＭＳ 明朝" panose="02020609040205080304" pitchFamily="49" charset="-128"/>
              </a:rPr>
              <a:t>(A) Calibration curve for lactate was prepared with using Lactate standard solution</a:t>
            </a:r>
            <a:r>
              <a:rPr lang="en-US" altLang="ja-JP" sz="1200" dirty="0">
                <a:latin typeface="Times New Roman" panose="02020603050405020304" pitchFamily="18" charset="0"/>
                <a:cs typeface="Times New Roman" panose="02020603050405020304" pitchFamily="18" charset="0"/>
              </a:rPr>
              <a:t> by serial dilution with ddH2O: 1, 0.5, 0.25, 0.125, 0.0625, 0.0313, 0.0157 and 0 </a:t>
            </a:r>
            <a:r>
              <a:rPr lang="en-US" altLang="ja-JP" sz="1200" dirty="0" err="1">
                <a:latin typeface="Times New Roman" panose="02020603050405020304" pitchFamily="18" charset="0"/>
                <a:cs typeface="Times New Roman" panose="02020603050405020304" pitchFamily="18" charset="0"/>
              </a:rPr>
              <a:t>mmol</a:t>
            </a:r>
            <a:r>
              <a:rPr lang="en-US" altLang="ja-JP" sz="1200" dirty="0">
                <a:latin typeface="Times New Roman" panose="02020603050405020304" pitchFamily="18" charset="0"/>
                <a:cs typeface="Times New Roman" panose="02020603050405020304" pitchFamily="18" charset="0"/>
              </a:rPr>
              <a:t>/l</a:t>
            </a:r>
            <a:r>
              <a:rPr lang="en-US" altLang="ja-JP" sz="1200" dirty="0">
                <a:solidFill>
                  <a:srgbClr val="000000"/>
                </a:solidFill>
                <a:latin typeface="Times New Roman" panose="02020603050405020304" pitchFamily="18" charset="0"/>
                <a:ea typeface="ＭＳ 明朝" panose="02020609040205080304" pitchFamily="49" charset="-128"/>
              </a:rPr>
              <a:t>, and reacted with working solution, according to the manufactures protocol (</a:t>
            </a:r>
            <a:r>
              <a:rPr lang="en-US" altLang="ja-JP" sz="1200" dirty="0" err="1">
                <a:solidFill>
                  <a:srgbClr val="000000"/>
                </a:solidFill>
                <a:latin typeface="Times New Roman" panose="02020603050405020304" pitchFamily="18" charset="0"/>
                <a:ea typeface="ＭＳ 明朝" panose="02020609040205080304" pitchFamily="49" charset="-128"/>
              </a:rPr>
              <a:t>Dojindo</a:t>
            </a:r>
            <a:r>
              <a:rPr lang="en-US" altLang="ja-JP" sz="1200" dirty="0">
                <a:solidFill>
                  <a:srgbClr val="000000"/>
                </a:solidFill>
                <a:latin typeface="Times New Roman" panose="02020603050405020304" pitchFamily="18" charset="0"/>
                <a:ea typeface="ＭＳ 明朝" panose="02020609040205080304" pitchFamily="49" charset="-128"/>
              </a:rPr>
              <a:t>). The absorbance at 450 nm was measured by using a microplate reader. (B) SUM149, MDA-MB-231, and HCC193 cells were treated with 0.3 or 1 </a:t>
            </a:r>
            <a:r>
              <a:rPr lang="en-US" altLang="ja-JP" sz="1200" dirty="0" err="1">
                <a:solidFill>
                  <a:srgbClr val="000000"/>
                </a:solidFill>
                <a:latin typeface="Times New Roman" panose="02020603050405020304" pitchFamily="18" charset="0"/>
                <a:ea typeface="ＭＳ 明朝" panose="02020609040205080304" pitchFamily="49" charset="-128"/>
              </a:rPr>
              <a:t>mM</a:t>
            </a:r>
            <a:r>
              <a:rPr lang="en-US" altLang="ja-JP" sz="1200" dirty="0">
                <a:solidFill>
                  <a:srgbClr val="000000"/>
                </a:solidFill>
                <a:latin typeface="Times New Roman" panose="02020603050405020304" pitchFamily="18" charset="0"/>
                <a:ea typeface="ＭＳ 明朝" panose="02020609040205080304" pitchFamily="49" charset="-128"/>
              </a:rPr>
              <a:t> 2-DG for 16 h, and lactate productions were measured and calculated by using a calibration curve. </a:t>
            </a:r>
            <a:r>
              <a:rPr lang="mr-IN" altLang="ja-JP" sz="1200" dirty="0">
                <a:solidFill>
                  <a:srgbClr val="000000"/>
                </a:solidFill>
                <a:latin typeface="Times New Roman" panose="02020603050405020304" pitchFamily="18" charset="0"/>
                <a:ea typeface="ＭＳ 明朝" panose="02020609040205080304" pitchFamily="49" charset="-128"/>
              </a:rPr>
              <a:t>*</a:t>
            </a:r>
            <a:r>
              <a:rPr lang="en-US" altLang="ja-JP" sz="1200" dirty="0">
                <a:solidFill>
                  <a:srgbClr val="000000"/>
                </a:solidFill>
                <a:latin typeface="Times New Roman" panose="02020603050405020304" pitchFamily="18" charset="0"/>
                <a:ea typeface="ＭＳ 明朝" panose="02020609040205080304" pitchFamily="49" charset="-128"/>
              </a:rPr>
              <a:t>p</a:t>
            </a:r>
            <a:r>
              <a:rPr lang="mr-IN" altLang="ja-JP" sz="1200" dirty="0">
                <a:solidFill>
                  <a:srgbClr val="000000"/>
                </a:solidFill>
                <a:latin typeface="Times New Roman" panose="02020603050405020304" pitchFamily="18" charset="0"/>
                <a:ea typeface="ＭＳ 明朝" panose="02020609040205080304" pitchFamily="49" charset="-128"/>
              </a:rPr>
              <a:t> </a:t>
            </a:r>
            <a:r>
              <a:rPr lang="mr-IN" altLang="ja-JP" sz="1200" dirty="0">
                <a:solidFill>
                  <a:srgbClr val="000000"/>
                </a:solidFill>
                <a:latin typeface="Times New Roman" charset="0"/>
                <a:ea typeface="Times New Roman" charset="0"/>
                <a:cs typeface="Times New Roman" charset="0"/>
              </a:rPr>
              <a:t>&lt; 0.05, **</a:t>
            </a:r>
            <a:r>
              <a:rPr lang="en-US" altLang="ja-JP" sz="1200" dirty="0">
                <a:solidFill>
                  <a:srgbClr val="000000"/>
                </a:solidFill>
                <a:latin typeface="Times New Roman" charset="0"/>
                <a:ea typeface="Times New Roman" charset="0"/>
                <a:cs typeface="Times New Roman" charset="0"/>
              </a:rPr>
              <a:t>p</a:t>
            </a:r>
            <a:r>
              <a:rPr lang="mr-IN" altLang="ja-JP" sz="1200" dirty="0">
                <a:solidFill>
                  <a:srgbClr val="000000"/>
                </a:solidFill>
                <a:latin typeface="Times New Roman" charset="0"/>
                <a:ea typeface="Times New Roman" charset="0"/>
                <a:cs typeface="Times New Roman" charset="0"/>
              </a:rPr>
              <a:t>&lt; 0.01, ***</a:t>
            </a:r>
            <a:r>
              <a:rPr lang="en-US" altLang="ja-JP" sz="1200" dirty="0">
                <a:solidFill>
                  <a:srgbClr val="000000"/>
                </a:solidFill>
                <a:latin typeface="Times New Roman" charset="0"/>
                <a:ea typeface="Times New Roman" charset="0"/>
                <a:cs typeface="Times New Roman" charset="0"/>
              </a:rPr>
              <a:t>p</a:t>
            </a:r>
            <a:r>
              <a:rPr lang="mr-IN" altLang="ja-JP" sz="1200" dirty="0">
                <a:solidFill>
                  <a:srgbClr val="000000"/>
                </a:solidFill>
                <a:latin typeface="Times New Roman" charset="0"/>
                <a:ea typeface="Times New Roman" charset="0"/>
                <a:cs typeface="Times New Roman" charset="0"/>
              </a:rPr>
              <a:t>&lt; 0.001. </a:t>
            </a:r>
            <a:endParaRPr lang="en-US" altLang="ja-JP" sz="1200" dirty="0">
              <a:solidFill>
                <a:srgbClr val="000000"/>
              </a:solidFill>
              <a:latin typeface="Times New Roman" charset="0"/>
              <a:ea typeface="Times New Roman" charset="0"/>
              <a:cs typeface="Times New Roman" charset="0"/>
            </a:endParaRPr>
          </a:p>
        </p:txBody>
      </p:sp>
      <p:sp>
        <p:nvSpPr>
          <p:cNvPr id="50" name="テキスト ボックス 49"/>
          <p:cNvSpPr txBox="1"/>
          <p:nvPr/>
        </p:nvSpPr>
        <p:spPr>
          <a:xfrm>
            <a:off x="0" y="0"/>
            <a:ext cx="2178289" cy="338554"/>
          </a:xfrm>
          <a:prstGeom prst="rect">
            <a:avLst/>
          </a:prstGeom>
          <a:noFill/>
        </p:spPr>
        <p:txBody>
          <a:bodyPr wrap="none" rtlCol="0">
            <a:spAutoFit/>
          </a:bodyPr>
          <a:lstStyle/>
          <a:p>
            <a:r>
              <a:rPr kumimoji="1" lang="en-US" altLang="ja-JP" sz="1600" b="1" dirty="0">
                <a:latin typeface="Times New Roman" panose="02020603050405020304" pitchFamily="18" charset="0"/>
                <a:cs typeface="Times New Roman" panose="02020603050405020304" pitchFamily="18" charset="0"/>
              </a:rPr>
              <a:t>Supplemental Figure </a:t>
            </a:r>
            <a:r>
              <a:rPr lang="en-US" altLang="ja-JP" sz="1600" b="1" dirty="0">
                <a:latin typeface="Times New Roman" panose="02020603050405020304" pitchFamily="18" charset="0"/>
                <a:cs typeface="Times New Roman" panose="02020603050405020304" pitchFamily="18" charset="0"/>
              </a:rPr>
              <a:t>8</a:t>
            </a:r>
            <a:endParaRPr kumimoji="1" lang="ja-JP" altLang="en-US" sz="1600" b="1" dirty="0">
              <a:latin typeface="Times New Roman" panose="02020603050405020304" pitchFamily="18" charset="0"/>
              <a:cs typeface="Times New Roman" panose="02020603050405020304" pitchFamily="18" charset="0"/>
            </a:endParaRPr>
          </a:p>
        </p:txBody>
      </p:sp>
      <p:pic>
        <p:nvPicPr>
          <p:cNvPr id="3" name="図 2"/>
          <p:cNvPicPr>
            <a:picLocks noChangeAspect="1"/>
          </p:cNvPicPr>
          <p:nvPr/>
        </p:nvPicPr>
        <p:blipFill>
          <a:blip r:embed="rId5"/>
          <a:stretch>
            <a:fillRect/>
          </a:stretch>
        </p:blipFill>
        <p:spPr>
          <a:xfrm>
            <a:off x="2205175" y="955694"/>
            <a:ext cx="2428424" cy="2057415"/>
          </a:xfrm>
          <a:prstGeom prst="rect">
            <a:avLst/>
          </a:prstGeom>
        </p:spPr>
      </p:pic>
    </p:spTree>
    <p:extLst>
      <p:ext uri="{BB962C8B-B14F-4D97-AF65-F5344CB8AC3E}">
        <p14:creationId xmlns:p14="http://schemas.microsoft.com/office/powerpoint/2010/main" val="1086533489"/>
      </p:ext>
    </p:extLst>
  </p:cSld>
  <p:clrMapOvr>
    <a:masterClrMapping/>
  </p:clrMapOvr>
</p:sld>
</file>

<file path=ppt/theme/theme1.xml><?xml version="1.0" encoding="utf-8"?>
<a:theme xmlns:a="http://schemas.openxmlformats.org/drawingml/2006/main" name="ホワイト">
  <a:themeElements>
    <a:clrScheme name="ホワイ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ホワイ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ホワイ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4486</TotalTime>
  <Words>907</Words>
  <Application>Microsoft Macintosh PowerPoint</Application>
  <PresentationFormat>A4 210 x 297 mm</PresentationFormat>
  <Paragraphs>145</Paragraphs>
  <Slides>13</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13</vt:i4>
      </vt:variant>
    </vt:vector>
  </HeadingPairs>
  <TitlesOfParts>
    <vt:vector size="22" baseType="lpstr">
      <vt:lpstr>ＭＳ 明朝</vt:lpstr>
      <vt:lpstr>游ゴシック</vt:lpstr>
      <vt:lpstr>游ゴシック Light</vt:lpstr>
      <vt:lpstr>Arial</vt:lpstr>
      <vt:lpstr>Calibri</vt:lpstr>
      <vt:lpstr>Calibri Light</vt:lpstr>
      <vt:lpstr>Mangal</vt:lpstr>
      <vt:lpstr>Times New Roman</vt:lpstr>
      <vt:lpstr>ホワイト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Microsoft Office ユーザー</dc:creator>
  <cp:lastModifiedBy>藤田真由美</cp:lastModifiedBy>
  <cp:revision>90</cp:revision>
  <cp:lastPrinted>2020-05-29T03:10:45Z</cp:lastPrinted>
  <dcterms:created xsi:type="dcterms:W3CDTF">2017-06-27T18:15:47Z</dcterms:created>
  <dcterms:modified xsi:type="dcterms:W3CDTF">2020-06-17T08:14:34Z</dcterms:modified>
</cp:coreProperties>
</file>