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30" autoAdjust="0"/>
  </p:normalViewPr>
  <p:slideViewPr>
    <p:cSldViewPr>
      <p:cViewPr>
        <p:scale>
          <a:sx n="33" d="100"/>
          <a:sy n="33" d="100"/>
        </p:scale>
        <p:origin x="-2144" y="-5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EACC9-C414-41E1-AD6A-1DC4EB614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CC2A4-1876-4B31-A9DB-AE6BC4E0F9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64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CC2A4-1876-4B31-A9DB-AE6BC4E0F9E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73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58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6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70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47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94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81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558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864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69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90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2C6F3-E07B-4DB0-AFCB-EE60072F6C63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69CF-C915-4498-B612-8A70B96DA2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309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9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9.emf"/><Relationship Id="rId7" Type="http://schemas.openxmlformats.org/officeDocument/2006/relationships/image" Target="../media/image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Relationship Id="rId9" Type="http://schemas.openxmlformats.org/officeDocument/2006/relationships/image" Target="../media/image2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10" Type="http://schemas.openxmlformats.org/officeDocument/2006/relationships/image" Target="../media/image9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10" Type="http://schemas.openxmlformats.org/officeDocument/2006/relationships/image" Target="../media/image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4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10" Type="http://schemas.openxmlformats.org/officeDocument/2006/relationships/image" Target="../media/image9.emf"/><Relationship Id="rId4" Type="http://schemas.openxmlformats.org/officeDocument/2006/relationships/image" Target="../media/image51.emf"/><Relationship Id="rId9" Type="http://schemas.openxmlformats.org/officeDocument/2006/relationships/image" Target="../media/image5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10" Type="http://schemas.openxmlformats.org/officeDocument/2006/relationships/image" Target="../media/image9.emf"/><Relationship Id="rId4" Type="http://schemas.openxmlformats.org/officeDocument/2006/relationships/image" Target="../media/image59.emf"/><Relationship Id="rId9" Type="http://schemas.openxmlformats.org/officeDocument/2006/relationships/image" Target="../media/image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pieren 45"/>
          <p:cNvGrpSpPr/>
          <p:nvPr/>
        </p:nvGrpSpPr>
        <p:grpSpPr>
          <a:xfrm>
            <a:off x="77456" y="476672"/>
            <a:ext cx="9103056" cy="4097664"/>
            <a:chOff x="77456" y="476672"/>
            <a:chExt cx="9103056" cy="4097664"/>
          </a:xfrm>
        </p:grpSpPr>
        <p:pic>
          <p:nvPicPr>
            <p:cNvPr id="5" name="Grafik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13"/>
            <a:stretch/>
          </p:blipFill>
          <p:spPr bwMode="auto">
            <a:xfrm>
              <a:off x="7066818" y="717123"/>
              <a:ext cx="1544873" cy="1738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Grafik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8699349" y="3933056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fik 6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82"/>
            <a:stretch/>
          </p:blipFill>
          <p:spPr bwMode="auto">
            <a:xfrm>
              <a:off x="590037" y="649302"/>
              <a:ext cx="1431219" cy="1656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1552401" y="801509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0.0002</a:t>
              </a:r>
            </a:p>
          </p:txBody>
        </p:sp>
        <p:pic>
          <p:nvPicPr>
            <p:cNvPr id="9" name="Grafik 8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014"/>
            <a:stretch/>
          </p:blipFill>
          <p:spPr bwMode="auto">
            <a:xfrm>
              <a:off x="2451610" y="2855753"/>
              <a:ext cx="1453123" cy="1718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>
            <a:xfrm>
              <a:off x="3405407" y="3003573"/>
              <a:ext cx="66877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0.00257</a:t>
              </a:r>
              <a:endParaRPr lang="de-DE" sz="800" dirty="0"/>
            </a:p>
          </p:txBody>
        </p:sp>
        <p:pic>
          <p:nvPicPr>
            <p:cNvPr id="11" name="Grafik 10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632"/>
            <a:stretch/>
          </p:blipFill>
          <p:spPr bwMode="auto">
            <a:xfrm>
              <a:off x="660632" y="2826816"/>
              <a:ext cx="1474353" cy="1747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1496308" y="2964633"/>
              <a:ext cx="803709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0.0035</a:t>
              </a:r>
              <a:endParaRPr lang="de-DE" sz="800" dirty="0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17" name="Textfeld 16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18" name="Textfeld 17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9" name="Textfeld 18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0" name="Textfeld 19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21" name="Grafik 2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994"/>
            <a:stretch/>
          </p:blipFill>
          <p:spPr bwMode="auto">
            <a:xfrm>
              <a:off x="2446249" y="645102"/>
              <a:ext cx="1444629" cy="2011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feld 21"/>
            <p:cNvSpPr txBox="1"/>
            <p:nvPr/>
          </p:nvSpPr>
          <p:spPr>
            <a:xfrm>
              <a:off x="3371638" y="853628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0.0042</a:t>
              </a:r>
              <a:endParaRPr lang="de-DE" sz="800" dirty="0"/>
            </a:p>
          </p:txBody>
        </p:sp>
        <p:pic>
          <p:nvPicPr>
            <p:cNvPr id="23" name="Grafik 22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595"/>
            <a:stretch/>
          </p:blipFill>
          <p:spPr bwMode="auto">
            <a:xfrm>
              <a:off x="5065784" y="2897374"/>
              <a:ext cx="1388812" cy="1589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Grafik 23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8661"/>
            <a:stretch/>
          </p:blipFill>
          <p:spPr bwMode="auto">
            <a:xfrm>
              <a:off x="4997468" y="787900"/>
              <a:ext cx="1399288" cy="1746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feld 24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pic>
          <p:nvPicPr>
            <p:cNvPr id="28" name="Grafik 27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316"/>
            <a:stretch/>
          </p:blipFill>
          <p:spPr bwMode="auto">
            <a:xfrm>
              <a:off x="7112364" y="2743465"/>
              <a:ext cx="1544873" cy="1766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feld 28"/>
            <p:cNvSpPr txBox="1"/>
            <p:nvPr/>
          </p:nvSpPr>
          <p:spPr>
            <a:xfrm>
              <a:off x="5984036" y="92642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= 0.0002</a:t>
              </a:r>
              <a:endParaRPr lang="de-DE" sz="800" dirty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8150203" y="853628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&lt; 0.0001</a:t>
              </a:r>
              <a:endParaRPr lang="de-DE" sz="800" dirty="0"/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8237882" y="2918536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5958799" y="3005720"/>
              <a:ext cx="749938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33" name="Grafik 3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8657237" y="1860406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Grafik 3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3990438" y="3942586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Grafik 3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3974549" y="2014063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Abgerundetes Rechteck 35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7" name="Rechteck 36"/>
            <p:cNvSpPr/>
            <p:nvPr/>
          </p:nvSpPr>
          <p:spPr>
            <a:xfrm rot="16200000">
              <a:off x="3186388" y="2375106"/>
              <a:ext cx="3045582" cy="3353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CD3-CD8 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38" name="Abgerundetes Rechteck 37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9" name="Rechteck 38"/>
            <p:cNvSpPr/>
            <p:nvPr/>
          </p:nvSpPr>
          <p:spPr>
            <a:xfrm rot="16200000">
              <a:off x="-988458" y="2375106"/>
              <a:ext cx="2467208" cy="3353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CD3-CD8 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3" name="Textfeld 42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4" name="Textfeld 43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</p:grpSp>
      <p:sp>
        <p:nvSpPr>
          <p:cNvPr id="45" name="Textfeld 44"/>
          <p:cNvSpPr txBox="1"/>
          <p:nvPr/>
        </p:nvSpPr>
        <p:spPr>
          <a:xfrm>
            <a:off x="444108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pic>
        <p:nvPicPr>
          <p:cNvPr id="47" name="Grafik 46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26062" r="44468" b="58848"/>
          <a:stretch/>
        </p:blipFill>
        <p:spPr bwMode="auto">
          <a:xfrm>
            <a:off x="4106044" y="1484784"/>
            <a:ext cx="335616" cy="37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26062" r="44468" b="58848"/>
          <a:stretch/>
        </p:blipFill>
        <p:spPr bwMode="auto">
          <a:xfrm>
            <a:off x="8748464" y="1340768"/>
            <a:ext cx="335616" cy="37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204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feld 27"/>
          <p:cNvSpPr txBox="1"/>
          <p:nvPr/>
        </p:nvSpPr>
        <p:spPr>
          <a:xfrm>
            <a:off x="444108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6" name="Gruppieren 45"/>
          <p:cNvGrpSpPr/>
          <p:nvPr/>
        </p:nvGrpSpPr>
        <p:grpSpPr>
          <a:xfrm>
            <a:off x="106646" y="476672"/>
            <a:ext cx="8906957" cy="4375550"/>
            <a:chOff x="106646" y="476672"/>
            <a:chExt cx="8906957" cy="4375550"/>
          </a:xfrm>
        </p:grpSpPr>
        <p:pic>
          <p:nvPicPr>
            <p:cNvPr id="4" name="Grafik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8460432" y="4221088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10" name="Textfeld 9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1" name="Textfeld 10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2" name="Textfeld 11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pic>
          <p:nvPicPr>
            <p:cNvPr id="16" name="Grafik 1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8532440" y="2214394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Grafik 1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4018829" y="4086602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Grafik 17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35" t="16264" r="24933" b="63608"/>
            <a:stretch/>
          </p:blipFill>
          <p:spPr bwMode="auto">
            <a:xfrm>
              <a:off x="4018829" y="2214394"/>
              <a:ext cx="481163" cy="56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Abgerundetes Rechteck 18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3408983" y="2404296"/>
              <a:ext cx="26003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CD8-CD20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1" name="Abgerundetes Rechteck 20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2" name="Rechteck 21"/>
            <p:cNvSpPr/>
            <p:nvPr/>
          </p:nvSpPr>
          <p:spPr>
            <a:xfrm rot="16200000">
              <a:off x="-816203" y="2404296"/>
              <a:ext cx="21226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CD8-CD20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7" name="Textfeld 26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29" name="Grafik 28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391"/>
            <a:stretch/>
          </p:blipFill>
          <p:spPr bwMode="auto">
            <a:xfrm>
              <a:off x="2500773" y="2791992"/>
              <a:ext cx="1468268" cy="1906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Grafik 29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4274"/>
            <a:stretch/>
          </p:blipFill>
          <p:spPr bwMode="auto">
            <a:xfrm>
              <a:off x="633380" y="2788733"/>
              <a:ext cx="1468268" cy="1936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Grafik 3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717"/>
            <a:stretch/>
          </p:blipFill>
          <p:spPr bwMode="auto">
            <a:xfrm>
              <a:off x="2490961" y="870939"/>
              <a:ext cx="1504975" cy="1956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Grafik 31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633380" y="870939"/>
              <a:ext cx="1480367" cy="1696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feld 32"/>
            <p:cNvSpPr txBox="1"/>
            <p:nvPr/>
          </p:nvSpPr>
          <p:spPr>
            <a:xfrm>
              <a:off x="1619338" y="105603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3477392" y="112515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= 0.0001</a:t>
              </a:r>
              <a:endParaRPr lang="de-DE" sz="800" dirty="0"/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3477392" y="299222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1596186" y="2992224"/>
              <a:ext cx="618405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37" name="Grafik 3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450"/>
            <a:stretch/>
          </p:blipFill>
          <p:spPr bwMode="auto">
            <a:xfrm>
              <a:off x="7030276" y="2767864"/>
              <a:ext cx="1358148" cy="2076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afik 37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537"/>
            <a:stretch/>
          </p:blipFill>
          <p:spPr bwMode="auto">
            <a:xfrm>
              <a:off x="5074440" y="2688576"/>
              <a:ext cx="1441040" cy="2163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Grafik 38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643"/>
            <a:stretch/>
          </p:blipFill>
          <p:spPr bwMode="auto">
            <a:xfrm>
              <a:off x="6994273" y="815506"/>
              <a:ext cx="1466159" cy="2009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feld 39"/>
            <p:cNvSpPr txBox="1"/>
            <p:nvPr/>
          </p:nvSpPr>
          <p:spPr>
            <a:xfrm>
              <a:off x="7857680" y="105603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7815264" y="299222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5940152" y="2918076"/>
              <a:ext cx="623321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43" name="Grafik 42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4931932" y="825319"/>
              <a:ext cx="1514403" cy="1757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feld 43"/>
            <p:cNvSpPr txBox="1"/>
            <p:nvPr/>
          </p:nvSpPr>
          <p:spPr>
            <a:xfrm>
              <a:off x="5892160" y="1034915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</p:grpSp>
      <p:pic>
        <p:nvPicPr>
          <p:cNvPr id="45" name="Grafik 4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26062" r="44468" b="58848"/>
          <a:stretch/>
        </p:blipFill>
        <p:spPr bwMode="auto">
          <a:xfrm>
            <a:off x="4106044" y="1700808"/>
            <a:ext cx="335616" cy="37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Grafik 46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26062" r="44468" b="58848"/>
          <a:stretch/>
        </p:blipFill>
        <p:spPr bwMode="auto">
          <a:xfrm>
            <a:off x="8628872" y="1700808"/>
            <a:ext cx="335616" cy="37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39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feld 25"/>
          <p:cNvSpPr txBox="1"/>
          <p:nvPr/>
        </p:nvSpPr>
        <p:spPr>
          <a:xfrm>
            <a:off x="444108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106647" y="476672"/>
            <a:ext cx="9016348" cy="4392488"/>
            <a:chOff x="106647" y="476672"/>
            <a:chExt cx="9016348" cy="4392488"/>
          </a:xfrm>
        </p:grpSpPr>
        <p:sp>
          <p:nvSpPr>
            <p:cNvPr id="3" name="Textfeld 2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4" name="Textfeld 3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8" name="Textfeld 7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0" name="Textfeld 9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17" name="Abgerundetes Rechteck 16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18" name="Rechteck 17"/>
            <p:cNvSpPr/>
            <p:nvPr/>
          </p:nvSpPr>
          <p:spPr>
            <a:xfrm rot="16200000">
              <a:off x="3530812" y="2404296"/>
              <a:ext cx="23567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FOXP3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19" name="Abgerundetes Rechteck 18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-694374" y="2404296"/>
              <a:ext cx="187904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FOXP3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22" name="Textfeld 21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3" name="Textfeld 22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27" name="Grafik 2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278"/>
            <a:stretch/>
          </p:blipFill>
          <p:spPr bwMode="auto">
            <a:xfrm>
              <a:off x="2505922" y="864718"/>
              <a:ext cx="1482373" cy="2109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Grafik 2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659"/>
            <a:stretch/>
          </p:blipFill>
          <p:spPr bwMode="auto">
            <a:xfrm>
              <a:off x="658997" y="896099"/>
              <a:ext cx="1383688" cy="1932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Grafik 2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121"/>
            <a:stretch/>
          </p:blipFill>
          <p:spPr bwMode="auto">
            <a:xfrm>
              <a:off x="539552" y="2765690"/>
              <a:ext cx="1569848" cy="2074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Grafik 29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057"/>
            <a:stretch/>
          </p:blipFill>
          <p:spPr bwMode="auto">
            <a:xfrm>
              <a:off x="2398722" y="2944494"/>
              <a:ext cx="1583841" cy="1924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feld 30"/>
            <p:cNvSpPr txBox="1"/>
            <p:nvPr/>
          </p:nvSpPr>
          <p:spPr>
            <a:xfrm>
              <a:off x="1506281" y="1116220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0.0019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490913" y="1116220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0.0058</a:t>
              </a:r>
              <a:endParaRPr lang="de-DE" sz="800" dirty="0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3289989" y="3148788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0.0020</a:t>
              </a:r>
              <a:endParaRPr lang="de-DE" sz="800" dirty="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1506281" y="2985809"/>
              <a:ext cx="65822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0.0081</a:t>
              </a:r>
              <a:endParaRPr lang="de-DE" sz="800" dirty="0"/>
            </a:p>
          </p:txBody>
        </p:sp>
        <p:pic>
          <p:nvPicPr>
            <p:cNvPr id="35" name="Grafik 3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747"/>
            <a:stretch/>
          </p:blipFill>
          <p:spPr bwMode="auto">
            <a:xfrm>
              <a:off x="6925486" y="2914281"/>
              <a:ext cx="1758158" cy="1785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Grafik 35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429"/>
            <a:stretch/>
          </p:blipFill>
          <p:spPr bwMode="auto">
            <a:xfrm>
              <a:off x="5004048" y="2902480"/>
              <a:ext cx="1879720" cy="1775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Grafik 3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832"/>
            <a:stretch/>
          </p:blipFill>
          <p:spPr bwMode="auto">
            <a:xfrm>
              <a:off x="6952308" y="1080300"/>
              <a:ext cx="1749125" cy="1875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afik 37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931"/>
            <a:stretch/>
          </p:blipFill>
          <p:spPr bwMode="auto">
            <a:xfrm>
              <a:off x="5097346" y="1052736"/>
              <a:ext cx="1640947" cy="1736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feld 38"/>
            <p:cNvSpPr txBox="1"/>
            <p:nvPr/>
          </p:nvSpPr>
          <p:spPr>
            <a:xfrm>
              <a:off x="6055847" y="1203975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= 0.0006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7892146" y="120901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= 0.0002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7929476" y="307934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6064821" y="3006245"/>
              <a:ext cx="663455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0.0015</a:t>
              </a:r>
              <a:endParaRPr lang="de-DE" sz="800" dirty="0"/>
            </a:p>
          </p:txBody>
        </p:sp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4468" b="58848"/>
            <a:stretch/>
          </p:blipFill>
          <p:spPr bwMode="auto">
            <a:xfrm>
              <a:off x="4067944" y="2564904"/>
              <a:ext cx="335616" cy="373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3" r="44880" b="59416"/>
            <a:stretch/>
          </p:blipFill>
          <p:spPr bwMode="auto">
            <a:xfrm>
              <a:off x="4082435" y="4509740"/>
              <a:ext cx="321126" cy="359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76456" y="4293096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76456" y="2564904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feld 27"/>
          <p:cNvSpPr txBox="1"/>
          <p:nvPr/>
        </p:nvSpPr>
        <p:spPr>
          <a:xfrm>
            <a:off x="444108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106647" y="476672"/>
            <a:ext cx="8892277" cy="4248472"/>
            <a:chOff x="106647" y="476672"/>
            <a:chExt cx="8892277" cy="4248472"/>
          </a:xfrm>
        </p:grpSpPr>
        <p:pic>
          <p:nvPicPr>
            <p:cNvPr id="2" name="Grafik 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96"/>
            <a:stretch/>
          </p:blipFill>
          <p:spPr bwMode="auto">
            <a:xfrm>
              <a:off x="2429405" y="2693445"/>
              <a:ext cx="1543380" cy="2031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2403672" y="679895"/>
              <a:ext cx="1560645" cy="2054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10" name="Textfeld 9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1" name="Textfeld 10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2" name="Textfeld 11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19" name="Abgerundetes Rechteck 18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3630198" y="2404296"/>
              <a:ext cx="215796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CD4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1" name="Abgerundetes Rechteck 20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2" name="Rechteck 21"/>
            <p:cNvSpPr/>
            <p:nvPr/>
          </p:nvSpPr>
          <p:spPr>
            <a:xfrm rot="16200000">
              <a:off x="-594987" y="2404296"/>
              <a:ext cx="168026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CD4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7" name="Textfeld 26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29" name="Grafik 2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48"/>
            <a:stretch/>
          </p:blipFill>
          <p:spPr bwMode="auto">
            <a:xfrm>
              <a:off x="665008" y="679895"/>
              <a:ext cx="1451302" cy="1940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Grafik 29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98"/>
            <a:stretch/>
          </p:blipFill>
          <p:spPr bwMode="auto">
            <a:xfrm>
              <a:off x="609242" y="2634651"/>
              <a:ext cx="1545964" cy="2090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feld 30"/>
            <p:cNvSpPr txBox="1"/>
            <p:nvPr/>
          </p:nvSpPr>
          <p:spPr>
            <a:xfrm>
              <a:off x="1457264" y="865893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0.0227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326714" y="84753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0.0059</a:t>
              </a:r>
              <a:endParaRPr lang="de-DE" sz="800" dirty="0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3290057" y="2889432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0.0028</a:t>
              </a:r>
              <a:endParaRPr lang="de-DE" sz="800" dirty="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1502103" y="2814190"/>
              <a:ext cx="655299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0.0126</a:t>
              </a:r>
              <a:endParaRPr lang="de-DE" sz="800" dirty="0"/>
            </a:p>
          </p:txBody>
        </p:sp>
        <p:pic>
          <p:nvPicPr>
            <p:cNvPr id="35" name="Grafik 3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378"/>
            <a:stretch/>
          </p:blipFill>
          <p:spPr bwMode="auto">
            <a:xfrm>
              <a:off x="5086863" y="729868"/>
              <a:ext cx="1478641" cy="1770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Grafik 35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690"/>
            <a:stretch/>
          </p:blipFill>
          <p:spPr bwMode="auto">
            <a:xfrm>
              <a:off x="5064834" y="2759055"/>
              <a:ext cx="1576731" cy="1945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Grafik 3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694"/>
            <a:stretch/>
          </p:blipFill>
          <p:spPr bwMode="auto">
            <a:xfrm>
              <a:off x="7012255" y="2742744"/>
              <a:ext cx="1462233" cy="198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afik 37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068"/>
            <a:stretch/>
          </p:blipFill>
          <p:spPr bwMode="auto">
            <a:xfrm>
              <a:off x="6952739" y="722538"/>
              <a:ext cx="1516968" cy="2036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feld 38"/>
            <p:cNvSpPr txBox="1"/>
            <p:nvPr/>
          </p:nvSpPr>
          <p:spPr>
            <a:xfrm>
              <a:off x="5902530" y="928368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p &lt; 0.0001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7800265" y="88947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7837430" y="2950993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5981058" y="2950993"/>
              <a:ext cx="660508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4468" b="58848"/>
            <a:stretch/>
          </p:blipFill>
          <p:spPr bwMode="auto">
            <a:xfrm>
              <a:off x="4067944" y="2348880"/>
              <a:ext cx="335616" cy="373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3" r="44880" b="59416"/>
            <a:stretch/>
          </p:blipFill>
          <p:spPr bwMode="auto">
            <a:xfrm>
              <a:off x="4082435" y="4293716"/>
              <a:ext cx="321126" cy="359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552385" y="4293096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550590" y="2354657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feld 33"/>
          <p:cNvSpPr txBox="1"/>
          <p:nvPr/>
        </p:nvSpPr>
        <p:spPr>
          <a:xfrm>
            <a:off x="372956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35496" y="476672"/>
            <a:ext cx="9021802" cy="4473403"/>
            <a:chOff x="35496" y="476672"/>
            <a:chExt cx="9021802" cy="4473403"/>
          </a:xfrm>
        </p:grpSpPr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4468" b="58848"/>
            <a:stretch/>
          </p:blipFill>
          <p:spPr bwMode="auto">
            <a:xfrm>
              <a:off x="4126318" y="2420887"/>
              <a:ext cx="335616" cy="373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3" r="44880" b="59416"/>
            <a:stretch/>
          </p:blipFill>
          <p:spPr bwMode="auto">
            <a:xfrm>
              <a:off x="4140809" y="4149081"/>
              <a:ext cx="321126" cy="359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Abgerundetes Rechteck 24"/>
            <p:cNvSpPr/>
            <p:nvPr/>
          </p:nvSpPr>
          <p:spPr>
            <a:xfrm rot="16200000">
              <a:off x="285875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pic>
          <p:nvPicPr>
            <p:cNvPr id="2" name="Grafik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048"/>
            <a:stretch/>
          </p:blipFill>
          <p:spPr bwMode="auto">
            <a:xfrm>
              <a:off x="590485" y="682712"/>
              <a:ext cx="1631774" cy="1900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745"/>
            <a:stretch/>
          </p:blipFill>
          <p:spPr bwMode="auto">
            <a:xfrm>
              <a:off x="492642" y="2766852"/>
              <a:ext cx="1740076" cy="21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Grafik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67"/>
            <a:stretch/>
          </p:blipFill>
          <p:spPr bwMode="auto">
            <a:xfrm>
              <a:off x="2455919" y="2753094"/>
              <a:ext cx="1731815" cy="217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Grafik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91"/>
            <a:stretch/>
          </p:blipFill>
          <p:spPr bwMode="auto">
            <a:xfrm>
              <a:off x="2458116" y="717129"/>
              <a:ext cx="1696857" cy="2077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1438289" y="865792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0.0072</a:t>
              </a:r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3470127" y="87436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0.0022</a:t>
              </a:r>
              <a:endParaRPr lang="de-DE" sz="800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3495461" y="2921319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0.0049</a:t>
              </a:r>
              <a:endParaRPr lang="de-DE" sz="800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1483605" y="2913388"/>
              <a:ext cx="662255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0.0039</a:t>
              </a:r>
              <a:endParaRPr lang="de-DE" sz="800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311087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393653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175425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2228865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15" name="Textfeld 14"/>
            <p:cNvSpPr txBox="1"/>
            <p:nvPr/>
          </p:nvSpPr>
          <p:spPr>
            <a:xfrm rot="16200000">
              <a:off x="123380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16" name="Textfeld 15"/>
            <p:cNvSpPr txBox="1"/>
            <p:nvPr/>
          </p:nvSpPr>
          <p:spPr>
            <a:xfrm rot="16200000">
              <a:off x="1513881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7" name="Textfeld 16"/>
            <p:cNvSpPr txBox="1"/>
            <p:nvPr/>
          </p:nvSpPr>
          <p:spPr>
            <a:xfrm rot="16200000">
              <a:off x="-333743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8" name="Textfeld 17"/>
            <p:cNvSpPr txBox="1"/>
            <p:nvPr/>
          </p:nvSpPr>
          <p:spPr>
            <a:xfrm rot="16200000">
              <a:off x="1493398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4757589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4757589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6603765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26" name="Rechteck 25"/>
            <p:cNvSpPr/>
            <p:nvPr/>
          </p:nvSpPr>
          <p:spPr>
            <a:xfrm rot="16200000">
              <a:off x="3347240" y="2404296"/>
              <a:ext cx="24384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CD45R0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7" name="Abgerundetes Rechteck 26"/>
            <p:cNvSpPr/>
            <p:nvPr/>
          </p:nvSpPr>
          <p:spPr>
            <a:xfrm rot="16200000">
              <a:off x="-1533731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8" name="Rechteck 27"/>
            <p:cNvSpPr/>
            <p:nvPr/>
          </p:nvSpPr>
          <p:spPr>
            <a:xfrm rot="16200000">
              <a:off x="-806401" y="2404296"/>
              <a:ext cx="19607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CD45R0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6592800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30" name="Textfeld 29"/>
            <p:cNvSpPr txBox="1"/>
            <p:nvPr/>
          </p:nvSpPr>
          <p:spPr>
            <a:xfrm rot="16200000">
              <a:off x="4432674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31" name="Textfeld 30"/>
            <p:cNvSpPr txBox="1"/>
            <p:nvPr/>
          </p:nvSpPr>
          <p:spPr>
            <a:xfrm rot="16200000">
              <a:off x="5974042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32" name="Textfeld 31"/>
            <p:cNvSpPr txBox="1"/>
            <p:nvPr/>
          </p:nvSpPr>
          <p:spPr>
            <a:xfrm rot="16200000">
              <a:off x="3975550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33" name="Textfeld 32"/>
            <p:cNvSpPr txBox="1"/>
            <p:nvPr/>
          </p:nvSpPr>
          <p:spPr>
            <a:xfrm rot="16200000">
              <a:off x="5953558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35" name="Grafik 34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757"/>
            <a:stretch/>
          </p:blipFill>
          <p:spPr bwMode="auto">
            <a:xfrm>
              <a:off x="4962457" y="608733"/>
              <a:ext cx="1558716" cy="1946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Grafik 35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961"/>
            <a:stretch/>
          </p:blipFill>
          <p:spPr bwMode="auto">
            <a:xfrm>
              <a:off x="4923148" y="2769315"/>
              <a:ext cx="1665270" cy="214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Grafik 36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673"/>
            <a:stretch/>
          </p:blipFill>
          <p:spPr bwMode="auto">
            <a:xfrm>
              <a:off x="6849313" y="2769516"/>
              <a:ext cx="1761446" cy="2180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afik 37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659"/>
            <a:stretch/>
          </p:blipFill>
          <p:spPr bwMode="auto">
            <a:xfrm>
              <a:off x="6827045" y="626941"/>
              <a:ext cx="1751885" cy="2200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feld 38"/>
            <p:cNvSpPr txBox="1"/>
            <p:nvPr/>
          </p:nvSpPr>
          <p:spPr>
            <a:xfrm>
              <a:off x="5827266" y="77819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0.0327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7822013" y="77819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0.0048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7891748" y="2925919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0.0054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5906627" y="2940219"/>
              <a:ext cx="667519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0.0058</a:t>
              </a:r>
              <a:endParaRPr lang="de-DE" sz="800" dirty="0"/>
            </a:p>
          </p:txBody>
        </p:sp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10759" y="4553170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08964" y="2426664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feld 27"/>
          <p:cNvSpPr txBox="1"/>
          <p:nvPr/>
        </p:nvSpPr>
        <p:spPr>
          <a:xfrm>
            <a:off x="444108" y="4869160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106649" y="719175"/>
            <a:ext cx="9001855" cy="3831542"/>
            <a:chOff x="106649" y="719175"/>
            <a:chExt cx="9001855" cy="3831542"/>
          </a:xfrm>
        </p:grpSpPr>
        <p:pic>
          <p:nvPicPr>
            <p:cNvPr id="2" name="Grafik 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55"/>
            <a:stretch/>
          </p:blipFill>
          <p:spPr bwMode="auto">
            <a:xfrm>
              <a:off x="6858519" y="2840987"/>
              <a:ext cx="1702956" cy="1709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05" t="799" r="57678" b="-799"/>
            <a:stretch/>
          </p:blipFill>
          <p:spPr bwMode="auto">
            <a:xfrm>
              <a:off x="6856772" y="921971"/>
              <a:ext cx="1692340" cy="1733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382239" y="719175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2246577" y="719877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10" name="Textfeld 9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1" name="Textfeld 10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12" name="Textfeld 11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900286" y="719175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6743205" y="719175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19" name="Abgerundetes Rechteck 18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3587720" y="2404296"/>
              <a:ext cx="224292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CD68 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1" name="Abgerundetes Rechteck 20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22" name="Rechteck 21"/>
            <p:cNvSpPr/>
            <p:nvPr/>
          </p:nvSpPr>
          <p:spPr>
            <a:xfrm rot="16200000">
              <a:off x="-637465" y="2404296"/>
              <a:ext cx="17652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CD68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6732240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6113482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7" name="Textfeld 26"/>
            <p:cNvSpPr txBox="1"/>
            <p:nvPr/>
          </p:nvSpPr>
          <p:spPr>
            <a:xfrm rot="16200000">
              <a:off x="6092998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29" name="Grafik 2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776"/>
            <a:stretch/>
          </p:blipFill>
          <p:spPr bwMode="auto">
            <a:xfrm>
              <a:off x="659423" y="855962"/>
              <a:ext cx="1475082" cy="1568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Grafik 29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176"/>
            <a:stretch/>
          </p:blipFill>
          <p:spPr bwMode="auto">
            <a:xfrm>
              <a:off x="608126" y="2628868"/>
              <a:ext cx="1621950" cy="1769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Grafik 30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474"/>
            <a:stretch/>
          </p:blipFill>
          <p:spPr bwMode="auto">
            <a:xfrm>
              <a:off x="2464819" y="2665370"/>
              <a:ext cx="1683594" cy="1766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Grafik 31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14"/>
            <a:stretch/>
          </p:blipFill>
          <p:spPr bwMode="auto">
            <a:xfrm>
              <a:off x="2464819" y="855962"/>
              <a:ext cx="1640780" cy="1802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feld 32"/>
            <p:cNvSpPr txBox="1"/>
            <p:nvPr/>
          </p:nvSpPr>
          <p:spPr>
            <a:xfrm>
              <a:off x="1516501" y="978180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0.0039</a:t>
              </a: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3405575" y="952017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0.0262</a:t>
              </a:r>
              <a:endParaRPr lang="de-DE" sz="800" dirty="0"/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3506115" y="2821556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0.0044</a:t>
              </a:r>
              <a:endParaRPr lang="de-DE" sz="800" dirty="0"/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1560329" y="2814805"/>
              <a:ext cx="640506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0.0134</a:t>
              </a:r>
              <a:endParaRPr lang="de-DE" sz="800" dirty="0"/>
            </a:p>
          </p:txBody>
        </p:sp>
        <p:pic>
          <p:nvPicPr>
            <p:cNvPr id="37" name="Grafik 3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315"/>
            <a:stretch/>
          </p:blipFill>
          <p:spPr bwMode="auto">
            <a:xfrm>
              <a:off x="5095978" y="908720"/>
              <a:ext cx="1543166" cy="1520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Grafik 37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587"/>
            <a:stretch/>
          </p:blipFill>
          <p:spPr bwMode="auto">
            <a:xfrm>
              <a:off x="5027066" y="2780928"/>
              <a:ext cx="1740320" cy="1735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feld 38"/>
            <p:cNvSpPr txBox="1"/>
            <p:nvPr/>
          </p:nvSpPr>
          <p:spPr>
            <a:xfrm>
              <a:off x="5903433" y="1061183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0.0021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7829416" y="1061183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0.0004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8018736" y="298349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</a:t>
              </a:r>
              <a:r>
                <a:rPr lang="de-DE" sz="800" dirty="0" smtClean="0"/>
                <a:t>&lt; 0.0001</a:t>
              </a:r>
              <a:endParaRPr lang="de-DE" sz="800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6102064" y="2962201"/>
              <a:ext cx="645598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0.001</a:t>
              </a:r>
              <a:endParaRPr lang="de-DE" sz="800" dirty="0"/>
            </a:p>
          </p:txBody>
        </p:sp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139952" y="4005064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125461" y="2276872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61965" y="4151334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589957" y="2204864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444108" y="5003884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106647" y="476672"/>
            <a:ext cx="9001857" cy="4430629"/>
            <a:chOff x="106647" y="476672"/>
            <a:chExt cx="9001857" cy="4430629"/>
          </a:xfrm>
        </p:grpSpPr>
        <p:pic>
          <p:nvPicPr>
            <p:cNvPr id="2" name="Grafik 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606"/>
            <a:stretch/>
          </p:blipFill>
          <p:spPr bwMode="auto">
            <a:xfrm>
              <a:off x="5145810" y="835883"/>
              <a:ext cx="1502611" cy="1674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728"/>
            <a:stretch/>
          </p:blipFill>
          <p:spPr bwMode="auto">
            <a:xfrm>
              <a:off x="5041162" y="2805754"/>
              <a:ext cx="1637471" cy="1919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Grafik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016"/>
            <a:stretch/>
          </p:blipFill>
          <p:spPr bwMode="auto">
            <a:xfrm>
              <a:off x="6910263" y="2842868"/>
              <a:ext cx="1641993" cy="183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Grafik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17"/>
            <a:stretch/>
          </p:blipFill>
          <p:spPr bwMode="auto">
            <a:xfrm>
              <a:off x="6881388" y="780142"/>
              <a:ext cx="1651052" cy="1940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5921765" y="959193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7802101" y="93450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7914963" y="2997532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6106778" y="2976007"/>
              <a:ext cx="62234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10" name="Grafik 9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513"/>
            <a:stretch/>
          </p:blipFill>
          <p:spPr bwMode="auto">
            <a:xfrm>
              <a:off x="593692" y="622270"/>
              <a:ext cx="1543104" cy="199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Grafik 1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353"/>
            <a:stretch/>
          </p:blipFill>
          <p:spPr bwMode="auto">
            <a:xfrm>
              <a:off x="2340731" y="582714"/>
              <a:ext cx="1811763" cy="2349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rafik 11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795"/>
            <a:stretch/>
          </p:blipFill>
          <p:spPr bwMode="auto">
            <a:xfrm>
              <a:off x="519048" y="2891548"/>
              <a:ext cx="1654398" cy="2015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fik 1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59"/>
            <a:stretch/>
          </p:blipFill>
          <p:spPr bwMode="auto">
            <a:xfrm>
              <a:off x="2356691" y="2891604"/>
              <a:ext cx="1816769" cy="2015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1405885" y="794614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&lt; 0.0001</a:t>
              </a: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300209" y="802608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0.0038</a:t>
              </a:r>
              <a:endParaRPr lang="de-DE" sz="800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3456162" y="3063125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0.0038</a:t>
              </a:r>
              <a:endParaRPr lang="de-DE" sz="800" dirty="0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1477114" y="3055995"/>
              <a:ext cx="617434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23" name="Textfeld 22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-262591" y="355421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33" name="Abgerundetes Rechteck 32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4" name="Rechteck 33"/>
            <p:cNvSpPr/>
            <p:nvPr/>
          </p:nvSpPr>
          <p:spPr>
            <a:xfrm rot="16200000">
              <a:off x="3561270" y="2404296"/>
              <a:ext cx="22958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PD-L1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35" name="Abgerundetes Rechteck 34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6" name="Rechteck 35"/>
            <p:cNvSpPr/>
            <p:nvPr/>
          </p:nvSpPr>
          <p:spPr>
            <a:xfrm rot="16200000">
              <a:off x="-663916" y="2404296"/>
              <a:ext cx="18181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PD-L1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38" name="Textfeld 37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39" name="Textfeld 38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185388" y="4481305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125461" y="2495150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61965" y="4221088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589957" y="2276872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444108" y="5219908"/>
            <a:ext cx="694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Abbreviations: Mx= </a:t>
            </a:r>
            <a:r>
              <a:rPr lang="de-DE" dirty="0" err="1" smtClean="0"/>
              <a:t>Metastases</a:t>
            </a:r>
            <a:r>
              <a:rPr lang="de-DE" dirty="0" smtClean="0"/>
              <a:t>; </a:t>
            </a:r>
            <a:r>
              <a:rPr lang="de-DE" dirty="0" err="1" smtClean="0"/>
              <a:t>primary</a:t>
            </a:r>
            <a:r>
              <a:rPr lang="de-DE" dirty="0" smtClean="0"/>
              <a:t> CRC=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colorectal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endParaRPr lang="de-DE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106647" y="476672"/>
            <a:ext cx="8987140" cy="4674112"/>
            <a:chOff x="106647" y="476672"/>
            <a:chExt cx="8987140" cy="4674112"/>
          </a:xfrm>
        </p:grpSpPr>
        <p:pic>
          <p:nvPicPr>
            <p:cNvPr id="2" name="Grafik 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23"/>
            <a:stretch/>
          </p:blipFill>
          <p:spPr bwMode="auto">
            <a:xfrm>
              <a:off x="5076056" y="588059"/>
              <a:ext cx="1434366" cy="1950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17"/>
            <a:stretch/>
          </p:blipFill>
          <p:spPr bwMode="auto">
            <a:xfrm>
              <a:off x="5076056" y="2864297"/>
              <a:ext cx="1615204" cy="2220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Grafik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205"/>
            <a:stretch/>
          </p:blipFill>
          <p:spPr bwMode="auto">
            <a:xfrm>
              <a:off x="7034396" y="2825009"/>
              <a:ext cx="1493451" cy="2260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Grafik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278"/>
            <a:stretch/>
          </p:blipFill>
          <p:spPr bwMode="auto">
            <a:xfrm>
              <a:off x="7041526" y="606304"/>
              <a:ext cx="1490914" cy="2257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5971164" y="83390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0.0002</a:t>
              </a:r>
              <a:endParaRPr lang="de-DE" sz="800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7860832" y="83390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</a:t>
              </a:r>
              <a:r>
                <a:rPr lang="de-DE" sz="800" dirty="0" smtClean="0"/>
                <a:t>&lt; 0.0001</a:t>
              </a:r>
              <a:endParaRPr lang="de-DE" sz="800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7899599" y="3009836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6073939" y="3043601"/>
              <a:ext cx="658301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&lt; </a:t>
              </a:r>
              <a:r>
                <a:rPr lang="de-DE" sz="800" dirty="0" smtClean="0"/>
                <a:t>0.0001</a:t>
              </a:r>
              <a:endParaRPr lang="de-DE" sz="800" dirty="0"/>
            </a:p>
          </p:txBody>
        </p:sp>
        <p:pic>
          <p:nvPicPr>
            <p:cNvPr id="10" name="Grafik 9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271"/>
            <a:stretch/>
          </p:blipFill>
          <p:spPr bwMode="auto">
            <a:xfrm>
              <a:off x="627304" y="726819"/>
              <a:ext cx="1452231" cy="1959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Grafik 10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413"/>
            <a:stretch/>
          </p:blipFill>
          <p:spPr bwMode="auto">
            <a:xfrm>
              <a:off x="518843" y="2895787"/>
              <a:ext cx="1581594" cy="2254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rafik 11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440"/>
            <a:stretch/>
          </p:blipFill>
          <p:spPr bwMode="auto">
            <a:xfrm>
              <a:off x="2449337" y="2934079"/>
              <a:ext cx="1618607" cy="2216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fik 1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272"/>
            <a:stretch/>
          </p:blipFill>
          <p:spPr bwMode="auto">
            <a:xfrm>
              <a:off x="2452204" y="711927"/>
              <a:ext cx="1547799" cy="2257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1443593" y="877995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</a:t>
              </a:r>
              <a:r>
                <a:rPr lang="de-DE" sz="800" dirty="0" smtClean="0"/>
                <a:t> = 0.1491</a:t>
              </a: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340970" y="886451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</a:t>
              </a:r>
              <a:r>
                <a:rPr lang="de-DE" sz="800" dirty="0" smtClean="0"/>
                <a:t> 0.0481</a:t>
              </a:r>
              <a:endParaRPr lang="de-DE" sz="800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3379737" y="3129915"/>
              <a:ext cx="617477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0.0127</a:t>
              </a:r>
              <a:endParaRPr lang="de-DE" sz="800" dirty="0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1488283" y="3091148"/>
              <a:ext cx="653109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p = </a:t>
              </a:r>
              <a:r>
                <a:rPr lang="de-DE" sz="800" dirty="0" smtClean="0"/>
                <a:t>0.1303</a:t>
              </a:r>
              <a:endParaRPr lang="de-DE" sz="800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382239" y="476672"/>
              <a:ext cx="29928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A</a:t>
              </a:r>
              <a:endParaRPr lang="de-DE" sz="800" b="1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464805" y="2656280"/>
              <a:ext cx="289575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C</a:t>
              </a:r>
              <a:endParaRPr lang="de-DE" sz="800" b="1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2246577" y="477374"/>
              <a:ext cx="293457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B</a:t>
              </a:r>
              <a:endParaRPr lang="de-DE" sz="800" b="1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300017" y="2656983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D</a:t>
              </a:r>
              <a:endParaRPr lang="de-DE" sz="800" b="1" dirty="0"/>
            </a:p>
          </p:txBody>
        </p:sp>
        <p:sp>
          <p:nvSpPr>
            <p:cNvPr id="23" name="Textfeld 22"/>
            <p:cNvSpPr txBox="1"/>
            <p:nvPr/>
          </p:nvSpPr>
          <p:spPr>
            <a:xfrm rot="16200000">
              <a:off x="194532" y="1244015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24" name="Textfeld 23"/>
            <p:cNvSpPr txBox="1"/>
            <p:nvPr/>
          </p:nvSpPr>
          <p:spPr>
            <a:xfrm rot="16200000">
              <a:off x="1585033" y="1576203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5" name="Textfeld 24"/>
            <p:cNvSpPr txBox="1"/>
            <p:nvPr/>
          </p:nvSpPr>
          <p:spPr>
            <a:xfrm rot="16200000">
              <a:off x="-301091" y="3272979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26" name="Textfeld 25"/>
            <p:cNvSpPr txBox="1"/>
            <p:nvPr/>
          </p:nvSpPr>
          <p:spPr>
            <a:xfrm rot="16200000">
              <a:off x="1564550" y="3554219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4900286" y="476672"/>
              <a:ext cx="283753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E</a:t>
              </a:r>
              <a:endParaRPr lang="de-DE" sz="800" b="1" dirty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4900286" y="2568936"/>
              <a:ext cx="30316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G</a:t>
              </a:r>
              <a:endParaRPr lang="de-DE" sz="800" b="1" dirty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6746462" y="476672"/>
              <a:ext cx="279872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F</a:t>
              </a:r>
              <a:endParaRPr lang="de-DE" sz="800" b="1" dirty="0"/>
            </a:p>
          </p:txBody>
        </p:sp>
        <p:sp>
          <p:nvSpPr>
            <p:cNvPr id="33" name="Abgerundetes Rechteck 32"/>
            <p:cNvSpPr/>
            <p:nvPr/>
          </p:nvSpPr>
          <p:spPr>
            <a:xfrm rot="16200000">
              <a:off x="3001456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4" name="Rechteck 33"/>
            <p:cNvSpPr/>
            <p:nvPr/>
          </p:nvSpPr>
          <p:spPr>
            <a:xfrm rot="16200000">
              <a:off x="3608558" y="2404296"/>
              <a:ext cx="22012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PD1 </a:t>
              </a:r>
              <a:r>
                <a:rPr lang="de-DE" sz="1200" b="1" dirty="0">
                  <a:solidFill>
                    <a:schemeClr val="bg1"/>
                  </a:solidFill>
                  <a:latin typeface="Arial "/>
                </a:rPr>
                <a:t>[</a:t>
              </a:r>
              <a:r>
                <a:rPr lang="de-DE" sz="1200" b="1" dirty="0" err="1" smtClean="0">
                  <a:solidFill>
                    <a:schemeClr val="bg1"/>
                  </a:solidFill>
                  <a:latin typeface="Arial "/>
                </a:rPr>
                <a:t>stain</a:t>
              </a:r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-area/mm²x10^5]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35" name="Abgerundetes Rechteck 34"/>
            <p:cNvSpPr/>
            <p:nvPr/>
          </p:nvSpPr>
          <p:spPr>
            <a:xfrm rot="16200000">
              <a:off x="-1462579" y="2478983"/>
              <a:ext cx="3415446" cy="2305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endParaRPr lang="de-DE" sz="800" b="1" dirty="0"/>
            </a:p>
          </p:txBody>
        </p:sp>
        <p:sp>
          <p:nvSpPr>
            <p:cNvPr id="36" name="Rechteck 35"/>
            <p:cNvSpPr/>
            <p:nvPr/>
          </p:nvSpPr>
          <p:spPr>
            <a:xfrm rot="16200000">
              <a:off x="-616628" y="2404296"/>
              <a:ext cx="17235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  <a:latin typeface="Arial "/>
                </a:rPr>
                <a:t>PD1 [cellcount/mm²]</a:t>
              </a:r>
              <a:endParaRPr lang="de-DE" sz="1200" dirty="0">
                <a:solidFill>
                  <a:schemeClr val="bg1"/>
                </a:solidFill>
                <a:latin typeface="Arial "/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6735497" y="2598267"/>
              <a:ext cx="301220" cy="260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/>
                <a:t>H</a:t>
              </a:r>
              <a:endParaRPr lang="de-DE" sz="800" b="1" dirty="0"/>
            </a:p>
          </p:txBody>
        </p:sp>
        <p:sp>
          <p:nvSpPr>
            <p:cNvPr id="38" name="Textfeld 37"/>
            <p:cNvSpPr txBox="1"/>
            <p:nvPr/>
          </p:nvSpPr>
          <p:spPr>
            <a:xfrm rot="16200000">
              <a:off x="4575371" y="123287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</a:t>
              </a:r>
              <a:endParaRPr lang="de-DE" sz="800" dirty="0"/>
            </a:p>
          </p:txBody>
        </p:sp>
        <p:sp>
          <p:nvSpPr>
            <p:cNvPr id="39" name="Textfeld 38"/>
            <p:cNvSpPr txBox="1"/>
            <p:nvPr/>
          </p:nvSpPr>
          <p:spPr>
            <a:xfrm rot="16200000">
              <a:off x="6116739" y="1565062"/>
              <a:ext cx="15199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 smtClean="0"/>
                <a:t>+ Mx(last </a:t>
              </a:r>
              <a:r>
                <a:rPr lang="de-DE" sz="800" dirty="0" err="1" smtClean="0"/>
                <a:t>resected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 rot="16200000">
              <a:off x="4118247" y="3543078"/>
              <a:ext cx="16273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Mx(least </a:t>
              </a:r>
              <a:r>
                <a:rPr lang="de-DE" sz="800" dirty="0" err="1" smtClean="0"/>
                <a:t>infiltrated</a:t>
              </a:r>
              <a:r>
                <a:rPr lang="de-DE" sz="800" dirty="0" smtClean="0"/>
                <a:t>)</a:t>
              </a:r>
              <a:endParaRPr lang="de-DE" sz="800" dirty="0"/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6096255" y="3543078"/>
              <a:ext cx="16385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primary</a:t>
              </a:r>
              <a:r>
                <a:rPr lang="de-DE" sz="800" dirty="0" smtClean="0"/>
                <a:t> CRC </a:t>
              </a:r>
              <a:r>
                <a:rPr lang="de-DE" sz="800" dirty="0"/>
                <a:t>+ </a:t>
              </a:r>
              <a:r>
                <a:rPr lang="de-DE" sz="800" dirty="0" smtClean="0"/>
                <a:t>Mx(</a:t>
              </a:r>
              <a:r>
                <a:rPr lang="de-DE" sz="800" dirty="0" err="1" smtClean="0"/>
                <a:t>most</a:t>
              </a:r>
              <a:r>
                <a:rPr lang="de-DE" sz="800" dirty="0" smtClean="0"/>
                <a:t> </a:t>
              </a:r>
              <a:r>
                <a:rPr lang="de-DE" sz="800" dirty="0" err="1" smtClean="0"/>
                <a:t>infiltrated</a:t>
              </a:r>
              <a:r>
                <a:rPr lang="de-DE" sz="800" dirty="0"/>
                <a:t>)</a:t>
              </a:r>
            </a:p>
          </p:txBody>
        </p:sp>
        <p:pic>
          <p:nvPicPr>
            <p:cNvPr id="44" name="Grafik 4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170671" y="4754232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Grafik 44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4067943" y="2598268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Grafik 45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647248" y="4705763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Grafik 46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3" t="26062" r="41319" b="59483"/>
            <a:stretch/>
          </p:blipFill>
          <p:spPr bwMode="auto">
            <a:xfrm>
              <a:off x="8544520" y="2549799"/>
              <a:ext cx="446539" cy="35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3698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Microsoft Office PowerPoint</Application>
  <PresentationFormat>Bildschirmpräsentation (4:3)</PresentationFormat>
  <Paragraphs>217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Zacharias</dc:creator>
  <cp:lastModifiedBy>Zacharias</cp:lastModifiedBy>
  <cp:revision>12</cp:revision>
  <dcterms:created xsi:type="dcterms:W3CDTF">2019-07-15T18:01:32Z</dcterms:created>
  <dcterms:modified xsi:type="dcterms:W3CDTF">2020-02-05T10:47:58Z</dcterms:modified>
</cp:coreProperties>
</file>