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32" r:id="rId2"/>
    <p:sldId id="485" r:id="rId3"/>
    <p:sldId id="486" r:id="rId4"/>
    <p:sldId id="489" r:id="rId5"/>
    <p:sldId id="490" r:id="rId6"/>
    <p:sldId id="492" r:id="rId7"/>
    <p:sldId id="494" r:id="rId8"/>
    <p:sldId id="497" r:id="rId9"/>
    <p:sldId id="498" r:id="rId10"/>
    <p:sldId id="499" r:id="rId11"/>
    <p:sldId id="500" r:id="rId12"/>
    <p:sldId id="501" r:id="rId13"/>
    <p:sldId id="502" r:id="rId14"/>
    <p:sldId id="503" r:id="rId15"/>
    <p:sldId id="504" r:id="rId16"/>
    <p:sldId id="505" r:id="rId1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1260" autoAdjust="0"/>
  </p:normalViewPr>
  <p:slideViewPr>
    <p:cSldViewPr>
      <p:cViewPr>
        <p:scale>
          <a:sx n="66" d="100"/>
          <a:sy n="66" d="100"/>
        </p:scale>
        <p:origin x="-1568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79D59-B5FB-402C-9F62-F69E50F82E7F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FC835-B043-4392-8B8F-9E1963CF08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926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FC835-B043-4392-8B8F-9E1963CF085C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805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471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090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72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6128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2980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811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675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4837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139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679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106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B2345-78B7-4BE1-AB64-6C4D7EB1A479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B1D85-5141-4FCC-B6B1-20078642C9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21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18" Type="http://schemas.openxmlformats.org/officeDocument/2006/relationships/image" Target="../media/image16.emf"/><Relationship Id="rId3" Type="http://schemas.openxmlformats.org/officeDocument/2006/relationships/image" Target="../media/image1.emf"/><Relationship Id="rId21" Type="http://schemas.openxmlformats.org/officeDocument/2006/relationships/image" Target="../media/image19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17" Type="http://schemas.openxmlformats.org/officeDocument/2006/relationships/image" Target="../media/image15.emf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emf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24" Type="http://schemas.openxmlformats.org/officeDocument/2006/relationships/image" Target="../media/image22.emf"/><Relationship Id="rId5" Type="http://schemas.openxmlformats.org/officeDocument/2006/relationships/image" Target="../media/image3.emf"/><Relationship Id="rId15" Type="http://schemas.openxmlformats.org/officeDocument/2006/relationships/image" Target="../media/image13.emf"/><Relationship Id="rId23" Type="http://schemas.openxmlformats.org/officeDocument/2006/relationships/image" Target="../media/image21.emf"/><Relationship Id="rId10" Type="http://schemas.openxmlformats.org/officeDocument/2006/relationships/image" Target="../media/image8.emf"/><Relationship Id="rId19" Type="http://schemas.openxmlformats.org/officeDocument/2006/relationships/image" Target="../media/image17.emf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emf"/><Relationship Id="rId22" Type="http://schemas.openxmlformats.org/officeDocument/2006/relationships/image" Target="../media/image20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image" Target="../media/image34.emf"/><Relationship Id="rId18" Type="http://schemas.openxmlformats.org/officeDocument/2006/relationships/image" Target="../media/image39.emf"/><Relationship Id="rId3" Type="http://schemas.openxmlformats.org/officeDocument/2006/relationships/image" Target="../media/image24.emf"/><Relationship Id="rId21" Type="http://schemas.openxmlformats.org/officeDocument/2006/relationships/image" Target="../media/image42.emf"/><Relationship Id="rId7" Type="http://schemas.openxmlformats.org/officeDocument/2006/relationships/image" Target="../media/image28.png"/><Relationship Id="rId12" Type="http://schemas.openxmlformats.org/officeDocument/2006/relationships/image" Target="../media/image33.emf"/><Relationship Id="rId17" Type="http://schemas.openxmlformats.org/officeDocument/2006/relationships/image" Target="../media/image38.emf"/><Relationship Id="rId25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7.emf"/><Relationship Id="rId20" Type="http://schemas.openxmlformats.org/officeDocument/2006/relationships/image" Target="../media/image4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24" Type="http://schemas.openxmlformats.org/officeDocument/2006/relationships/image" Target="../media/image45.png"/><Relationship Id="rId5" Type="http://schemas.openxmlformats.org/officeDocument/2006/relationships/image" Target="../media/image26.emf"/><Relationship Id="rId15" Type="http://schemas.openxmlformats.org/officeDocument/2006/relationships/image" Target="../media/image36.emf"/><Relationship Id="rId23" Type="http://schemas.openxmlformats.org/officeDocument/2006/relationships/image" Target="../media/image44.emf"/><Relationship Id="rId10" Type="http://schemas.openxmlformats.org/officeDocument/2006/relationships/image" Target="../media/image31.emf"/><Relationship Id="rId19" Type="http://schemas.openxmlformats.org/officeDocument/2006/relationships/image" Target="../media/image40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Relationship Id="rId14" Type="http://schemas.openxmlformats.org/officeDocument/2006/relationships/image" Target="../media/image35.emf"/><Relationship Id="rId22" Type="http://schemas.openxmlformats.org/officeDocument/2006/relationships/image" Target="../media/image4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13" Type="http://schemas.openxmlformats.org/officeDocument/2006/relationships/image" Target="../media/image56.emf"/><Relationship Id="rId18" Type="http://schemas.openxmlformats.org/officeDocument/2006/relationships/image" Target="../media/image61.emf"/><Relationship Id="rId26" Type="http://schemas.openxmlformats.org/officeDocument/2006/relationships/image" Target="../media/image15.emf"/><Relationship Id="rId3" Type="http://schemas.openxmlformats.org/officeDocument/2006/relationships/image" Target="../media/image46.emf"/><Relationship Id="rId21" Type="http://schemas.openxmlformats.org/officeDocument/2006/relationships/image" Target="../media/image64.emf"/><Relationship Id="rId7" Type="http://schemas.openxmlformats.org/officeDocument/2006/relationships/image" Target="../media/image50.emf"/><Relationship Id="rId12" Type="http://schemas.openxmlformats.org/officeDocument/2006/relationships/image" Target="../media/image55.emf"/><Relationship Id="rId17" Type="http://schemas.openxmlformats.org/officeDocument/2006/relationships/image" Target="../media/image60.emf"/><Relationship Id="rId25" Type="http://schemas.openxmlformats.org/officeDocument/2006/relationships/image" Target="../media/image6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9.emf"/><Relationship Id="rId20" Type="http://schemas.openxmlformats.org/officeDocument/2006/relationships/image" Target="../media/image6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emf"/><Relationship Id="rId11" Type="http://schemas.openxmlformats.org/officeDocument/2006/relationships/image" Target="../media/image54.emf"/><Relationship Id="rId24" Type="http://schemas.openxmlformats.org/officeDocument/2006/relationships/image" Target="../media/image67.emf"/><Relationship Id="rId5" Type="http://schemas.openxmlformats.org/officeDocument/2006/relationships/image" Target="../media/image48.emf"/><Relationship Id="rId15" Type="http://schemas.openxmlformats.org/officeDocument/2006/relationships/image" Target="../media/image58.emf"/><Relationship Id="rId23" Type="http://schemas.openxmlformats.org/officeDocument/2006/relationships/image" Target="../media/image66.emf"/><Relationship Id="rId10" Type="http://schemas.openxmlformats.org/officeDocument/2006/relationships/image" Target="../media/image53.png"/><Relationship Id="rId19" Type="http://schemas.openxmlformats.org/officeDocument/2006/relationships/image" Target="../media/image62.emf"/><Relationship Id="rId4" Type="http://schemas.openxmlformats.org/officeDocument/2006/relationships/image" Target="../media/image47.emf"/><Relationship Id="rId9" Type="http://schemas.openxmlformats.org/officeDocument/2006/relationships/image" Target="../media/image52.emf"/><Relationship Id="rId14" Type="http://schemas.openxmlformats.org/officeDocument/2006/relationships/image" Target="../media/image57.emf"/><Relationship Id="rId22" Type="http://schemas.openxmlformats.org/officeDocument/2006/relationships/image" Target="../media/image6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13" Type="http://schemas.openxmlformats.org/officeDocument/2006/relationships/image" Target="../media/image79.emf"/><Relationship Id="rId18" Type="http://schemas.openxmlformats.org/officeDocument/2006/relationships/image" Target="../media/image84.emf"/><Relationship Id="rId26" Type="http://schemas.openxmlformats.org/officeDocument/2006/relationships/image" Target="../media/image15.emf"/><Relationship Id="rId3" Type="http://schemas.openxmlformats.org/officeDocument/2006/relationships/image" Target="../media/image69.emf"/><Relationship Id="rId21" Type="http://schemas.openxmlformats.org/officeDocument/2006/relationships/image" Target="../media/image87.emf"/><Relationship Id="rId7" Type="http://schemas.openxmlformats.org/officeDocument/2006/relationships/image" Target="../media/image73.png"/><Relationship Id="rId12" Type="http://schemas.openxmlformats.org/officeDocument/2006/relationships/image" Target="../media/image78.emf"/><Relationship Id="rId17" Type="http://schemas.openxmlformats.org/officeDocument/2006/relationships/image" Target="../media/image83.emf"/><Relationship Id="rId25" Type="http://schemas.openxmlformats.org/officeDocument/2006/relationships/image" Target="../media/image9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82.emf"/><Relationship Id="rId20" Type="http://schemas.openxmlformats.org/officeDocument/2006/relationships/image" Target="../media/image8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emf"/><Relationship Id="rId11" Type="http://schemas.openxmlformats.org/officeDocument/2006/relationships/image" Target="../media/image77.emf"/><Relationship Id="rId24" Type="http://schemas.openxmlformats.org/officeDocument/2006/relationships/image" Target="../media/image90.emf"/><Relationship Id="rId5" Type="http://schemas.openxmlformats.org/officeDocument/2006/relationships/image" Target="../media/image71.emf"/><Relationship Id="rId15" Type="http://schemas.openxmlformats.org/officeDocument/2006/relationships/image" Target="../media/image81.emf"/><Relationship Id="rId23" Type="http://schemas.openxmlformats.org/officeDocument/2006/relationships/image" Target="../media/image89.emf"/><Relationship Id="rId10" Type="http://schemas.openxmlformats.org/officeDocument/2006/relationships/image" Target="../media/image76.emf"/><Relationship Id="rId19" Type="http://schemas.openxmlformats.org/officeDocument/2006/relationships/image" Target="../media/image85.emf"/><Relationship Id="rId4" Type="http://schemas.openxmlformats.org/officeDocument/2006/relationships/image" Target="../media/image70.emf"/><Relationship Id="rId9" Type="http://schemas.openxmlformats.org/officeDocument/2006/relationships/image" Target="../media/image75.emf"/><Relationship Id="rId14" Type="http://schemas.openxmlformats.org/officeDocument/2006/relationships/image" Target="../media/image80.emf"/><Relationship Id="rId22" Type="http://schemas.openxmlformats.org/officeDocument/2006/relationships/image" Target="../media/image8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13" Type="http://schemas.openxmlformats.org/officeDocument/2006/relationships/image" Target="../media/image102.emf"/><Relationship Id="rId18" Type="http://schemas.openxmlformats.org/officeDocument/2006/relationships/image" Target="../media/image107.emf"/><Relationship Id="rId3" Type="http://schemas.openxmlformats.org/officeDocument/2006/relationships/image" Target="../media/image92.emf"/><Relationship Id="rId21" Type="http://schemas.openxmlformats.org/officeDocument/2006/relationships/image" Target="../media/image110.emf"/><Relationship Id="rId7" Type="http://schemas.openxmlformats.org/officeDocument/2006/relationships/image" Target="../media/image96.emf"/><Relationship Id="rId12" Type="http://schemas.openxmlformats.org/officeDocument/2006/relationships/image" Target="../media/image101.emf"/><Relationship Id="rId17" Type="http://schemas.openxmlformats.org/officeDocument/2006/relationships/image" Target="../media/image106.emf"/><Relationship Id="rId25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05.emf"/><Relationship Id="rId20" Type="http://schemas.openxmlformats.org/officeDocument/2006/relationships/image" Target="../media/image10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emf"/><Relationship Id="rId11" Type="http://schemas.openxmlformats.org/officeDocument/2006/relationships/image" Target="../media/image100.png"/><Relationship Id="rId24" Type="http://schemas.openxmlformats.org/officeDocument/2006/relationships/image" Target="../media/image113.png"/><Relationship Id="rId5" Type="http://schemas.openxmlformats.org/officeDocument/2006/relationships/image" Target="../media/image94.emf"/><Relationship Id="rId15" Type="http://schemas.openxmlformats.org/officeDocument/2006/relationships/image" Target="../media/image104.emf"/><Relationship Id="rId23" Type="http://schemas.openxmlformats.org/officeDocument/2006/relationships/image" Target="../media/image112.emf"/><Relationship Id="rId10" Type="http://schemas.openxmlformats.org/officeDocument/2006/relationships/image" Target="../media/image99.emf"/><Relationship Id="rId19" Type="http://schemas.openxmlformats.org/officeDocument/2006/relationships/image" Target="../media/image108.emf"/><Relationship Id="rId4" Type="http://schemas.openxmlformats.org/officeDocument/2006/relationships/image" Target="../media/image93.emf"/><Relationship Id="rId9" Type="http://schemas.openxmlformats.org/officeDocument/2006/relationships/image" Target="../media/image98.emf"/><Relationship Id="rId14" Type="http://schemas.openxmlformats.org/officeDocument/2006/relationships/image" Target="../media/image103.emf"/><Relationship Id="rId22" Type="http://schemas.openxmlformats.org/officeDocument/2006/relationships/image" Target="../media/image11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13" Type="http://schemas.openxmlformats.org/officeDocument/2006/relationships/image" Target="../media/image124.emf"/><Relationship Id="rId18" Type="http://schemas.openxmlformats.org/officeDocument/2006/relationships/image" Target="../media/image129.emf"/><Relationship Id="rId26" Type="http://schemas.openxmlformats.org/officeDocument/2006/relationships/image" Target="../media/image15.emf"/><Relationship Id="rId3" Type="http://schemas.openxmlformats.org/officeDocument/2006/relationships/image" Target="../media/image114.emf"/><Relationship Id="rId21" Type="http://schemas.openxmlformats.org/officeDocument/2006/relationships/image" Target="../media/image132.emf"/><Relationship Id="rId7" Type="http://schemas.openxmlformats.org/officeDocument/2006/relationships/image" Target="../media/image118.png"/><Relationship Id="rId12" Type="http://schemas.openxmlformats.org/officeDocument/2006/relationships/image" Target="../media/image123.emf"/><Relationship Id="rId17" Type="http://schemas.openxmlformats.org/officeDocument/2006/relationships/image" Target="../media/image128.emf"/><Relationship Id="rId25" Type="http://schemas.openxmlformats.org/officeDocument/2006/relationships/image" Target="../media/image13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7.emf"/><Relationship Id="rId20" Type="http://schemas.openxmlformats.org/officeDocument/2006/relationships/image" Target="../media/image13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emf"/><Relationship Id="rId11" Type="http://schemas.openxmlformats.org/officeDocument/2006/relationships/image" Target="../media/image122.emf"/><Relationship Id="rId24" Type="http://schemas.openxmlformats.org/officeDocument/2006/relationships/image" Target="../media/image135.emf"/><Relationship Id="rId5" Type="http://schemas.openxmlformats.org/officeDocument/2006/relationships/image" Target="../media/image116.emf"/><Relationship Id="rId15" Type="http://schemas.openxmlformats.org/officeDocument/2006/relationships/image" Target="../media/image126.emf"/><Relationship Id="rId23" Type="http://schemas.openxmlformats.org/officeDocument/2006/relationships/image" Target="../media/image134.emf"/><Relationship Id="rId10" Type="http://schemas.openxmlformats.org/officeDocument/2006/relationships/image" Target="../media/image121.emf"/><Relationship Id="rId19" Type="http://schemas.openxmlformats.org/officeDocument/2006/relationships/image" Target="../media/image130.emf"/><Relationship Id="rId4" Type="http://schemas.openxmlformats.org/officeDocument/2006/relationships/image" Target="../media/image115.emf"/><Relationship Id="rId9" Type="http://schemas.openxmlformats.org/officeDocument/2006/relationships/image" Target="../media/image120.emf"/><Relationship Id="rId14" Type="http://schemas.openxmlformats.org/officeDocument/2006/relationships/image" Target="../media/image125.emf"/><Relationship Id="rId22" Type="http://schemas.openxmlformats.org/officeDocument/2006/relationships/image" Target="../media/image13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emf"/><Relationship Id="rId13" Type="http://schemas.openxmlformats.org/officeDocument/2006/relationships/image" Target="../media/image147.emf"/><Relationship Id="rId18" Type="http://schemas.openxmlformats.org/officeDocument/2006/relationships/image" Target="../media/image152.emf"/><Relationship Id="rId26" Type="http://schemas.openxmlformats.org/officeDocument/2006/relationships/image" Target="../media/image15.emf"/><Relationship Id="rId3" Type="http://schemas.openxmlformats.org/officeDocument/2006/relationships/image" Target="../media/image137.emf"/><Relationship Id="rId21" Type="http://schemas.openxmlformats.org/officeDocument/2006/relationships/image" Target="../media/image155.emf"/><Relationship Id="rId7" Type="http://schemas.openxmlformats.org/officeDocument/2006/relationships/image" Target="../media/image141.png"/><Relationship Id="rId12" Type="http://schemas.openxmlformats.org/officeDocument/2006/relationships/image" Target="../media/image146.emf"/><Relationship Id="rId17" Type="http://schemas.openxmlformats.org/officeDocument/2006/relationships/image" Target="../media/image151.emf"/><Relationship Id="rId25" Type="http://schemas.openxmlformats.org/officeDocument/2006/relationships/image" Target="../media/image15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50.emf"/><Relationship Id="rId20" Type="http://schemas.openxmlformats.org/officeDocument/2006/relationships/image" Target="../media/image15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emf"/><Relationship Id="rId11" Type="http://schemas.openxmlformats.org/officeDocument/2006/relationships/image" Target="../media/image145.emf"/><Relationship Id="rId24" Type="http://schemas.openxmlformats.org/officeDocument/2006/relationships/image" Target="../media/image158.emf"/><Relationship Id="rId5" Type="http://schemas.openxmlformats.org/officeDocument/2006/relationships/image" Target="../media/image139.emf"/><Relationship Id="rId15" Type="http://schemas.openxmlformats.org/officeDocument/2006/relationships/image" Target="../media/image149.emf"/><Relationship Id="rId23" Type="http://schemas.openxmlformats.org/officeDocument/2006/relationships/image" Target="../media/image157.emf"/><Relationship Id="rId10" Type="http://schemas.openxmlformats.org/officeDocument/2006/relationships/image" Target="../media/image144.emf"/><Relationship Id="rId19" Type="http://schemas.openxmlformats.org/officeDocument/2006/relationships/image" Target="../media/image153.emf"/><Relationship Id="rId4" Type="http://schemas.openxmlformats.org/officeDocument/2006/relationships/image" Target="../media/image138.emf"/><Relationship Id="rId9" Type="http://schemas.openxmlformats.org/officeDocument/2006/relationships/image" Target="../media/image143.emf"/><Relationship Id="rId14" Type="http://schemas.openxmlformats.org/officeDocument/2006/relationships/image" Target="../media/image148.emf"/><Relationship Id="rId22" Type="http://schemas.openxmlformats.org/officeDocument/2006/relationships/image" Target="../media/image15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emf"/><Relationship Id="rId13" Type="http://schemas.openxmlformats.org/officeDocument/2006/relationships/image" Target="../media/image170.emf"/><Relationship Id="rId18" Type="http://schemas.openxmlformats.org/officeDocument/2006/relationships/image" Target="../media/image175.emf"/><Relationship Id="rId26" Type="http://schemas.openxmlformats.org/officeDocument/2006/relationships/image" Target="../media/image15.emf"/><Relationship Id="rId3" Type="http://schemas.openxmlformats.org/officeDocument/2006/relationships/image" Target="../media/image160.emf"/><Relationship Id="rId21" Type="http://schemas.openxmlformats.org/officeDocument/2006/relationships/image" Target="../media/image178.emf"/><Relationship Id="rId7" Type="http://schemas.openxmlformats.org/officeDocument/2006/relationships/image" Target="../media/image164.png"/><Relationship Id="rId12" Type="http://schemas.openxmlformats.org/officeDocument/2006/relationships/image" Target="../media/image169.emf"/><Relationship Id="rId17" Type="http://schemas.openxmlformats.org/officeDocument/2006/relationships/image" Target="../media/image174.emf"/><Relationship Id="rId25" Type="http://schemas.openxmlformats.org/officeDocument/2006/relationships/image" Target="../media/image18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73.emf"/><Relationship Id="rId20" Type="http://schemas.openxmlformats.org/officeDocument/2006/relationships/image" Target="../media/image17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emf"/><Relationship Id="rId11" Type="http://schemas.openxmlformats.org/officeDocument/2006/relationships/image" Target="../media/image168.emf"/><Relationship Id="rId24" Type="http://schemas.openxmlformats.org/officeDocument/2006/relationships/image" Target="../media/image181.emf"/><Relationship Id="rId5" Type="http://schemas.openxmlformats.org/officeDocument/2006/relationships/image" Target="../media/image162.emf"/><Relationship Id="rId15" Type="http://schemas.openxmlformats.org/officeDocument/2006/relationships/image" Target="../media/image172.emf"/><Relationship Id="rId23" Type="http://schemas.openxmlformats.org/officeDocument/2006/relationships/image" Target="../media/image180.emf"/><Relationship Id="rId10" Type="http://schemas.openxmlformats.org/officeDocument/2006/relationships/image" Target="../media/image167.emf"/><Relationship Id="rId19" Type="http://schemas.openxmlformats.org/officeDocument/2006/relationships/image" Target="../media/image176.emf"/><Relationship Id="rId4" Type="http://schemas.openxmlformats.org/officeDocument/2006/relationships/image" Target="../media/image161.emf"/><Relationship Id="rId9" Type="http://schemas.openxmlformats.org/officeDocument/2006/relationships/image" Target="../media/image166.emf"/><Relationship Id="rId14" Type="http://schemas.openxmlformats.org/officeDocument/2006/relationships/image" Target="../media/image171.emf"/><Relationship Id="rId22" Type="http://schemas.openxmlformats.org/officeDocument/2006/relationships/image" Target="../media/image179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emf"/><Relationship Id="rId13" Type="http://schemas.openxmlformats.org/officeDocument/2006/relationships/image" Target="../media/image193.emf"/><Relationship Id="rId18" Type="http://schemas.openxmlformats.org/officeDocument/2006/relationships/image" Target="../media/image197.png"/><Relationship Id="rId3" Type="http://schemas.openxmlformats.org/officeDocument/2006/relationships/image" Target="../media/image183.emf"/><Relationship Id="rId7" Type="http://schemas.openxmlformats.org/officeDocument/2006/relationships/image" Target="../media/image187.emf"/><Relationship Id="rId12" Type="http://schemas.openxmlformats.org/officeDocument/2006/relationships/image" Target="../media/image192.emf"/><Relationship Id="rId17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9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6.emf"/><Relationship Id="rId11" Type="http://schemas.openxmlformats.org/officeDocument/2006/relationships/image" Target="../media/image191.emf"/><Relationship Id="rId5" Type="http://schemas.openxmlformats.org/officeDocument/2006/relationships/image" Target="../media/image185.emf"/><Relationship Id="rId15" Type="http://schemas.openxmlformats.org/officeDocument/2006/relationships/image" Target="../media/image195.emf"/><Relationship Id="rId10" Type="http://schemas.openxmlformats.org/officeDocument/2006/relationships/image" Target="../media/image190.emf"/><Relationship Id="rId19" Type="http://schemas.openxmlformats.org/officeDocument/2006/relationships/image" Target="../media/image198.png"/><Relationship Id="rId4" Type="http://schemas.openxmlformats.org/officeDocument/2006/relationships/image" Target="../media/image184.emf"/><Relationship Id="rId9" Type="http://schemas.openxmlformats.org/officeDocument/2006/relationships/image" Target="../media/image189.emf"/><Relationship Id="rId14" Type="http://schemas.openxmlformats.org/officeDocument/2006/relationships/image" Target="../media/image19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emf"/><Relationship Id="rId13" Type="http://schemas.openxmlformats.org/officeDocument/2006/relationships/image" Target="../media/image209.emf"/><Relationship Id="rId18" Type="http://schemas.openxmlformats.org/officeDocument/2006/relationships/image" Target="../media/image214.png"/><Relationship Id="rId3" Type="http://schemas.openxmlformats.org/officeDocument/2006/relationships/image" Target="../media/image199.emf"/><Relationship Id="rId7" Type="http://schemas.openxmlformats.org/officeDocument/2006/relationships/image" Target="../media/image203.emf"/><Relationship Id="rId12" Type="http://schemas.openxmlformats.org/officeDocument/2006/relationships/image" Target="../media/image208.emf"/><Relationship Id="rId17" Type="http://schemas.openxmlformats.org/officeDocument/2006/relationships/image" Target="../media/image21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1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2.emf"/><Relationship Id="rId11" Type="http://schemas.openxmlformats.org/officeDocument/2006/relationships/image" Target="../media/image207.emf"/><Relationship Id="rId5" Type="http://schemas.openxmlformats.org/officeDocument/2006/relationships/image" Target="../media/image201.emf"/><Relationship Id="rId15" Type="http://schemas.openxmlformats.org/officeDocument/2006/relationships/image" Target="../media/image211.emf"/><Relationship Id="rId10" Type="http://schemas.openxmlformats.org/officeDocument/2006/relationships/image" Target="../media/image206.emf"/><Relationship Id="rId19" Type="http://schemas.openxmlformats.org/officeDocument/2006/relationships/image" Target="../media/image15.emf"/><Relationship Id="rId4" Type="http://schemas.openxmlformats.org/officeDocument/2006/relationships/image" Target="../media/image200.emf"/><Relationship Id="rId9" Type="http://schemas.openxmlformats.org/officeDocument/2006/relationships/image" Target="../media/image205.emf"/><Relationship Id="rId14" Type="http://schemas.openxmlformats.org/officeDocument/2006/relationships/image" Target="../media/image21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emf"/><Relationship Id="rId13" Type="http://schemas.openxmlformats.org/officeDocument/2006/relationships/image" Target="../media/image225.emf"/><Relationship Id="rId18" Type="http://schemas.openxmlformats.org/officeDocument/2006/relationships/image" Target="../media/image230.png"/><Relationship Id="rId3" Type="http://schemas.openxmlformats.org/officeDocument/2006/relationships/image" Target="../media/image215.png"/><Relationship Id="rId7" Type="http://schemas.openxmlformats.org/officeDocument/2006/relationships/image" Target="../media/image219.emf"/><Relationship Id="rId12" Type="http://schemas.openxmlformats.org/officeDocument/2006/relationships/image" Target="../media/image224.emf"/><Relationship Id="rId17" Type="http://schemas.openxmlformats.org/officeDocument/2006/relationships/image" Target="../media/image229.emf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2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8.emf"/><Relationship Id="rId11" Type="http://schemas.openxmlformats.org/officeDocument/2006/relationships/image" Target="../media/image223.emf"/><Relationship Id="rId5" Type="http://schemas.openxmlformats.org/officeDocument/2006/relationships/image" Target="../media/image217.emf"/><Relationship Id="rId15" Type="http://schemas.openxmlformats.org/officeDocument/2006/relationships/image" Target="../media/image227.emf"/><Relationship Id="rId10" Type="http://schemas.openxmlformats.org/officeDocument/2006/relationships/image" Target="../media/image222.emf"/><Relationship Id="rId19" Type="http://schemas.openxmlformats.org/officeDocument/2006/relationships/image" Target="../media/image15.emf"/><Relationship Id="rId4" Type="http://schemas.openxmlformats.org/officeDocument/2006/relationships/image" Target="../media/image216.emf"/><Relationship Id="rId9" Type="http://schemas.openxmlformats.org/officeDocument/2006/relationships/image" Target="../media/image221.emf"/><Relationship Id="rId14" Type="http://schemas.openxmlformats.org/officeDocument/2006/relationships/image" Target="../media/image22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emf"/><Relationship Id="rId13" Type="http://schemas.openxmlformats.org/officeDocument/2006/relationships/image" Target="../media/image241.emf"/><Relationship Id="rId18" Type="http://schemas.openxmlformats.org/officeDocument/2006/relationships/image" Target="../media/image246.png"/><Relationship Id="rId3" Type="http://schemas.openxmlformats.org/officeDocument/2006/relationships/image" Target="../media/image231.emf"/><Relationship Id="rId7" Type="http://schemas.openxmlformats.org/officeDocument/2006/relationships/image" Target="../media/image235.emf"/><Relationship Id="rId12" Type="http://schemas.openxmlformats.org/officeDocument/2006/relationships/image" Target="../media/image240.emf"/><Relationship Id="rId17" Type="http://schemas.openxmlformats.org/officeDocument/2006/relationships/image" Target="../media/image245.emf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4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4.emf"/><Relationship Id="rId11" Type="http://schemas.openxmlformats.org/officeDocument/2006/relationships/image" Target="../media/image239.png"/><Relationship Id="rId5" Type="http://schemas.openxmlformats.org/officeDocument/2006/relationships/image" Target="../media/image233.emf"/><Relationship Id="rId15" Type="http://schemas.openxmlformats.org/officeDocument/2006/relationships/image" Target="../media/image243.emf"/><Relationship Id="rId10" Type="http://schemas.openxmlformats.org/officeDocument/2006/relationships/image" Target="../media/image238.emf"/><Relationship Id="rId19" Type="http://schemas.openxmlformats.org/officeDocument/2006/relationships/image" Target="../media/image15.emf"/><Relationship Id="rId4" Type="http://schemas.openxmlformats.org/officeDocument/2006/relationships/image" Target="../media/image232.emf"/><Relationship Id="rId9" Type="http://schemas.openxmlformats.org/officeDocument/2006/relationships/image" Target="../media/image237.emf"/><Relationship Id="rId14" Type="http://schemas.openxmlformats.org/officeDocument/2006/relationships/image" Target="../media/image24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emf"/><Relationship Id="rId13" Type="http://schemas.openxmlformats.org/officeDocument/2006/relationships/image" Target="../media/image257.emf"/><Relationship Id="rId18" Type="http://schemas.openxmlformats.org/officeDocument/2006/relationships/image" Target="../media/image262.png"/><Relationship Id="rId3" Type="http://schemas.openxmlformats.org/officeDocument/2006/relationships/image" Target="../media/image247.emf"/><Relationship Id="rId7" Type="http://schemas.openxmlformats.org/officeDocument/2006/relationships/image" Target="../media/image251.emf"/><Relationship Id="rId12" Type="http://schemas.openxmlformats.org/officeDocument/2006/relationships/image" Target="../media/image256.emf"/><Relationship Id="rId17" Type="http://schemas.openxmlformats.org/officeDocument/2006/relationships/image" Target="../media/image261.emf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6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0.emf"/><Relationship Id="rId11" Type="http://schemas.openxmlformats.org/officeDocument/2006/relationships/image" Target="../media/image255.png"/><Relationship Id="rId5" Type="http://schemas.openxmlformats.org/officeDocument/2006/relationships/image" Target="../media/image249.emf"/><Relationship Id="rId15" Type="http://schemas.openxmlformats.org/officeDocument/2006/relationships/image" Target="../media/image259.emf"/><Relationship Id="rId10" Type="http://schemas.openxmlformats.org/officeDocument/2006/relationships/image" Target="../media/image254.emf"/><Relationship Id="rId19" Type="http://schemas.openxmlformats.org/officeDocument/2006/relationships/image" Target="../media/image15.emf"/><Relationship Id="rId4" Type="http://schemas.openxmlformats.org/officeDocument/2006/relationships/image" Target="../media/image248.emf"/><Relationship Id="rId9" Type="http://schemas.openxmlformats.org/officeDocument/2006/relationships/image" Target="../media/image253.emf"/><Relationship Id="rId14" Type="http://schemas.openxmlformats.org/officeDocument/2006/relationships/image" Target="../media/image258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emf"/><Relationship Id="rId13" Type="http://schemas.openxmlformats.org/officeDocument/2006/relationships/image" Target="../media/image273.emf"/><Relationship Id="rId18" Type="http://schemas.openxmlformats.org/officeDocument/2006/relationships/image" Target="../media/image278.png"/><Relationship Id="rId3" Type="http://schemas.openxmlformats.org/officeDocument/2006/relationships/image" Target="../media/image263.emf"/><Relationship Id="rId7" Type="http://schemas.openxmlformats.org/officeDocument/2006/relationships/image" Target="../media/image267.emf"/><Relationship Id="rId12" Type="http://schemas.openxmlformats.org/officeDocument/2006/relationships/image" Target="../media/image272.emf"/><Relationship Id="rId17" Type="http://schemas.openxmlformats.org/officeDocument/2006/relationships/image" Target="../media/image277.emf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7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6.emf"/><Relationship Id="rId11" Type="http://schemas.openxmlformats.org/officeDocument/2006/relationships/image" Target="../media/image271.png"/><Relationship Id="rId5" Type="http://schemas.openxmlformats.org/officeDocument/2006/relationships/image" Target="../media/image265.emf"/><Relationship Id="rId15" Type="http://schemas.openxmlformats.org/officeDocument/2006/relationships/image" Target="../media/image275.emf"/><Relationship Id="rId10" Type="http://schemas.openxmlformats.org/officeDocument/2006/relationships/image" Target="../media/image270.emf"/><Relationship Id="rId19" Type="http://schemas.openxmlformats.org/officeDocument/2006/relationships/image" Target="../media/image15.emf"/><Relationship Id="rId4" Type="http://schemas.openxmlformats.org/officeDocument/2006/relationships/image" Target="../media/image264.emf"/><Relationship Id="rId9" Type="http://schemas.openxmlformats.org/officeDocument/2006/relationships/image" Target="../media/image269.emf"/><Relationship Id="rId14" Type="http://schemas.openxmlformats.org/officeDocument/2006/relationships/image" Target="../media/image274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emf"/><Relationship Id="rId13" Type="http://schemas.openxmlformats.org/officeDocument/2006/relationships/image" Target="../media/image289.emf"/><Relationship Id="rId18" Type="http://schemas.openxmlformats.org/officeDocument/2006/relationships/image" Target="../media/image294.png"/><Relationship Id="rId3" Type="http://schemas.openxmlformats.org/officeDocument/2006/relationships/image" Target="../media/image279.emf"/><Relationship Id="rId7" Type="http://schemas.openxmlformats.org/officeDocument/2006/relationships/image" Target="../media/image283.emf"/><Relationship Id="rId12" Type="http://schemas.openxmlformats.org/officeDocument/2006/relationships/image" Target="../media/image288.emf"/><Relationship Id="rId17" Type="http://schemas.openxmlformats.org/officeDocument/2006/relationships/image" Target="../media/image293.emf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9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2.emf"/><Relationship Id="rId11" Type="http://schemas.openxmlformats.org/officeDocument/2006/relationships/image" Target="../media/image287.png"/><Relationship Id="rId5" Type="http://schemas.openxmlformats.org/officeDocument/2006/relationships/image" Target="../media/image281.emf"/><Relationship Id="rId15" Type="http://schemas.openxmlformats.org/officeDocument/2006/relationships/image" Target="../media/image291.emf"/><Relationship Id="rId10" Type="http://schemas.openxmlformats.org/officeDocument/2006/relationships/image" Target="../media/image286.emf"/><Relationship Id="rId19" Type="http://schemas.openxmlformats.org/officeDocument/2006/relationships/image" Target="../media/image15.emf"/><Relationship Id="rId4" Type="http://schemas.openxmlformats.org/officeDocument/2006/relationships/image" Target="../media/image280.emf"/><Relationship Id="rId9" Type="http://schemas.openxmlformats.org/officeDocument/2006/relationships/image" Target="../media/image285.emf"/><Relationship Id="rId14" Type="http://schemas.openxmlformats.org/officeDocument/2006/relationships/image" Target="../media/image290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emf"/><Relationship Id="rId13" Type="http://schemas.openxmlformats.org/officeDocument/2006/relationships/image" Target="../media/image305.emf"/><Relationship Id="rId18" Type="http://schemas.openxmlformats.org/officeDocument/2006/relationships/image" Target="../media/image310.png"/><Relationship Id="rId3" Type="http://schemas.openxmlformats.org/officeDocument/2006/relationships/image" Target="../media/image295.emf"/><Relationship Id="rId7" Type="http://schemas.openxmlformats.org/officeDocument/2006/relationships/image" Target="../media/image299.emf"/><Relationship Id="rId12" Type="http://schemas.openxmlformats.org/officeDocument/2006/relationships/image" Target="../media/image304.emf"/><Relationship Id="rId17" Type="http://schemas.openxmlformats.org/officeDocument/2006/relationships/image" Target="../media/image309.emf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0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8.emf"/><Relationship Id="rId11" Type="http://schemas.openxmlformats.org/officeDocument/2006/relationships/image" Target="../media/image303.png"/><Relationship Id="rId5" Type="http://schemas.openxmlformats.org/officeDocument/2006/relationships/image" Target="../media/image297.emf"/><Relationship Id="rId15" Type="http://schemas.openxmlformats.org/officeDocument/2006/relationships/image" Target="../media/image307.emf"/><Relationship Id="rId10" Type="http://schemas.openxmlformats.org/officeDocument/2006/relationships/image" Target="../media/image302.emf"/><Relationship Id="rId19" Type="http://schemas.openxmlformats.org/officeDocument/2006/relationships/image" Target="../media/image15.emf"/><Relationship Id="rId4" Type="http://schemas.openxmlformats.org/officeDocument/2006/relationships/image" Target="../media/image296.emf"/><Relationship Id="rId9" Type="http://schemas.openxmlformats.org/officeDocument/2006/relationships/image" Target="../media/image301.emf"/><Relationship Id="rId14" Type="http://schemas.openxmlformats.org/officeDocument/2006/relationships/image" Target="../media/image30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9" r="29102" b="-1"/>
          <a:stretch/>
        </p:blipFill>
        <p:spPr bwMode="auto">
          <a:xfrm>
            <a:off x="6185657" y="457200"/>
            <a:ext cx="918632" cy="98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fik 2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5" r="29719" b="-1"/>
          <a:stretch/>
        </p:blipFill>
        <p:spPr bwMode="auto">
          <a:xfrm>
            <a:off x="6191945" y="2476254"/>
            <a:ext cx="925659" cy="104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afik 21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9" r="30280"/>
          <a:stretch/>
        </p:blipFill>
        <p:spPr bwMode="auto">
          <a:xfrm>
            <a:off x="6191945" y="1501417"/>
            <a:ext cx="923130" cy="93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Grafik 2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1" r="30006"/>
          <a:stretch/>
        </p:blipFill>
        <p:spPr bwMode="auto">
          <a:xfrm>
            <a:off x="7131193" y="2520950"/>
            <a:ext cx="905205" cy="99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Grafik 1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9" r="24147"/>
          <a:stretch/>
        </p:blipFill>
        <p:spPr bwMode="auto">
          <a:xfrm>
            <a:off x="8006186" y="2553119"/>
            <a:ext cx="1008725" cy="957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11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1" r="25229"/>
          <a:stretch/>
        </p:blipFill>
        <p:spPr bwMode="auto">
          <a:xfrm>
            <a:off x="7991186" y="1501417"/>
            <a:ext cx="1023724" cy="97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Grafik 1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9" r="23052"/>
          <a:stretch/>
        </p:blipFill>
        <p:spPr bwMode="auto">
          <a:xfrm>
            <a:off x="7997887" y="457199"/>
            <a:ext cx="1030313" cy="95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9" r="52956" b="-1"/>
          <a:stretch/>
        </p:blipFill>
        <p:spPr bwMode="auto">
          <a:xfrm>
            <a:off x="4004163" y="428624"/>
            <a:ext cx="982425" cy="98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4" r="30886"/>
          <a:stretch/>
        </p:blipFill>
        <p:spPr bwMode="auto">
          <a:xfrm>
            <a:off x="4080017" y="2520950"/>
            <a:ext cx="919991" cy="96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8" r="30477"/>
          <a:stretch/>
        </p:blipFill>
        <p:spPr bwMode="auto">
          <a:xfrm>
            <a:off x="4086325" y="3560165"/>
            <a:ext cx="922748" cy="100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5" r="28945"/>
          <a:stretch/>
        </p:blipFill>
        <p:spPr bwMode="auto">
          <a:xfrm>
            <a:off x="4086325" y="1501416"/>
            <a:ext cx="922748" cy="98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675941" y="698126"/>
            <a:ext cx="57259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/>
              <a:t>Primary CRC</a:t>
            </a:r>
            <a:endParaRPr lang="de-DE" sz="6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687817" y="1766024"/>
            <a:ext cx="6463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" dirty="0" smtClean="0"/>
              <a:t>Primary CRC + </a:t>
            </a:r>
          </a:p>
          <a:p>
            <a:pPr algn="ctr"/>
            <a:r>
              <a:rPr lang="de-DE" sz="600" dirty="0" smtClean="0"/>
              <a:t>Mx (last)</a:t>
            </a:r>
            <a:endParaRPr lang="de-DE" sz="6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687816" y="2692100"/>
            <a:ext cx="6463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" dirty="0" smtClean="0"/>
              <a:t>Primary CRC + </a:t>
            </a:r>
          </a:p>
          <a:p>
            <a:pPr algn="ctr"/>
            <a:r>
              <a:rPr lang="de-DE" sz="600" dirty="0" err="1" smtClean="0"/>
              <a:t>Mx</a:t>
            </a:r>
            <a:r>
              <a:rPr lang="de-DE" sz="600" dirty="0" smtClean="0"/>
              <a:t> (Min)</a:t>
            </a:r>
            <a:endParaRPr lang="de-DE" sz="6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615809" y="3753194"/>
            <a:ext cx="6463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" dirty="0" smtClean="0"/>
              <a:t>Primary CRC + </a:t>
            </a:r>
          </a:p>
          <a:p>
            <a:pPr algn="ctr"/>
            <a:r>
              <a:rPr lang="de-DE" sz="600" dirty="0" err="1" smtClean="0"/>
              <a:t>Mx</a:t>
            </a:r>
            <a:r>
              <a:rPr lang="de-DE" sz="600" dirty="0" smtClean="0"/>
              <a:t> (Max)</a:t>
            </a:r>
            <a:endParaRPr lang="de-DE" sz="600" dirty="0"/>
          </a:p>
        </p:txBody>
      </p:sp>
      <p:sp>
        <p:nvSpPr>
          <p:cNvPr id="14" name="Abgerundetes Rechteck 13"/>
          <p:cNvSpPr/>
          <p:nvPr/>
        </p:nvSpPr>
        <p:spPr>
          <a:xfrm>
            <a:off x="4030811" y="70301"/>
            <a:ext cx="918470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CD3-CD8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pic>
        <p:nvPicPr>
          <p:cNvPr id="15" name="Grafik 1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9" r="52332" b="-1"/>
          <a:stretch/>
        </p:blipFill>
        <p:spPr bwMode="auto">
          <a:xfrm>
            <a:off x="4997971" y="428623"/>
            <a:ext cx="979008" cy="98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fik 15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3" r="30475"/>
          <a:stretch/>
        </p:blipFill>
        <p:spPr bwMode="auto">
          <a:xfrm>
            <a:off x="5046748" y="2474532"/>
            <a:ext cx="918572" cy="97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5" r="29793" b="-1"/>
          <a:stretch/>
        </p:blipFill>
        <p:spPr bwMode="auto">
          <a:xfrm>
            <a:off x="5054232" y="3560165"/>
            <a:ext cx="922748" cy="101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fik 17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065" r="25537"/>
          <a:stretch/>
        </p:blipFill>
        <p:spPr bwMode="auto">
          <a:xfrm>
            <a:off x="5090366" y="1442194"/>
            <a:ext cx="886614" cy="97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bgerundetes Rechteck 18"/>
          <p:cNvSpPr/>
          <p:nvPr/>
        </p:nvSpPr>
        <p:spPr>
          <a:xfrm>
            <a:off x="5028240" y="70301"/>
            <a:ext cx="918470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CD3-CD8 </a:t>
            </a:r>
            <a:r>
              <a:rPr lang="de-DE" sz="800" b="1" dirty="0"/>
              <a:t>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</a:p>
        </p:txBody>
      </p:sp>
      <p:pic>
        <p:nvPicPr>
          <p:cNvPr id="23" name="Grafik 22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0" r="29283"/>
          <a:stretch/>
        </p:blipFill>
        <p:spPr bwMode="auto">
          <a:xfrm>
            <a:off x="7077276" y="457198"/>
            <a:ext cx="948223" cy="96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fik 24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" r="30512"/>
          <a:stretch/>
        </p:blipFill>
        <p:spPr bwMode="auto">
          <a:xfrm>
            <a:off x="7078370" y="1476375"/>
            <a:ext cx="943735" cy="99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feld 25"/>
          <p:cNvSpPr txBox="1"/>
          <p:nvPr/>
        </p:nvSpPr>
        <p:spPr>
          <a:xfrm rot="16200000">
            <a:off x="5939837" y="741811"/>
            <a:ext cx="46038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/>
              <a:t>Mx (last)</a:t>
            </a:r>
            <a:endParaRPr lang="de-DE" sz="6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875308" y="1667107"/>
            <a:ext cx="543463" cy="2120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err="1" smtClean="0"/>
              <a:t>Mx</a:t>
            </a:r>
            <a:r>
              <a:rPr lang="de-DE" sz="600" dirty="0" smtClean="0"/>
              <a:t> (Min)</a:t>
            </a:r>
            <a:endParaRPr lang="de-DE" sz="6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867943" y="2738275"/>
            <a:ext cx="558191" cy="2120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err="1" smtClean="0"/>
              <a:t>Mx</a:t>
            </a:r>
            <a:r>
              <a:rPr lang="de-DE" sz="600" dirty="0" smtClean="0"/>
              <a:t> (Max)</a:t>
            </a:r>
            <a:endParaRPr lang="de-DE" sz="600" dirty="0"/>
          </a:p>
        </p:txBody>
      </p:sp>
      <p:sp>
        <p:nvSpPr>
          <p:cNvPr id="29" name="Abgerundetes Rechteck 28"/>
          <p:cNvSpPr/>
          <p:nvPr/>
        </p:nvSpPr>
        <p:spPr>
          <a:xfrm>
            <a:off x="6158806" y="73811"/>
            <a:ext cx="918470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CD3-CD8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30" name="Abgerundetes Rechteck 29"/>
          <p:cNvSpPr/>
          <p:nvPr/>
        </p:nvSpPr>
        <p:spPr>
          <a:xfrm>
            <a:off x="7104289" y="73811"/>
            <a:ext cx="918470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CD3-CD8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</a:p>
        </p:txBody>
      </p:sp>
      <p:sp>
        <p:nvSpPr>
          <p:cNvPr id="31" name="Rechteck 30"/>
          <p:cNvSpPr/>
          <p:nvPr/>
        </p:nvSpPr>
        <p:spPr>
          <a:xfrm>
            <a:off x="6071229" y="70301"/>
            <a:ext cx="2951042" cy="34898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00"/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4"/>
          <a:stretch/>
        </p:blipFill>
        <p:spPr bwMode="auto">
          <a:xfrm>
            <a:off x="7030849" y="3590037"/>
            <a:ext cx="1962277" cy="185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Gerade Verbindung 38"/>
          <p:cNvCxnSpPr/>
          <p:nvPr/>
        </p:nvCxnSpPr>
        <p:spPr bwMode="auto">
          <a:xfrm>
            <a:off x="6393768" y="3675890"/>
            <a:ext cx="0" cy="49925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 bwMode="auto">
          <a:xfrm>
            <a:off x="6350797" y="4169648"/>
            <a:ext cx="0" cy="499259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 bwMode="auto">
          <a:xfrm>
            <a:off x="6395203" y="4666157"/>
            <a:ext cx="0" cy="499259"/>
          </a:xfrm>
          <a:prstGeom prst="line">
            <a:avLst/>
          </a:prstGeom>
          <a:ln w="635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6"/>
          <p:cNvSpPr txBox="1">
            <a:spLocks noChangeArrowheads="1"/>
          </p:cNvSpPr>
          <p:nvPr/>
        </p:nvSpPr>
        <p:spPr bwMode="auto">
          <a:xfrm rot="16200000">
            <a:off x="5979302" y="3819681"/>
            <a:ext cx="576602" cy="21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600" b="1" dirty="0" err="1"/>
              <a:t>s</a:t>
            </a:r>
            <a:r>
              <a:rPr lang="de-DE" altLang="de-DE" sz="600" b="1" dirty="0" err="1" smtClean="0"/>
              <a:t>tain</a:t>
            </a:r>
            <a:r>
              <a:rPr lang="de-DE" altLang="de-DE" sz="600" b="1" dirty="0" smtClean="0"/>
              <a:t> </a:t>
            </a:r>
            <a:r>
              <a:rPr lang="de-DE" altLang="de-DE" sz="600" b="1" dirty="0" err="1" smtClean="0"/>
              <a:t>area</a:t>
            </a:r>
            <a:endParaRPr lang="de-DE" altLang="de-DE" sz="600" b="1" dirty="0"/>
          </a:p>
        </p:txBody>
      </p:sp>
      <p:sp>
        <p:nvSpPr>
          <p:cNvPr id="43" name="Textfeld 12"/>
          <p:cNvSpPr txBox="1">
            <a:spLocks noChangeArrowheads="1"/>
          </p:cNvSpPr>
          <p:nvPr/>
        </p:nvSpPr>
        <p:spPr bwMode="auto">
          <a:xfrm rot="16200000">
            <a:off x="5988286" y="4326946"/>
            <a:ext cx="50206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sz="600" b="1" dirty="0" err="1" smtClean="0"/>
              <a:t>cell</a:t>
            </a:r>
            <a:r>
              <a:rPr lang="de-DE" sz="600" b="1" dirty="0" smtClean="0"/>
              <a:t>-count</a:t>
            </a:r>
            <a:endParaRPr lang="de-DE" altLang="de-DE" sz="600" b="1" dirty="0"/>
          </a:p>
        </p:txBody>
      </p:sp>
      <p:sp>
        <p:nvSpPr>
          <p:cNvPr id="44" name="Textfeld 13"/>
          <p:cNvSpPr txBox="1">
            <a:spLocks noChangeArrowheads="1"/>
          </p:cNvSpPr>
          <p:nvPr/>
        </p:nvSpPr>
        <p:spPr bwMode="auto">
          <a:xfrm rot="16200000">
            <a:off x="6054795" y="4809543"/>
            <a:ext cx="425640" cy="212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600" b="1" dirty="0" err="1" smtClean="0"/>
              <a:t>visual</a:t>
            </a:r>
            <a:endParaRPr lang="de-DE" altLang="de-DE" sz="600" b="1" dirty="0"/>
          </a:p>
        </p:txBody>
      </p:sp>
      <p:sp>
        <p:nvSpPr>
          <p:cNvPr id="45" name="Rechteck 44"/>
          <p:cNvSpPr/>
          <p:nvPr/>
        </p:nvSpPr>
        <p:spPr>
          <a:xfrm>
            <a:off x="6071229" y="3587179"/>
            <a:ext cx="2951042" cy="19669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00"/>
          </a:p>
        </p:txBody>
      </p:sp>
      <p:sp>
        <p:nvSpPr>
          <p:cNvPr id="46" name="Rechteck 45"/>
          <p:cNvSpPr/>
          <p:nvPr/>
        </p:nvSpPr>
        <p:spPr>
          <a:xfrm>
            <a:off x="3805615" y="70301"/>
            <a:ext cx="2230234" cy="45060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00"/>
          </a:p>
        </p:txBody>
      </p:sp>
      <p:pic>
        <p:nvPicPr>
          <p:cNvPr id="47" name="Grafik 46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2" r="25763"/>
          <a:stretch/>
        </p:blipFill>
        <p:spPr bwMode="auto">
          <a:xfrm>
            <a:off x="4081241" y="4687655"/>
            <a:ext cx="927072" cy="9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47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7" r="29519"/>
          <a:stretch/>
        </p:blipFill>
        <p:spPr bwMode="auto">
          <a:xfrm>
            <a:off x="5063351" y="5696461"/>
            <a:ext cx="925010" cy="1039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fik 48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 r="28186"/>
          <a:stretch/>
        </p:blipFill>
        <p:spPr bwMode="auto">
          <a:xfrm>
            <a:off x="4063840" y="5696461"/>
            <a:ext cx="920819" cy="102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3" r="28881"/>
          <a:stretch/>
        </p:blipFill>
        <p:spPr bwMode="auto">
          <a:xfrm>
            <a:off x="5074844" y="4702029"/>
            <a:ext cx="933991" cy="9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bgerundetes Rechteck 2"/>
          <p:cNvSpPr/>
          <p:nvPr/>
        </p:nvSpPr>
        <p:spPr>
          <a:xfrm rot="16200000">
            <a:off x="3001504" y="5600560"/>
            <a:ext cx="1884905" cy="2397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CD3-CD8 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  <a:endParaRPr lang="de-DE" sz="8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4499327" y="4667784"/>
            <a:ext cx="57259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/>
              <a:t>Primary CRC</a:t>
            </a:r>
            <a:endParaRPr lang="de-DE" sz="600" dirty="0"/>
          </a:p>
        </p:txBody>
      </p:sp>
      <p:sp>
        <p:nvSpPr>
          <p:cNvPr id="52" name="Textfeld 51"/>
          <p:cNvSpPr txBox="1"/>
          <p:nvPr/>
        </p:nvSpPr>
        <p:spPr>
          <a:xfrm>
            <a:off x="5467970" y="4677720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/>
              <a:t>Primary CRC+ </a:t>
            </a:r>
          </a:p>
          <a:p>
            <a:r>
              <a:rPr lang="de-DE" sz="600" dirty="0" smtClean="0"/>
              <a:t>Mx(last)</a:t>
            </a:r>
            <a:endParaRPr lang="de-DE" sz="600" dirty="0"/>
          </a:p>
        </p:txBody>
      </p:sp>
      <p:sp>
        <p:nvSpPr>
          <p:cNvPr id="53" name="Textfeld 52"/>
          <p:cNvSpPr txBox="1"/>
          <p:nvPr/>
        </p:nvSpPr>
        <p:spPr>
          <a:xfrm>
            <a:off x="4457740" y="5695330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/>
              <a:t>Primary CRC+ </a:t>
            </a:r>
          </a:p>
          <a:p>
            <a:r>
              <a:rPr lang="de-DE" sz="600" dirty="0" err="1" smtClean="0"/>
              <a:t>Mx</a:t>
            </a:r>
            <a:r>
              <a:rPr lang="de-DE" sz="600" dirty="0" smtClean="0"/>
              <a:t> (Min)</a:t>
            </a:r>
            <a:endParaRPr lang="de-DE" sz="600" dirty="0"/>
          </a:p>
        </p:txBody>
      </p:sp>
      <p:sp>
        <p:nvSpPr>
          <p:cNvPr id="54" name="Textfeld 53"/>
          <p:cNvSpPr txBox="1"/>
          <p:nvPr/>
        </p:nvSpPr>
        <p:spPr>
          <a:xfrm>
            <a:off x="5477120" y="5696585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/>
              <a:t>Primary CRC+ </a:t>
            </a:r>
          </a:p>
          <a:p>
            <a:r>
              <a:rPr lang="de-DE" sz="600" dirty="0" err="1" smtClean="0"/>
              <a:t>Mx</a:t>
            </a:r>
            <a:r>
              <a:rPr lang="de-DE" sz="600" dirty="0" smtClean="0"/>
              <a:t> (Max)</a:t>
            </a:r>
            <a:endParaRPr lang="de-DE" sz="600" dirty="0"/>
          </a:p>
        </p:txBody>
      </p:sp>
      <p:sp>
        <p:nvSpPr>
          <p:cNvPr id="55" name="Rechteck 54"/>
          <p:cNvSpPr/>
          <p:nvPr/>
        </p:nvSpPr>
        <p:spPr>
          <a:xfrm>
            <a:off x="3805615" y="4608625"/>
            <a:ext cx="2230234" cy="21954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00"/>
          </a:p>
        </p:txBody>
      </p:sp>
      <p:sp>
        <p:nvSpPr>
          <p:cNvPr id="59" name="Abgerundetes Rechteck 58"/>
          <p:cNvSpPr/>
          <p:nvPr/>
        </p:nvSpPr>
        <p:spPr>
          <a:xfrm>
            <a:off x="8049773" y="70301"/>
            <a:ext cx="918470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/>
            <a:r>
              <a:rPr lang="de-DE" sz="800" b="1" dirty="0" smtClean="0"/>
              <a:t>CD3-CD8 [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</a:p>
        </p:txBody>
      </p:sp>
      <p:sp>
        <p:nvSpPr>
          <p:cNvPr id="61" name="Rechteck 60"/>
          <p:cNvSpPr/>
          <p:nvPr/>
        </p:nvSpPr>
        <p:spPr>
          <a:xfrm>
            <a:off x="6071229" y="5581344"/>
            <a:ext cx="2948658" cy="12249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00"/>
          </a:p>
        </p:txBody>
      </p:sp>
      <p:pic>
        <p:nvPicPr>
          <p:cNvPr id="33" name="Grafik 32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1" t="36806" r="19285" b="59791"/>
          <a:stretch/>
        </p:blipFill>
        <p:spPr bwMode="auto">
          <a:xfrm>
            <a:off x="6150376" y="5609567"/>
            <a:ext cx="205411" cy="10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Grafik 62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1" t="40209" r="19264" b="56021"/>
          <a:stretch/>
        </p:blipFill>
        <p:spPr bwMode="auto">
          <a:xfrm>
            <a:off x="6161818" y="5845495"/>
            <a:ext cx="206245" cy="11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6488049" y="3653828"/>
            <a:ext cx="489236" cy="1546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50" b="1" dirty="0" smtClean="0"/>
              <a:t>Primary CRC</a:t>
            </a:r>
          </a:p>
          <a:p>
            <a:r>
              <a:rPr lang="de-DE" sz="450" b="1" dirty="0" smtClean="0"/>
              <a:t>Add Mx Min</a:t>
            </a:r>
          </a:p>
          <a:p>
            <a:r>
              <a:rPr lang="de-DE" sz="450" b="1" dirty="0" smtClean="0"/>
              <a:t>Add Mx Max</a:t>
            </a:r>
          </a:p>
          <a:p>
            <a:r>
              <a:rPr lang="de-DE" sz="450" b="1" dirty="0" smtClean="0"/>
              <a:t>Add Mx last</a:t>
            </a:r>
          </a:p>
          <a:p>
            <a:r>
              <a:rPr lang="de-DE" sz="450" b="1" dirty="0" smtClean="0"/>
              <a:t>Mx Min</a:t>
            </a:r>
          </a:p>
          <a:p>
            <a:r>
              <a:rPr lang="de-DE" sz="450" b="1" dirty="0" smtClean="0"/>
              <a:t>Mx Max</a:t>
            </a:r>
          </a:p>
          <a:p>
            <a:r>
              <a:rPr lang="de-DE" sz="450" b="1" dirty="0" smtClean="0"/>
              <a:t>Mx last</a:t>
            </a:r>
          </a:p>
          <a:p>
            <a:r>
              <a:rPr lang="de-DE" sz="45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Primary CRC</a:t>
            </a:r>
            <a:endParaRPr lang="de-DE" sz="45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de-DE" sz="4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Min</a:t>
            </a:r>
          </a:p>
          <a:p>
            <a:r>
              <a:rPr lang="de-DE" sz="4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Max</a:t>
            </a:r>
          </a:p>
          <a:p>
            <a:r>
              <a:rPr lang="de-DE" sz="4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last</a:t>
            </a:r>
          </a:p>
          <a:p>
            <a:r>
              <a:rPr lang="de-DE" sz="4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Min</a:t>
            </a:r>
          </a:p>
          <a:p>
            <a:r>
              <a:rPr lang="de-DE" sz="4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Max</a:t>
            </a:r>
          </a:p>
          <a:p>
            <a:r>
              <a:rPr lang="de-DE" sz="4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last</a:t>
            </a:r>
          </a:p>
          <a:p>
            <a:r>
              <a:rPr lang="de-DE" sz="450" dirty="0" smtClean="0"/>
              <a:t>Primary CRC</a:t>
            </a:r>
            <a:endParaRPr lang="de-DE" sz="450" dirty="0"/>
          </a:p>
          <a:p>
            <a:r>
              <a:rPr lang="de-DE" sz="450" dirty="0"/>
              <a:t>Add Mx Min</a:t>
            </a:r>
          </a:p>
          <a:p>
            <a:r>
              <a:rPr lang="de-DE" sz="450" dirty="0"/>
              <a:t>Add Mx Max</a:t>
            </a:r>
          </a:p>
          <a:p>
            <a:r>
              <a:rPr lang="de-DE" sz="450" dirty="0"/>
              <a:t>Add Mx last</a:t>
            </a:r>
          </a:p>
          <a:p>
            <a:r>
              <a:rPr lang="de-DE" sz="450" dirty="0"/>
              <a:t>Mx Min</a:t>
            </a:r>
          </a:p>
          <a:p>
            <a:r>
              <a:rPr lang="de-DE" sz="450" dirty="0"/>
              <a:t>Mx Max</a:t>
            </a:r>
          </a:p>
          <a:p>
            <a:r>
              <a:rPr lang="de-DE" sz="450" dirty="0"/>
              <a:t>Mx </a:t>
            </a:r>
            <a:r>
              <a:rPr lang="de-DE" sz="450" dirty="0" smtClean="0"/>
              <a:t>last</a:t>
            </a:r>
            <a:endParaRPr lang="de-DE" sz="450" dirty="0"/>
          </a:p>
        </p:txBody>
      </p:sp>
      <p:sp>
        <p:nvSpPr>
          <p:cNvPr id="60" name="Textfeld 59"/>
          <p:cNvSpPr txBox="1"/>
          <p:nvPr/>
        </p:nvSpPr>
        <p:spPr>
          <a:xfrm>
            <a:off x="6071229" y="5887578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64" name="Textfeld 63"/>
          <p:cNvSpPr txBox="1"/>
          <p:nvPr/>
        </p:nvSpPr>
        <p:spPr>
          <a:xfrm>
            <a:off x="6062110" y="5621771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474" y="5631537"/>
            <a:ext cx="2225107" cy="116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5" name="Rechteck 114"/>
          <p:cNvSpPr/>
          <p:nvPr/>
        </p:nvSpPr>
        <p:spPr>
          <a:xfrm>
            <a:off x="107504" y="139492"/>
            <a:ext cx="19441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ROC-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CD3-CD8</a:t>
            </a:r>
            <a:endParaRPr lang="de-DE" altLang="de-DE" sz="2800" dirty="0"/>
          </a:p>
        </p:txBody>
      </p:sp>
    </p:spTree>
    <p:extLst>
      <p:ext uri="{BB962C8B-B14F-4D97-AF65-F5344CB8AC3E}">
        <p14:creationId xmlns:p14="http://schemas.microsoft.com/office/powerpoint/2010/main" val="12204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rafik 7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2" r="25855"/>
          <a:stretch/>
        </p:blipFill>
        <p:spPr bwMode="auto">
          <a:xfrm>
            <a:off x="3939843" y="4766312"/>
            <a:ext cx="945127" cy="98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Grafik 7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3" r="29613"/>
          <a:stretch/>
        </p:blipFill>
        <p:spPr bwMode="auto">
          <a:xfrm>
            <a:off x="4928579" y="5782657"/>
            <a:ext cx="945127" cy="9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Grafik 7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3" r="28325"/>
          <a:stretch/>
        </p:blipFill>
        <p:spPr bwMode="auto">
          <a:xfrm>
            <a:off x="3951175" y="5782657"/>
            <a:ext cx="913646" cy="9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Grafik 7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2" r="28280"/>
          <a:stretch/>
        </p:blipFill>
        <p:spPr bwMode="auto">
          <a:xfrm>
            <a:off x="4942482" y="4766312"/>
            <a:ext cx="963031" cy="98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feld 25"/>
          <p:cNvSpPr txBox="1"/>
          <p:nvPr/>
        </p:nvSpPr>
        <p:spPr>
          <a:xfrm rot="16200000">
            <a:off x="5733319" y="778168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742674" y="1723827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754588" y="2802585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5937824" y="116632"/>
            <a:ext cx="2926169" cy="35145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5937824" y="3658430"/>
            <a:ext cx="2926169" cy="19808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652583" y="116632"/>
            <a:ext cx="2246038" cy="45380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3" name="Abgerundetes Rechteck 2"/>
          <p:cNvSpPr/>
          <p:nvPr/>
        </p:nvSpPr>
        <p:spPr>
          <a:xfrm rot="16200000">
            <a:off x="2842775" y="5680205"/>
            <a:ext cx="1898261" cy="241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CD8-CD20 </a:t>
            </a:r>
            <a:r>
              <a:rPr lang="de-DE" sz="800" b="1" dirty="0" smtClean="0"/>
              <a:t> [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  <a:endParaRPr lang="de-DE" sz="8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4401115" y="4766312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52" name="Textfeld 51"/>
          <p:cNvSpPr txBox="1"/>
          <p:nvPr/>
        </p:nvSpPr>
        <p:spPr>
          <a:xfrm>
            <a:off x="5317480" y="4756698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CRC+ </a:t>
            </a:r>
          </a:p>
          <a:p>
            <a:r>
              <a:rPr lang="de-DE" sz="800" dirty="0" smtClean="0"/>
              <a:t>Mx(last)</a:t>
            </a:r>
            <a:endParaRPr lang="de-DE" sz="800" dirty="0"/>
          </a:p>
        </p:txBody>
      </p:sp>
      <p:sp>
        <p:nvSpPr>
          <p:cNvPr id="53" name="Textfeld 52"/>
          <p:cNvSpPr txBox="1"/>
          <p:nvPr/>
        </p:nvSpPr>
        <p:spPr>
          <a:xfrm>
            <a:off x="4337207" y="5782657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54" name="Textfeld 53"/>
          <p:cNvSpPr txBox="1"/>
          <p:nvPr/>
        </p:nvSpPr>
        <p:spPr>
          <a:xfrm>
            <a:off x="5292080" y="5782657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55" name="Rechteck 54"/>
          <p:cNvSpPr/>
          <p:nvPr/>
        </p:nvSpPr>
        <p:spPr>
          <a:xfrm>
            <a:off x="3652583" y="4687113"/>
            <a:ext cx="2246038" cy="21220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61" name="Rechteck 60"/>
          <p:cNvSpPr/>
          <p:nvPr/>
        </p:nvSpPr>
        <p:spPr>
          <a:xfrm>
            <a:off x="5935422" y="5666725"/>
            <a:ext cx="2926169" cy="11423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2"/>
          <a:stretch/>
        </p:blipFill>
        <p:spPr bwMode="auto">
          <a:xfrm>
            <a:off x="6905215" y="3675604"/>
            <a:ext cx="1904368" cy="191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Grafik 4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5" r="30685"/>
          <a:stretch/>
        </p:blipFill>
        <p:spPr bwMode="auto">
          <a:xfrm>
            <a:off x="3880086" y="2569633"/>
            <a:ext cx="967741" cy="92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Grafik 47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8" r="29759" b="-1"/>
          <a:stretch/>
        </p:blipFill>
        <p:spPr bwMode="auto">
          <a:xfrm>
            <a:off x="3887724" y="3591983"/>
            <a:ext cx="960104" cy="93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Grafik 48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9" r="28950" b="-1"/>
          <a:stretch/>
        </p:blipFill>
        <p:spPr bwMode="auto">
          <a:xfrm>
            <a:off x="3872383" y="1525103"/>
            <a:ext cx="967741" cy="93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9" r="53478" b="-1"/>
          <a:stretch/>
        </p:blipFill>
        <p:spPr bwMode="auto">
          <a:xfrm>
            <a:off x="3798012" y="488949"/>
            <a:ext cx="1041970" cy="93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4" r="30560"/>
          <a:stretch/>
        </p:blipFill>
        <p:spPr bwMode="auto">
          <a:xfrm>
            <a:off x="4861911" y="2553118"/>
            <a:ext cx="1018673" cy="9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1" r="30155" b="-1"/>
          <a:stretch/>
        </p:blipFill>
        <p:spPr bwMode="auto">
          <a:xfrm>
            <a:off x="4870430" y="3591983"/>
            <a:ext cx="1022619" cy="93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Grafik 57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3" r="29271"/>
          <a:stretch/>
        </p:blipFill>
        <p:spPr bwMode="auto">
          <a:xfrm>
            <a:off x="4869520" y="1525103"/>
            <a:ext cx="1003455" cy="93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Grafik 59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6" r="53512"/>
          <a:stretch/>
        </p:blipFill>
        <p:spPr bwMode="auto">
          <a:xfrm>
            <a:off x="4836736" y="488950"/>
            <a:ext cx="1075910" cy="92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Grafik 6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3" r="33070" b="-1"/>
          <a:stretch/>
        </p:blipFill>
        <p:spPr bwMode="auto">
          <a:xfrm>
            <a:off x="7021443" y="2553119"/>
            <a:ext cx="927866" cy="8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Grafik 69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0" r="33297"/>
          <a:stretch/>
        </p:blipFill>
        <p:spPr bwMode="auto">
          <a:xfrm>
            <a:off x="7031265" y="584200"/>
            <a:ext cx="924719" cy="95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Grafik 70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6" r="35089"/>
          <a:stretch/>
        </p:blipFill>
        <p:spPr bwMode="auto">
          <a:xfrm>
            <a:off x="7039778" y="1566333"/>
            <a:ext cx="916206" cy="94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Grafik 71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800" r="33910"/>
          <a:stretch/>
        </p:blipFill>
        <p:spPr bwMode="auto">
          <a:xfrm>
            <a:off x="6106027" y="1547657"/>
            <a:ext cx="916206" cy="95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Grafik 72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" r="33523"/>
          <a:stretch/>
        </p:blipFill>
        <p:spPr bwMode="auto">
          <a:xfrm>
            <a:off x="6114787" y="2540000"/>
            <a:ext cx="921585" cy="91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Grafik 73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2" r="32259"/>
          <a:stretch/>
        </p:blipFill>
        <p:spPr bwMode="auto">
          <a:xfrm>
            <a:off x="6106027" y="611615"/>
            <a:ext cx="939107" cy="91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Grafik 8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0" r="24432"/>
          <a:stretch/>
        </p:blipFill>
        <p:spPr bwMode="auto">
          <a:xfrm>
            <a:off x="7957886" y="1585844"/>
            <a:ext cx="895314" cy="938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Grafik 9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1" r="24447"/>
          <a:stretch/>
        </p:blipFill>
        <p:spPr bwMode="auto">
          <a:xfrm>
            <a:off x="7948120" y="2540000"/>
            <a:ext cx="895154" cy="93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Grafik 10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4" r="23537" b="1"/>
          <a:stretch/>
        </p:blipFill>
        <p:spPr bwMode="auto">
          <a:xfrm>
            <a:off x="7950914" y="584200"/>
            <a:ext cx="905944" cy="944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Abgerundetes Rechteck 63"/>
          <p:cNvSpPr/>
          <p:nvPr/>
        </p:nvSpPr>
        <p:spPr>
          <a:xfrm>
            <a:off x="3923231" y="134849"/>
            <a:ext cx="918470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CD8-CD20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5" name="Abgerundetes Rechteck 64"/>
          <p:cNvSpPr/>
          <p:nvPr/>
        </p:nvSpPr>
        <p:spPr>
          <a:xfrm>
            <a:off x="4914403" y="138359"/>
            <a:ext cx="954160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CD8-CD20 </a:t>
            </a:r>
            <a:r>
              <a:rPr lang="de-DE" sz="800" b="1" dirty="0"/>
              <a:t>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</a:p>
        </p:txBody>
      </p:sp>
      <p:sp>
        <p:nvSpPr>
          <p:cNvPr id="66" name="Abgerundetes Rechteck 65"/>
          <p:cNvSpPr/>
          <p:nvPr/>
        </p:nvSpPr>
        <p:spPr>
          <a:xfrm>
            <a:off x="6101802" y="138359"/>
            <a:ext cx="918470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CD8-CD20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7" name="Abgerundetes Rechteck 66"/>
          <p:cNvSpPr/>
          <p:nvPr/>
        </p:nvSpPr>
        <p:spPr>
          <a:xfrm>
            <a:off x="7052022" y="138359"/>
            <a:ext cx="945483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CD8-CD20 </a:t>
            </a:r>
            <a:r>
              <a:rPr lang="de-DE" sz="800" b="1" dirty="0"/>
              <a:t>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</a:p>
        </p:txBody>
      </p:sp>
      <p:sp>
        <p:nvSpPr>
          <p:cNvPr id="68" name="Abgerundetes Rechteck 67"/>
          <p:cNvSpPr/>
          <p:nvPr/>
        </p:nvSpPr>
        <p:spPr>
          <a:xfrm>
            <a:off x="8028383" y="134849"/>
            <a:ext cx="832279" cy="271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CD8-CD20 [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</a:p>
        </p:txBody>
      </p:sp>
      <p:sp>
        <p:nvSpPr>
          <p:cNvPr id="82" name="Textfeld 81"/>
          <p:cNvSpPr txBox="1"/>
          <p:nvPr/>
        </p:nvSpPr>
        <p:spPr>
          <a:xfrm rot="16200000">
            <a:off x="3477455" y="698126"/>
            <a:ext cx="57259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/>
              <a:t>Primary CRC</a:t>
            </a:r>
            <a:endParaRPr lang="de-DE" sz="600" dirty="0"/>
          </a:p>
        </p:txBody>
      </p:sp>
      <p:sp>
        <p:nvSpPr>
          <p:cNvPr id="83" name="Textfeld 82"/>
          <p:cNvSpPr txBox="1"/>
          <p:nvPr/>
        </p:nvSpPr>
        <p:spPr>
          <a:xfrm rot="16200000">
            <a:off x="3471793" y="1736971"/>
            <a:ext cx="6463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" dirty="0" smtClean="0"/>
              <a:t>Primary CRC + </a:t>
            </a:r>
          </a:p>
          <a:p>
            <a:pPr algn="ctr"/>
            <a:r>
              <a:rPr lang="de-DE" sz="600" dirty="0" smtClean="0"/>
              <a:t>Mx (last)</a:t>
            </a:r>
            <a:endParaRPr lang="de-DE" sz="600" dirty="0"/>
          </a:p>
        </p:txBody>
      </p:sp>
      <p:sp>
        <p:nvSpPr>
          <p:cNvPr id="84" name="Textfeld 83"/>
          <p:cNvSpPr txBox="1"/>
          <p:nvPr/>
        </p:nvSpPr>
        <p:spPr>
          <a:xfrm rot="16200000">
            <a:off x="3451230" y="2692100"/>
            <a:ext cx="6463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" dirty="0" smtClean="0"/>
              <a:t>Primary CRC + </a:t>
            </a:r>
          </a:p>
          <a:p>
            <a:pPr algn="ctr"/>
            <a:r>
              <a:rPr lang="de-DE" sz="600" dirty="0" err="1" smtClean="0"/>
              <a:t>Mx</a:t>
            </a:r>
            <a:r>
              <a:rPr lang="de-DE" sz="600" dirty="0" smtClean="0"/>
              <a:t> (Min)</a:t>
            </a:r>
            <a:endParaRPr lang="de-DE" sz="600" dirty="0"/>
          </a:p>
        </p:txBody>
      </p:sp>
      <p:sp>
        <p:nvSpPr>
          <p:cNvPr id="85" name="Textfeld 84"/>
          <p:cNvSpPr txBox="1"/>
          <p:nvPr/>
        </p:nvSpPr>
        <p:spPr>
          <a:xfrm rot="16200000">
            <a:off x="3417323" y="3753194"/>
            <a:ext cx="6463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" dirty="0" smtClean="0"/>
              <a:t>Primary CRC + </a:t>
            </a:r>
          </a:p>
          <a:p>
            <a:pPr algn="ctr"/>
            <a:r>
              <a:rPr lang="de-DE" sz="600" dirty="0" err="1" smtClean="0"/>
              <a:t>Mx</a:t>
            </a:r>
            <a:r>
              <a:rPr lang="de-DE" sz="600" dirty="0" smtClean="0"/>
              <a:t> (Max)</a:t>
            </a:r>
            <a:endParaRPr lang="de-DE" sz="600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751" y="5717672"/>
            <a:ext cx="2081032" cy="107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7" name="Gruppieren 86"/>
          <p:cNvGrpSpPr/>
          <p:nvPr/>
        </p:nvGrpSpPr>
        <p:grpSpPr>
          <a:xfrm>
            <a:off x="6078477" y="3744089"/>
            <a:ext cx="838639" cy="1611210"/>
            <a:chOff x="6154677" y="3653828"/>
            <a:chExt cx="838639" cy="1611210"/>
          </a:xfrm>
        </p:grpSpPr>
        <p:cxnSp>
          <p:nvCxnSpPr>
            <p:cNvPr id="88" name="Gerade Verbindung 87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feld 6"/>
            <p:cNvSpPr txBox="1">
              <a:spLocks noChangeArrowheads="1"/>
            </p:cNvSpPr>
            <p:nvPr/>
          </p:nvSpPr>
          <p:spPr bwMode="auto">
            <a:xfrm rot="16200000">
              <a:off x="6043824" y="3841084"/>
              <a:ext cx="44755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70" b="1" dirty="0" err="1"/>
                <a:t>s</a:t>
              </a:r>
              <a:r>
                <a:rPr lang="de-DE" altLang="de-DE" sz="470" b="1" dirty="0" err="1" smtClean="0"/>
                <a:t>tain</a:t>
              </a:r>
              <a:r>
                <a:rPr lang="de-DE" altLang="de-DE" sz="470" b="1" dirty="0" smtClean="0"/>
                <a:t> </a:t>
              </a:r>
              <a:r>
                <a:rPr lang="de-DE" altLang="de-DE" sz="470" b="1" dirty="0" err="1" smtClean="0"/>
                <a:t>area</a:t>
              </a:r>
              <a:endParaRPr lang="de-DE" altLang="de-DE" sz="470" b="1" dirty="0"/>
            </a:p>
          </p:txBody>
        </p:sp>
        <p:sp>
          <p:nvSpPr>
            <p:cNvPr id="92" name="Textfeld 12"/>
            <p:cNvSpPr txBox="1">
              <a:spLocks noChangeArrowheads="1"/>
            </p:cNvSpPr>
            <p:nvPr/>
          </p:nvSpPr>
          <p:spPr bwMode="auto">
            <a:xfrm rot="16200000">
              <a:off x="6025155" y="4334641"/>
              <a:ext cx="428322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470" b="1" dirty="0" err="1" smtClean="0"/>
                <a:t>cell</a:t>
              </a:r>
              <a:r>
                <a:rPr lang="de-DE" sz="470" b="1" dirty="0" smtClean="0"/>
                <a:t>-count</a:t>
              </a:r>
              <a:endParaRPr lang="de-DE" altLang="de-DE" sz="470" b="1" dirty="0"/>
            </a:p>
          </p:txBody>
        </p:sp>
        <p:sp>
          <p:nvSpPr>
            <p:cNvPr id="93" name="Textfeld 13"/>
            <p:cNvSpPr txBox="1">
              <a:spLocks noChangeArrowheads="1"/>
            </p:cNvSpPr>
            <p:nvPr/>
          </p:nvSpPr>
          <p:spPr bwMode="auto">
            <a:xfrm rot="16200000">
              <a:off x="6098338" y="4830947"/>
              <a:ext cx="33855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70" b="1" dirty="0" err="1" smtClean="0"/>
                <a:t>visual</a:t>
              </a:r>
              <a:endParaRPr lang="de-DE" altLang="de-DE" sz="470" b="1" dirty="0"/>
            </a:p>
          </p:txBody>
        </p:sp>
        <p:sp>
          <p:nvSpPr>
            <p:cNvPr id="94" name="Textfeld 93"/>
            <p:cNvSpPr txBox="1"/>
            <p:nvPr/>
          </p:nvSpPr>
          <p:spPr>
            <a:xfrm>
              <a:off x="6488049" y="3653828"/>
              <a:ext cx="505267" cy="1611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470" b="1" dirty="0" smtClean="0"/>
                <a:t>Primary CRC</a:t>
              </a:r>
            </a:p>
            <a:p>
              <a:r>
                <a:rPr lang="de-DE" sz="470" b="1" dirty="0" smtClean="0"/>
                <a:t>Add Mx Min</a:t>
              </a:r>
            </a:p>
            <a:p>
              <a:r>
                <a:rPr lang="de-DE" sz="470" b="1" dirty="0" smtClean="0"/>
                <a:t>Add Mx Max</a:t>
              </a:r>
            </a:p>
            <a:p>
              <a:r>
                <a:rPr lang="de-DE" sz="470" b="1" dirty="0" smtClean="0"/>
                <a:t>Add Mx last</a:t>
              </a:r>
            </a:p>
            <a:p>
              <a:r>
                <a:rPr lang="de-DE" sz="470" b="1" dirty="0" smtClean="0"/>
                <a:t>Mx Min</a:t>
              </a:r>
            </a:p>
            <a:p>
              <a:r>
                <a:rPr lang="de-DE" sz="470" b="1" dirty="0" smtClean="0"/>
                <a:t>Mx Max</a:t>
              </a:r>
            </a:p>
            <a:p>
              <a:r>
                <a:rPr lang="de-DE" sz="470" b="1" dirty="0" smtClean="0"/>
                <a:t>Mx last</a:t>
              </a:r>
            </a:p>
            <a:p>
              <a:r>
                <a:rPr lang="de-DE" sz="47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470" dirty="0" smtClean="0"/>
                <a:t>Primary CRC</a:t>
              </a:r>
              <a:endParaRPr lang="de-DE" sz="470" dirty="0"/>
            </a:p>
            <a:p>
              <a:r>
                <a:rPr lang="de-DE" sz="470" dirty="0"/>
                <a:t>Add Mx Min</a:t>
              </a:r>
            </a:p>
            <a:p>
              <a:r>
                <a:rPr lang="de-DE" sz="470" dirty="0"/>
                <a:t>Add Mx Max</a:t>
              </a:r>
            </a:p>
            <a:p>
              <a:r>
                <a:rPr lang="de-DE" sz="470" dirty="0"/>
                <a:t>Add Mx last</a:t>
              </a:r>
            </a:p>
            <a:p>
              <a:r>
                <a:rPr lang="de-DE" sz="470" dirty="0"/>
                <a:t>Mx Min</a:t>
              </a:r>
            </a:p>
            <a:p>
              <a:r>
                <a:rPr lang="de-DE" sz="470" dirty="0"/>
                <a:t>Mx Max</a:t>
              </a:r>
            </a:p>
            <a:p>
              <a:r>
                <a:rPr lang="de-DE" sz="470" dirty="0"/>
                <a:t>Mx </a:t>
              </a:r>
              <a:r>
                <a:rPr lang="de-DE" sz="470" dirty="0" smtClean="0"/>
                <a:t>last</a:t>
              </a:r>
              <a:endParaRPr lang="de-DE" sz="470" dirty="0"/>
            </a:p>
          </p:txBody>
        </p:sp>
      </p:grpSp>
      <p:grpSp>
        <p:nvGrpSpPr>
          <p:cNvPr id="95" name="Gruppieren 94"/>
          <p:cNvGrpSpPr/>
          <p:nvPr/>
        </p:nvGrpSpPr>
        <p:grpSpPr>
          <a:xfrm>
            <a:off x="6014971" y="5733256"/>
            <a:ext cx="429237" cy="525442"/>
            <a:chOff x="4778905" y="5310759"/>
            <a:chExt cx="429237" cy="525442"/>
          </a:xfrm>
        </p:grpSpPr>
        <p:pic>
          <p:nvPicPr>
            <p:cNvPr id="96" name="Grafik 95"/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4867171" y="5310759"/>
              <a:ext cx="205411" cy="102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Grafik 96"/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4878613" y="5546687"/>
              <a:ext cx="206245" cy="114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8" name="Textfeld 97"/>
            <p:cNvSpPr txBox="1"/>
            <p:nvPr/>
          </p:nvSpPr>
          <p:spPr>
            <a:xfrm>
              <a:off x="4788024" y="5588770"/>
              <a:ext cx="420118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high</a:t>
              </a:r>
              <a:endParaRPr lang="de-DE" sz="800" dirty="0"/>
            </a:p>
          </p:txBody>
        </p:sp>
        <p:sp>
          <p:nvSpPr>
            <p:cNvPr id="99" name="Textfeld 98"/>
            <p:cNvSpPr txBox="1"/>
            <p:nvPr/>
          </p:nvSpPr>
          <p:spPr>
            <a:xfrm>
              <a:off x="4778905" y="5322963"/>
              <a:ext cx="386980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low</a:t>
              </a:r>
              <a:endParaRPr lang="de-DE" sz="800" dirty="0"/>
            </a:p>
          </p:txBody>
        </p:sp>
      </p:grpSp>
      <p:sp>
        <p:nvSpPr>
          <p:cNvPr id="100" name="Rechteck 99"/>
          <p:cNvSpPr/>
          <p:nvPr/>
        </p:nvSpPr>
        <p:spPr>
          <a:xfrm>
            <a:off x="107504" y="139492"/>
            <a:ext cx="19441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ROC-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CD8-CD20</a:t>
            </a:r>
            <a:endParaRPr lang="de-DE" altLang="de-DE" sz="2800" dirty="0"/>
          </a:p>
        </p:txBody>
      </p:sp>
    </p:spTree>
    <p:extLst>
      <p:ext uri="{BB962C8B-B14F-4D97-AF65-F5344CB8AC3E}">
        <p14:creationId xmlns:p14="http://schemas.microsoft.com/office/powerpoint/2010/main" val="373479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afik 7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51"/>
          <a:stretch/>
        </p:blipFill>
        <p:spPr bwMode="auto">
          <a:xfrm>
            <a:off x="5025868" y="5704766"/>
            <a:ext cx="992480" cy="107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Grafik 7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38"/>
          <a:stretch/>
        </p:blipFill>
        <p:spPr bwMode="auto">
          <a:xfrm>
            <a:off x="4063050" y="5703571"/>
            <a:ext cx="983286" cy="107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Grafik 7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18"/>
          <a:stretch/>
        </p:blipFill>
        <p:spPr bwMode="auto">
          <a:xfrm>
            <a:off x="5023729" y="4671033"/>
            <a:ext cx="978318" cy="107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Grafik 7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58"/>
          <a:stretch/>
        </p:blipFill>
        <p:spPr bwMode="auto">
          <a:xfrm>
            <a:off x="4065816" y="4660944"/>
            <a:ext cx="972012" cy="1078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Grafik 6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54"/>
          <a:stretch/>
        </p:blipFill>
        <p:spPr bwMode="auto">
          <a:xfrm>
            <a:off x="6169195" y="1499102"/>
            <a:ext cx="964120" cy="103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Grafik 6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00"/>
          <a:stretch/>
        </p:blipFill>
        <p:spPr bwMode="auto">
          <a:xfrm>
            <a:off x="6160448" y="2555440"/>
            <a:ext cx="957172" cy="103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Grafik 6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5"/>
          <a:stretch/>
        </p:blipFill>
        <p:spPr bwMode="auto">
          <a:xfrm>
            <a:off x="6161945" y="414709"/>
            <a:ext cx="944273" cy="102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505263" y="731312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509949" y="1787287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(aktuell)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504624" y="2716244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504623" y="3936026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867023" y="775131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857404" y="1717058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869239" y="2791558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072754" y="44624"/>
            <a:ext cx="2914618" cy="35727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072754" y="3644450"/>
            <a:ext cx="2914618" cy="1973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746354" y="44624"/>
            <a:ext cx="2287352" cy="45920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3" name="Abgerundetes Rechteck 2"/>
          <p:cNvSpPr/>
          <p:nvPr/>
        </p:nvSpPr>
        <p:spPr>
          <a:xfrm rot="16200000">
            <a:off x="2989922" y="5658245"/>
            <a:ext cx="1890768" cy="2405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FOXP3 [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  <a:endParaRPr lang="de-DE" sz="8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4542112" y="4747959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52" name="Textfeld 51"/>
          <p:cNvSpPr txBox="1"/>
          <p:nvPr/>
        </p:nvSpPr>
        <p:spPr>
          <a:xfrm>
            <a:off x="5413107" y="4738384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53" name="Textfeld 52"/>
          <p:cNvSpPr txBox="1"/>
          <p:nvPr/>
        </p:nvSpPr>
        <p:spPr>
          <a:xfrm>
            <a:off x="4491106" y="576029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54" name="Textfeld 53"/>
          <p:cNvSpPr txBox="1"/>
          <p:nvPr/>
        </p:nvSpPr>
        <p:spPr>
          <a:xfrm>
            <a:off x="5422709" y="576029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55" name="Rechteck 54"/>
          <p:cNvSpPr/>
          <p:nvPr/>
        </p:nvSpPr>
        <p:spPr>
          <a:xfrm>
            <a:off x="3746354" y="4671033"/>
            <a:ext cx="2287352" cy="2138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61" name="Rechteck 60"/>
          <p:cNvSpPr/>
          <p:nvPr/>
        </p:nvSpPr>
        <p:spPr>
          <a:xfrm>
            <a:off x="6070362" y="5644819"/>
            <a:ext cx="2914618" cy="11649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1"/>
          <a:stretch/>
        </p:blipFill>
        <p:spPr bwMode="auto">
          <a:xfrm>
            <a:off x="7036326" y="3667375"/>
            <a:ext cx="1927355" cy="191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47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987485" y="387611"/>
            <a:ext cx="991217" cy="10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Grafik 4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69"/>
          <a:stretch/>
        </p:blipFill>
        <p:spPr bwMode="auto">
          <a:xfrm>
            <a:off x="4006691" y="2491187"/>
            <a:ext cx="972157" cy="10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45"/>
          <a:stretch/>
        </p:blipFill>
        <p:spPr bwMode="auto">
          <a:xfrm>
            <a:off x="4002028" y="3531162"/>
            <a:ext cx="972012" cy="10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93"/>
          <a:stretch/>
        </p:blipFill>
        <p:spPr bwMode="auto">
          <a:xfrm>
            <a:off x="4006691" y="1436039"/>
            <a:ext cx="972157" cy="10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978703" y="395574"/>
            <a:ext cx="1031907" cy="10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Grafik 57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54"/>
          <a:stretch/>
        </p:blipFill>
        <p:spPr bwMode="auto">
          <a:xfrm>
            <a:off x="5037828" y="3544227"/>
            <a:ext cx="972782" cy="10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Grafik 59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34"/>
          <a:stretch/>
        </p:blipFill>
        <p:spPr bwMode="auto">
          <a:xfrm>
            <a:off x="5046075" y="1448218"/>
            <a:ext cx="964536" cy="107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Grafik 61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59"/>
          <a:stretch/>
        </p:blipFill>
        <p:spPr bwMode="auto">
          <a:xfrm>
            <a:off x="5046075" y="2495185"/>
            <a:ext cx="964536" cy="107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Grafik 63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12"/>
          <a:stretch/>
        </p:blipFill>
        <p:spPr bwMode="auto">
          <a:xfrm>
            <a:off x="7146563" y="1499102"/>
            <a:ext cx="991217" cy="103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Grafik 65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28"/>
          <a:stretch/>
        </p:blipFill>
        <p:spPr bwMode="auto">
          <a:xfrm>
            <a:off x="7156121" y="2565487"/>
            <a:ext cx="991217" cy="102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Grafik 67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35"/>
          <a:stretch/>
        </p:blipFill>
        <p:spPr bwMode="auto">
          <a:xfrm>
            <a:off x="7110672" y="445854"/>
            <a:ext cx="982471" cy="99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Grafik 13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39"/>
          <a:stretch/>
        </p:blipFill>
        <p:spPr bwMode="auto">
          <a:xfrm>
            <a:off x="8129768" y="2543072"/>
            <a:ext cx="836039" cy="10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Grafik 16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12"/>
          <a:stretch/>
        </p:blipFill>
        <p:spPr bwMode="auto">
          <a:xfrm>
            <a:off x="8093979" y="448244"/>
            <a:ext cx="849854" cy="100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Grafik 10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82"/>
          <a:stretch/>
        </p:blipFill>
        <p:spPr bwMode="auto">
          <a:xfrm>
            <a:off x="8129179" y="1503881"/>
            <a:ext cx="836039" cy="103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068" y="5678688"/>
            <a:ext cx="2210499" cy="1135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7" name="Gruppieren 46"/>
          <p:cNvGrpSpPr/>
          <p:nvPr/>
        </p:nvGrpSpPr>
        <p:grpSpPr>
          <a:xfrm>
            <a:off x="6156176" y="5999902"/>
            <a:ext cx="429237" cy="525442"/>
            <a:chOff x="4778905" y="5310759"/>
            <a:chExt cx="429237" cy="525442"/>
          </a:xfrm>
        </p:grpSpPr>
        <p:pic>
          <p:nvPicPr>
            <p:cNvPr id="63" name="Grafik 62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4867171" y="5310759"/>
              <a:ext cx="205411" cy="102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Grafik 76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4878613" y="5546687"/>
              <a:ext cx="206245" cy="114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Textfeld 77"/>
            <p:cNvSpPr txBox="1"/>
            <p:nvPr/>
          </p:nvSpPr>
          <p:spPr>
            <a:xfrm>
              <a:off x="4788024" y="5588770"/>
              <a:ext cx="420118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high</a:t>
              </a:r>
              <a:endParaRPr lang="de-DE" sz="800" dirty="0"/>
            </a:p>
          </p:txBody>
        </p:sp>
        <p:sp>
          <p:nvSpPr>
            <p:cNvPr id="79" name="Textfeld 78"/>
            <p:cNvSpPr txBox="1"/>
            <p:nvPr/>
          </p:nvSpPr>
          <p:spPr>
            <a:xfrm>
              <a:off x="4778905" y="5322963"/>
              <a:ext cx="386980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low</a:t>
              </a:r>
              <a:endParaRPr lang="de-DE" sz="800" dirty="0"/>
            </a:p>
          </p:txBody>
        </p:sp>
      </p:grpSp>
      <p:grpSp>
        <p:nvGrpSpPr>
          <p:cNvPr id="80" name="Gruppieren 79"/>
          <p:cNvGrpSpPr/>
          <p:nvPr/>
        </p:nvGrpSpPr>
        <p:grpSpPr>
          <a:xfrm>
            <a:off x="6146984" y="3755172"/>
            <a:ext cx="830301" cy="1562983"/>
            <a:chOff x="6146984" y="3637422"/>
            <a:chExt cx="830301" cy="1562983"/>
          </a:xfrm>
        </p:grpSpPr>
        <p:cxnSp>
          <p:nvCxnSpPr>
            <p:cNvPr id="81" name="Gerade Verbindung 80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feld 6"/>
            <p:cNvSpPr txBox="1">
              <a:spLocks noChangeArrowheads="1"/>
            </p:cNvSpPr>
            <p:nvPr/>
          </p:nvSpPr>
          <p:spPr bwMode="auto">
            <a:xfrm rot="16200000">
              <a:off x="5979302" y="3819681"/>
              <a:ext cx="576602" cy="21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600" b="1" dirty="0" err="1"/>
                <a:t>s</a:t>
              </a:r>
              <a:r>
                <a:rPr lang="de-DE" altLang="de-DE" sz="600" b="1" dirty="0" err="1" smtClean="0"/>
                <a:t>tain</a:t>
              </a:r>
              <a:r>
                <a:rPr lang="de-DE" altLang="de-DE" sz="600" b="1" dirty="0" smtClean="0"/>
                <a:t> </a:t>
              </a:r>
              <a:r>
                <a:rPr lang="de-DE" altLang="de-DE" sz="600" b="1" dirty="0" err="1" smtClean="0"/>
                <a:t>area</a:t>
              </a:r>
              <a:endParaRPr lang="de-DE" altLang="de-DE" sz="600" b="1" dirty="0"/>
            </a:p>
          </p:txBody>
        </p:sp>
        <p:sp>
          <p:nvSpPr>
            <p:cNvPr id="85" name="Textfeld 12"/>
            <p:cNvSpPr txBox="1">
              <a:spLocks noChangeArrowheads="1"/>
            </p:cNvSpPr>
            <p:nvPr/>
          </p:nvSpPr>
          <p:spPr bwMode="auto">
            <a:xfrm rot="16200000">
              <a:off x="5988286" y="4326946"/>
              <a:ext cx="50206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600" b="1" dirty="0" err="1" smtClean="0"/>
                <a:t>cell</a:t>
              </a:r>
              <a:r>
                <a:rPr lang="de-DE" sz="600" b="1" dirty="0" smtClean="0"/>
                <a:t>-count</a:t>
              </a:r>
              <a:endParaRPr lang="de-DE" altLang="de-DE" sz="600" b="1" dirty="0"/>
            </a:p>
          </p:txBody>
        </p:sp>
        <p:sp>
          <p:nvSpPr>
            <p:cNvPr id="86" name="Textfeld 13"/>
            <p:cNvSpPr txBox="1">
              <a:spLocks noChangeArrowheads="1"/>
            </p:cNvSpPr>
            <p:nvPr/>
          </p:nvSpPr>
          <p:spPr bwMode="auto">
            <a:xfrm rot="16200000">
              <a:off x="6054795" y="4809543"/>
              <a:ext cx="425640" cy="21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600" b="1" dirty="0" err="1" smtClean="0"/>
                <a:t>visual</a:t>
              </a:r>
              <a:endParaRPr lang="de-DE" altLang="de-DE" sz="600" b="1" dirty="0"/>
            </a:p>
          </p:txBody>
        </p:sp>
        <p:sp>
          <p:nvSpPr>
            <p:cNvPr id="87" name="Textfeld 86"/>
            <p:cNvSpPr txBox="1"/>
            <p:nvPr/>
          </p:nvSpPr>
          <p:spPr>
            <a:xfrm>
              <a:off x="6488049" y="3653828"/>
              <a:ext cx="489236" cy="1546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450" b="1" dirty="0" smtClean="0"/>
                <a:t>Primary CRC</a:t>
              </a:r>
            </a:p>
            <a:p>
              <a:r>
                <a:rPr lang="de-DE" sz="450" b="1" dirty="0" smtClean="0"/>
                <a:t>Add Mx Min</a:t>
              </a:r>
            </a:p>
            <a:p>
              <a:r>
                <a:rPr lang="de-DE" sz="450" b="1" dirty="0" smtClean="0"/>
                <a:t>Add Mx Max</a:t>
              </a:r>
            </a:p>
            <a:p>
              <a:r>
                <a:rPr lang="de-DE" sz="450" b="1" dirty="0" smtClean="0"/>
                <a:t>Add Mx last</a:t>
              </a:r>
            </a:p>
            <a:p>
              <a:r>
                <a:rPr lang="de-DE" sz="450" b="1" dirty="0" smtClean="0"/>
                <a:t>Mx Min</a:t>
              </a:r>
            </a:p>
            <a:p>
              <a:r>
                <a:rPr lang="de-DE" sz="450" b="1" dirty="0" smtClean="0"/>
                <a:t>Mx Max</a:t>
              </a:r>
            </a:p>
            <a:p>
              <a:r>
                <a:rPr lang="de-DE" sz="450" b="1" dirty="0" smtClean="0"/>
                <a:t>Mx last</a:t>
              </a:r>
            </a:p>
            <a:p>
              <a:r>
                <a:rPr lang="de-DE" sz="45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45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450" dirty="0" smtClean="0"/>
                <a:t>Primary CRC</a:t>
              </a:r>
              <a:endParaRPr lang="de-DE" sz="450" dirty="0"/>
            </a:p>
            <a:p>
              <a:r>
                <a:rPr lang="de-DE" sz="450" dirty="0"/>
                <a:t>Add Mx Min</a:t>
              </a:r>
            </a:p>
            <a:p>
              <a:r>
                <a:rPr lang="de-DE" sz="450" dirty="0"/>
                <a:t>Add Mx Max</a:t>
              </a:r>
            </a:p>
            <a:p>
              <a:r>
                <a:rPr lang="de-DE" sz="450" dirty="0"/>
                <a:t>Add Mx last</a:t>
              </a:r>
            </a:p>
            <a:p>
              <a:r>
                <a:rPr lang="de-DE" sz="450" dirty="0"/>
                <a:t>Mx Min</a:t>
              </a:r>
            </a:p>
            <a:p>
              <a:r>
                <a:rPr lang="de-DE" sz="450" dirty="0"/>
                <a:t>Mx Max</a:t>
              </a:r>
            </a:p>
            <a:p>
              <a:r>
                <a:rPr lang="de-DE" sz="450" dirty="0"/>
                <a:t>Mx </a:t>
              </a:r>
              <a:r>
                <a:rPr lang="de-DE" sz="450" dirty="0" smtClean="0"/>
                <a:t>last</a:t>
              </a:r>
              <a:endParaRPr lang="de-DE" sz="450" dirty="0"/>
            </a:p>
          </p:txBody>
        </p:sp>
      </p:grpSp>
      <p:sp>
        <p:nvSpPr>
          <p:cNvPr id="88" name="Abgerundetes Rechteck 87"/>
          <p:cNvSpPr/>
          <p:nvPr/>
        </p:nvSpPr>
        <p:spPr>
          <a:xfrm>
            <a:off x="4220152" y="9415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FOXP3</a:t>
            </a:r>
          </a:p>
          <a:p>
            <a:pPr marL="0" lvl="2" algn="ctr"/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89" name="Abgerundetes Rechteck 88"/>
          <p:cNvSpPr/>
          <p:nvPr/>
        </p:nvSpPr>
        <p:spPr>
          <a:xfrm>
            <a:off x="5192181" y="9415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FOXP3 [</a:t>
            </a:r>
            <a:r>
              <a:rPr lang="de-DE" sz="600" b="1" dirty="0" err="1" smtClean="0"/>
              <a:t>stain</a:t>
            </a:r>
            <a:r>
              <a:rPr lang="de-DE" sz="600" b="1" dirty="0" smtClean="0"/>
              <a:t>-area/mm²x10^5</a:t>
            </a:r>
          </a:p>
        </p:txBody>
      </p:sp>
      <p:sp>
        <p:nvSpPr>
          <p:cNvPr id="90" name="Abgerundetes Rechteck 89"/>
          <p:cNvSpPr/>
          <p:nvPr/>
        </p:nvSpPr>
        <p:spPr>
          <a:xfrm>
            <a:off x="6348147" y="9766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/>
              <a:t>FOXP3</a:t>
            </a:r>
          </a:p>
          <a:p>
            <a:pPr marL="0" lvl="2" algn="ctr"/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91" name="Abgerundetes Rechteck 90"/>
          <p:cNvSpPr/>
          <p:nvPr/>
        </p:nvSpPr>
        <p:spPr>
          <a:xfrm>
            <a:off x="7255530" y="9766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FOXP3 [</a:t>
            </a:r>
            <a:r>
              <a:rPr lang="de-DE" sz="600" b="1" dirty="0" err="1" smtClean="0"/>
              <a:t>stain</a:t>
            </a:r>
            <a:r>
              <a:rPr lang="de-DE" sz="600" b="1" dirty="0" smtClean="0"/>
              <a:t>-area/mm²x10^5</a:t>
            </a:r>
          </a:p>
        </p:txBody>
      </p:sp>
      <p:sp>
        <p:nvSpPr>
          <p:cNvPr id="92" name="Abgerundetes Rechteck 91"/>
          <p:cNvSpPr/>
          <p:nvPr/>
        </p:nvSpPr>
        <p:spPr>
          <a:xfrm>
            <a:off x="8137514" y="9415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/>
            <a:r>
              <a:rPr lang="de-DE" sz="600" b="1" dirty="0" smtClean="0"/>
              <a:t>FOXP3 [</a:t>
            </a:r>
            <a:r>
              <a:rPr lang="de-DE" sz="600" b="1" dirty="0" err="1" smtClean="0"/>
              <a:t>visual</a:t>
            </a:r>
            <a:r>
              <a:rPr lang="de-DE" sz="600" b="1" dirty="0" smtClean="0"/>
              <a:t>]</a:t>
            </a:r>
          </a:p>
        </p:txBody>
      </p:sp>
      <p:sp>
        <p:nvSpPr>
          <p:cNvPr id="93" name="Rechteck 92"/>
          <p:cNvSpPr/>
          <p:nvPr/>
        </p:nvSpPr>
        <p:spPr>
          <a:xfrm>
            <a:off x="107504" y="139492"/>
            <a:ext cx="19441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ROC-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FOXP3</a:t>
            </a:r>
            <a:endParaRPr lang="de-DE" altLang="de-DE" sz="2800" dirty="0"/>
          </a:p>
        </p:txBody>
      </p:sp>
    </p:spTree>
    <p:extLst>
      <p:ext uri="{BB962C8B-B14F-4D97-AF65-F5344CB8AC3E}">
        <p14:creationId xmlns:p14="http://schemas.microsoft.com/office/powerpoint/2010/main" val="286448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rafik 4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63"/>
          <a:stretch/>
        </p:blipFill>
        <p:spPr bwMode="auto">
          <a:xfrm>
            <a:off x="4070702" y="4628922"/>
            <a:ext cx="973784" cy="107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fik 4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82"/>
          <a:stretch/>
        </p:blipFill>
        <p:spPr bwMode="auto">
          <a:xfrm>
            <a:off x="5035013" y="5683604"/>
            <a:ext cx="927628" cy="106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67"/>
          <a:stretch/>
        </p:blipFill>
        <p:spPr bwMode="auto">
          <a:xfrm>
            <a:off x="4070702" y="5683604"/>
            <a:ext cx="964311" cy="107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15"/>
          <a:stretch/>
        </p:blipFill>
        <p:spPr bwMode="auto">
          <a:xfrm>
            <a:off x="5038871" y="4625019"/>
            <a:ext cx="927628" cy="107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494326" y="680848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480763" y="158207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475429" y="2615019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475429" y="3734408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873977" y="724741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843009" y="1660555"/>
            <a:ext cx="608312" cy="23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834421" y="2736853"/>
            <a:ext cx="625486" cy="23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064127" y="64959"/>
            <a:ext cx="2919496" cy="35065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064127" y="3598681"/>
            <a:ext cx="2919496" cy="19763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727728" y="64959"/>
            <a:ext cx="2297285" cy="45218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3" name="Abgerundetes Rechteck 2"/>
          <p:cNvSpPr/>
          <p:nvPr/>
        </p:nvSpPr>
        <p:spPr>
          <a:xfrm rot="16200000">
            <a:off x="2976135" y="5615846"/>
            <a:ext cx="1893932" cy="2409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CD4 [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  <a:endParaRPr lang="de-DE" sz="8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4530923" y="470403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52" name="Textfeld 51"/>
          <p:cNvSpPr txBox="1"/>
          <p:nvPr/>
        </p:nvSpPr>
        <p:spPr>
          <a:xfrm>
            <a:off x="5364088" y="4694446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53" name="Textfeld 52"/>
          <p:cNvSpPr txBox="1"/>
          <p:nvPr/>
        </p:nvSpPr>
        <p:spPr>
          <a:xfrm>
            <a:off x="4479832" y="5718065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54" name="Textfeld 53"/>
          <p:cNvSpPr txBox="1"/>
          <p:nvPr/>
        </p:nvSpPr>
        <p:spPr>
          <a:xfrm>
            <a:off x="5364088" y="5718065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55" name="Rechteck 54"/>
          <p:cNvSpPr/>
          <p:nvPr/>
        </p:nvSpPr>
        <p:spPr>
          <a:xfrm>
            <a:off x="3727728" y="4628922"/>
            <a:ext cx="2297285" cy="21675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61" name="Rechteck 60"/>
          <p:cNvSpPr/>
          <p:nvPr/>
        </p:nvSpPr>
        <p:spPr>
          <a:xfrm>
            <a:off x="6061731" y="5602397"/>
            <a:ext cx="2919496" cy="11940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6"/>
          <a:stretch/>
        </p:blipFill>
        <p:spPr bwMode="auto">
          <a:xfrm>
            <a:off x="7029311" y="3606831"/>
            <a:ext cx="1951915" cy="192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28"/>
          <a:stretch/>
        </p:blipFill>
        <p:spPr bwMode="auto">
          <a:xfrm>
            <a:off x="3930717" y="351263"/>
            <a:ext cx="1028070" cy="105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Grafik 61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9245"/>
          <a:stretch/>
        </p:blipFill>
        <p:spPr bwMode="auto">
          <a:xfrm>
            <a:off x="3998554" y="1380615"/>
            <a:ext cx="973784" cy="105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Grafik 6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43"/>
          <a:stretch/>
        </p:blipFill>
        <p:spPr bwMode="auto">
          <a:xfrm>
            <a:off x="4007655" y="2415643"/>
            <a:ext cx="970412" cy="108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Grafik 6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27"/>
          <a:stretch/>
        </p:blipFill>
        <p:spPr bwMode="auto">
          <a:xfrm>
            <a:off x="4007112" y="3485004"/>
            <a:ext cx="981385" cy="109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Grafik 6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89"/>
          <a:stretch/>
        </p:blipFill>
        <p:spPr bwMode="auto">
          <a:xfrm>
            <a:off x="4967761" y="351263"/>
            <a:ext cx="1028070" cy="10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Grafik 6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8"/>
          <a:stretch/>
        </p:blipFill>
        <p:spPr bwMode="auto">
          <a:xfrm>
            <a:off x="5025254" y="2427104"/>
            <a:ext cx="970577" cy="107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Grafik 67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27"/>
          <a:stretch/>
        </p:blipFill>
        <p:spPr bwMode="auto">
          <a:xfrm>
            <a:off x="5029663" y="3505777"/>
            <a:ext cx="968207" cy="106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Grafik 6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35"/>
          <a:stretch/>
        </p:blipFill>
        <p:spPr bwMode="auto">
          <a:xfrm>
            <a:off x="5022048" y="1369637"/>
            <a:ext cx="973784" cy="107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Grafik 69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96"/>
          <a:stretch/>
        </p:blipFill>
        <p:spPr bwMode="auto">
          <a:xfrm>
            <a:off x="7128301" y="1442348"/>
            <a:ext cx="978138" cy="106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Grafik 70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18"/>
          <a:stretch/>
        </p:blipFill>
        <p:spPr bwMode="auto">
          <a:xfrm>
            <a:off x="6179527" y="1446619"/>
            <a:ext cx="954092" cy="106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Grafik 71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62"/>
          <a:stretch/>
        </p:blipFill>
        <p:spPr bwMode="auto">
          <a:xfrm>
            <a:off x="7148398" y="2503060"/>
            <a:ext cx="959016" cy="105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Grafik 72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78"/>
          <a:stretch/>
        </p:blipFill>
        <p:spPr bwMode="auto">
          <a:xfrm>
            <a:off x="6186030" y="2490331"/>
            <a:ext cx="957050" cy="10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Grafik 73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" t="210" r="44759" b="-210"/>
          <a:stretch/>
        </p:blipFill>
        <p:spPr bwMode="auto">
          <a:xfrm>
            <a:off x="7110741" y="417821"/>
            <a:ext cx="967713" cy="103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Grafik 74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86"/>
          <a:stretch/>
        </p:blipFill>
        <p:spPr bwMode="auto">
          <a:xfrm>
            <a:off x="6179808" y="405836"/>
            <a:ext cx="958371" cy="10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Grafik 11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78"/>
          <a:stretch/>
        </p:blipFill>
        <p:spPr bwMode="auto">
          <a:xfrm>
            <a:off x="8095204" y="1459474"/>
            <a:ext cx="874553" cy="104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Grafik 12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91"/>
          <a:stretch/>
        </p:blipFill>
        <p:spPr bwMode="auto">
          <a:xfrm>
            <a:off x="8097429" y="2501465"/>
            <a:ext cx="883798" cy="104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Grafik 13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47"/>
          <a:stretch/>
        </p:blipFill>
        <p:spPr bwMode="auto">
          <a:xfrm>
            <a:off x="8073435" y="408423"/>
            <a:ext cx="894392" cy="104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555" y="5629747"/>
            <a:ext cx="2280696" cy="117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8" name="Gerade Verbindung 57"/>
          <p:cNvCxnSpPr/>
          <p:nvPr/>
        </p:nvCxnSpPr>
        <p:spPr bwMode="auto">
          <a:xfrm>
            <a:off x="6422643" y="3667086"/>
            <a:ext cx="0" cy="49925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 bwMode="auto">
          <a:xfrm>
            <a:off x="6379672" y="4160844"/>
            <a:ext cx="0" cy="499259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 bwMode="auto">
          <a:xfrm>
            <a:off x="6424078" y="4657353"/>
            <a:ext cx="0" cy="499259"/>
          </a:xfrm>
          <a:prstGeom prst="line">
            <a:avLst/>
          </a:prstGeom>
          <a:ln w="635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feld 6"/>
          <p:cNvSpPr txBox="1">
            <a:spLocks noChangeArrowheads="1"/>
          </p:cNvSpPr>
          <p:nvPr/>
        </p:nvSpPr>
        <p:spPr bwMode="auto">
          <a:xfrm rot="16200000">
            <a:off x="6072698" y="3832280"/>
            <a:ext cx="44755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470" b="1" dirty="0" err="1"/>
              <a:t>s</a:t>
            </a:r>
            <a:r>
              <a:rPr lang="de-DE" altLang="de-DE" sz="470" b="1" dirty="0" err="1" smtClean="0"/>
              <a:t>tain</a:t>
            </a:r>
            <a:r>
              <a:rPr lang="de-DE" altLang="de-DE" sz="470" b="1" dirty="0" smtClean="0"/>
              <a:t> </a:t>
            </a:r>
            <a:r>
              <a:rPr lang="de-DE" altLang="de-DE" sz="470" b="1" dirty="0" err="1" smtClean="0"/>
              <a:t>area</a:t>
            </a:r>
            <a:endParaRPr lang="de-DE" altLang="de-DE" sz="470" b="1" dirty="0"/>
          </a:p>
        </p:txBody>
      </p:sp>
      <p:sp>
        <p:nvSpPr>
          <p:cNvPr id="78" name="Textfeld 12"/>
          <p:cNvSpPr txBox="1">
            <a:spLocks noChangeArrowheads="1"/>
          </p:cNvSpPr>
          <p:nvPr/>
        </p:nvSpPr>
        <p:spPr bwMode="auto">
          <a:xfrm rot="16200000">
            <a:off x="6054030" y="4325837"/>
            <a:ext cx="42832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sz="470" b="1" dirty="0" err="1" smtClean="0"/>
              <a:t>cell</a:t>
            </a:r>
            <a:r>
              <a:rPr lang="de-DE" sz="470" b="1" dirty="0" smtClean="0"/>
              <a:t>-count</a:t>
            </a:r>
            <a:endParaRPr lang="de-DE" altLang="de-DE" sz="470" b="1" dirty="0"/>
          </a:p>
        </p:txBody>
      </p:sp>
      <p:sp>
        <p:nvSpPr>
          <p:cNvPr id="79" name="Textfeld 13"/>
          <p:cNvSpPr txBox="1">
            <a:spLocks noChangeArrowheads="1"/>
          </p:cNvSpPr>
          <p:nvPr/>
        </p:nvSpPr>
        <p:spPr bwMode="auto">
          <a:xfrm rot="16200000">
            <a:off x="6127213" y="4822143"/>
            <a:ext cx="33855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470" b="1" dirty="0" err="1" smtClean="0"/>
              <a:t>visual</a:t>
            </a:r>
            <a:endParaRPr lang="de-DE" altLang="de-DE" sz="470" b="1" dirty="0"/>
          </a:p>
        </p:txBody>
      </p:sp>
      <p:sp>
        <p:nvSpPr>
          <p:cNvPr id="80" name="Textfeld 79"/>
          <p:cNvSpPr txBox="1"/>
          <p:nvPr/>
        </p:nvSpPr>
        <p:spPr>
          <a:xfrm>
            <a:off x="6516924" y="3645024"/>
            <a:ext cx="505267" cy="161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70" b="1" dirty="0" smtClean="0"/>
              <a:t>Primary CRC</a:t>
            </a:r>
          </a:p>
          <a:p>
            <a:r>
              <a:rPr lang="de-DE" sz="470" b="1" dirty="0" smtClean="0"/>
              <a:t>Add Mx Min</a:t>
            </a:r>
          </a:p>
          <a:p>
            <a:r>
              <a:rPr lang="de-DE" sz="470" b="1" dirty="0" smtClean="0"/>
              <a:t>Add Mx Max</a:t>
            </a:r>
          </a:p>
          <a:p>
            <a:r>
              <a:rPr lang="de-DE" sz="470" b="1" dirty="0" smtClean="0"/>
              <a:t>Add Mx last</a:t>
            </a:r>
          </a:p>
          <a:p>
            <a:r>
              <a:rPr lang="de-DE" sz="470" b="1" dirty="0" smtClean="0"/>
              <a:t>Mx Min</a:t>
            </a:r>
          </a:p>
          <a:p>
            <a:r>
              <a:rPr lang="de-DE" sz="470" b="1" dirty="0" smtClean="0"/>
              <a:t>Mx Max</a:t>
            </a:r>
          </a:p>
          <a:p>
            <a:r>
              <a:rPr lang="de-DE" sz="470" b="1" dirty="0" smtClean="0"/>
              <a:t>Mx last</a:t>
            </a:r>
          </a:p>
          <a:p>
            <a:r>
              <a:rPr lang="de-DE" sz="47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Primary CRC</a:t>
            </a:r>
            <a:endParaRPr lang="de-DE" sz="47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Min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Max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last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Min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Max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last</a:t>
            </a:r>
          </a:p>
          <a:p>
            <a:r>
              <a:rPr lang="de-DE" sz="470" dirty="0" smtClean="0"/>
              <a:t>Primary CRC</a:t>
            </a:r>
            <a:endParaRPr lang="de-DE" sz="470" dirty="0"/>
          </a:p>
          <a:p>
            <a:r>
              <a:rPr lang="de-DE" sz="470" dirty="0"/>
              <a:t>Add Mx Min</a:t>
            </a:r>
          </a:p>
          <a:p>
            <a:r>
              <a:rPr lang="de-DE" sz="470" dirty="0"/>
              <a:t>Add Mx Max</a:t>
            </a:r>
          </a:p>
          <a:p>
            <a:r>
              <a:rPr lang="de-DE" sz="470" dirty="0"/>
              <a:t>Add Mx last</a:t>
            </a:r>
          </a:p>
          <a:p>
            <a:r>
              <a:rPr lang="de-DE" sz="470" dirty="0"/>
              <a:t>Mx Min</a:t>
            </a:r>
          </a:p>
          <a:p>
            <a:r>
              <a:rPr lang="de-DE" sz="470" dirty="0"/>
              <a:t>Mx Max</a:t>
            </a:r>
          </a:p>
          <a:p>
            <a:r>
              <a:rPr lang="de-DE" sz="470" dirty="0"/>
              <a:t>Mx </a:t>
            </a:r>
            <a:r>
              <a:rPr lang="de-DE" sz="470" dirty="0" smtClean="0"/>
              <a:t>last</a:t>
            </a:r>
            <a:endParaRPr lang="de-DE" sz="470" dirty="0"/>
          </a:p>
        </p:txBody>
      </p:sp>
      <p:sp>
        <p:nvSpPr>
          <p:cNvPr id="84" name="Abgerundetes Rechteck 83"/>
          <p:cNvSpPr/>
          <p:nvPr/>
        </p:nvSpPr>
        <p:spPr>
          <a:xfrm>
            <a:off x="4175702" y="7002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CD4 </a:t>
            </a:r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85" name="Abgerundetes Rechteck 84"/>
          <p:cNvSpPr/>
          <p:nvPr/>
        </p:nvSpPr>
        <p:spPr>
          <a:xfrm>
            <a:off x="5147731" y="7002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CD4 [</a:t>
            </a:r>
            <a:r>
              <a:rPr lang="de-DE" sz="600" b="1" dirty="0" err="1"/>
              <a:t>stain</a:t>
            </a:r>
            <a:r>
              <a:rPr lang="de-DE" sz="600" b="1" dirty="0"/>
              <a:t>-area/mm²x10^5</a:t>
            </a:r>
            <a:endParaRPr lang="de-DE" sz="600" b="1" dirty="0" smtClean="0"/>
          </a:p>
        </p:txBody>
      </p:sp>
      <p:sp>
        <p:nvSpPr>
          <p:cNvPr id="86" name="Abgerundetes Rechteck 85"/>
          <p:cNvSpPr/>
          <p:nvPr/>
        </p:nvSpPr>
        <p:spPr>
          <a:xfrm>
            <a:off x="6303697" y="7353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CD4 </a:t>
            </a:r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87" name="Abgerundetes Rechteck 86"/>
          <p:cNvSpPr/>
          <p:nvPr/>
        </p:nvSpPr>
        <p:spPr>
          <a:xfrm>
            <a:off x="7245860" y="7353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CD4 [</a:t>
            </a:r>
            <a:r>
              <a:rPr lang="de-DE" sz="600" b="1" dirty="0" err="1"/>
              <a:t>stain</a:t>
            </a:r>
            <a:r>
              <a:rPr lang="de-DE" sz="600" b="1" dirty="0"/>
              <a:t>-area/mm²x10^5</a:t>
            </a:r>
            <a:endParaRPr lang="de-DE" sz="600" b="1" dirty="0" smtClean="0"/>
          </a:p>
        </p:txBody>
      </p:sp>
      <p:sp>
        <p:nvSpPr>
          <p:cNvPr id="88" name="Abgerundetes Rechteck 87"/>
          <p:cNvSpPr/>
          <p:nvPr/>
        </p:nvSpPr>
        <p:spPr>
          <a:xfrm>
            <a:off x="8129006" y="7002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/>
            <a:r>
              <a:rPr lang="de-DE" sz="600" b="1" dirty="0" smtClean="0"/>
              <a:t>CD4 [</a:t>
            </a:r>
            <a:r>
              <a:rPr lang="de-DE" sz="600" b="1" dirty="0" err="1"/>
              <a:t>visual</a:t>
            </a:r>
            <a:r>
              <a:rPr lang="de-DE" sz="600" b="1" dirty="0" smtClean="0"/>
              <a:t>]</a:t>
            </a:r>
          </a:p>
        </p:txBody>
      </p:sp>
      <p:sp>
        <p:nvSpPr>
          <p:cNvPr id="59" name="Rechteck 58"/>
          <p:cNvSpPr/>
          <p:nvPr/>
        </p:nvSpPr>
        <p:spPr>
          <a:xfrm>
            <a:off x="107504" y="139492"/>
            <a:ext cx="19441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ROC-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CD4</a:t>
            </a:r>
            <a:endParaRPr lang="de-DE" altLang="de-DE" sz="2800" dirty="0"/>
          </a:p>
        </p:txBody>
      </p:sp>
      <p:grpSp>
        <p:nvGrpSpPr>
          <p:cNvPr id="63" name="Gruppieren 62"/>
          <p:cNvGrpSpPr/>
          <p:nvPr/>
        </p:nvGrpSpPr>
        <p:grpSpPr>
          <a:xfrm>
            <a:off x="6247252" y="5783877"/>
            <a:ext cx="217685" cy="349941"/>
            <a:chOff x="-7495322" y="5864490"/>
            <a:chExt cx="580260" cy="932801"/>
          </a:xfrm>
        </p:grpSpPr>
        <p:pic>
          <p:nvPicPr>
            <p:cNvPr id="89" name="Grafik 88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Grafik 89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1" name="Textfeld 90"/>
          <p:cNvSpPr txBox="1"/>
          <p:nvPr/>
        </p:nvSpPr>
        <p:spPr>
          <a:xfrm>
            <a:off x="6168106" y="6061889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92" name="Textfeld 91"/>
          <p:cNvSpPr txBox="1"/>
          <p:nvPr/>
        </p:nvSpPr>
        <p:spPr>
          <a:xfrm>
            <a:off x="6158987" y="5796082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86286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rafik 9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20"/>
          <a:stretch/>
        </p:blipFill>
        <p:spPr bwMode="auto">
          <a:xfrm>
            <a:off x="4093228" y="458693"/>
            <a:ext cx="1011021" cy="99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Grafik 9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32"/>
          <a:stretch/>
        </p:blipFill>
        <p:spPr bwMode="auto">
          <a:xfrm>
            <a:off x="4141487" y="2490553"/>
            <a:ext cx="978021" cy="1000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Grafik 9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7"/>
          <a:stretch/>
        </p:blipFill>
        <p:spPr bwMode="auto">
          <a:xfrm>
            <a:off x="4131961" y="3491404"/>
            <a:ext cx="965992" cy="99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Grafik 9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16"/>
          <a:stretch/>
        </p:blipFill>
        <p:spPr bwMode="auto">
          <a:xfrm>
            <a:off x="4146832" y="1467208"/>
            <a:ext cx="945461" cy="99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Grafik 8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12"/>
          <a:stretch/>
        </p:blipFill>
        <p:spPr bwMode="auto">
          <a:xfrm>
            <a:off x="5149569" y="5543940"/>
            <a:ext cx="937418" cy="98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Grafik 8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71"/>
          <a:stretch/>
        </p:blipFill>
        <p:spPr bwMode="auto">
          <a:xfrm>
            <a:off x="4215538" y="5553126"/>
            <a:ext cx="950431" cy="98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Grafik 8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13"/>
          <a:stretch/>
        </p:blipFill>
        <p:spPr bwMode="auto">
          <a:xfrm>
            <a:off x="5149569" y="4579664"/>
            <a:ext cx="938668" cy="98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Grafik 9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69"/>
          <a:stretch/>
        </p:blipFill>
        <p:spPr bwMode="auto">
          <a:xfrm>
            <a:off x="4107994" y="4575466"/>
            <a:ext cx="1044730" cy="99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647997" y="758722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650619" y="1771044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645502" y="2663714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645502" y="3835850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940728" y="800830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931109" y="1705963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929218" y="2738492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45" name="Rechteck 44"/>
          <p:cNvSpPr/>
          <p:nvPr/>
        </p:nvSpPr>
        <p:spPr>
          <a:xfrm>
            <a:off x="6156177" y="3562275"/>
            <a:ext cx="2853846" cy="18959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3" name="Abgerundetes Rechteck 2"/>
          <p:cNvSpPr/>
          <p:nvPr/>
        </p:nvSpPr>
        <p:spPr>
          <a:xfrm rot="16200000">
            <a:off x="3166410" y="5497408"/>
            <a:ext cx="1816911" cy="2311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CD45R0 [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  <a:endParaRPr lang="de-DE" sz="8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4619562" y="4644353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52" name="Textfeld 51"/>
          <p:cNvSpPr txBox="1"/>
          <p:nvPr/>
        </p:nvSpPr>
        <p:spPr>
          <a:xfrm>
            <a:off x="5505161" y="4613478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53" name="Textfeld 52"/>
          <p:cNvSpPr txBox="1"/>
          <p:nvPr/>
        </p:nvSpPr>
        <p:spPr>
          <a:xfrm>
            <a:off x="4608955" y="5595470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54" name="Textfeld 53"/>
          <p:cNvSpPr txBox="1"/>
          <p:nvPr/>
        </p:nvSpPr>
        <p:spPr>
          <a:xfrm>
            <a:off x="5505161" y="5605027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55" name="Rechteck 54"/>
          <p:cNvSpPr/>
          <p:nvPr/>
        </p:nvSpPr>
        <p:spPr>
          <a:xfrm>
            <a:off x="3924582" y="4546875"/>
            <a:ext cx="2193975" cy="21162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61" name="Rechteck 60"/>
          <p:cNvSpPr/>
          <p:nvPr/>
        </p:nvSpPr>
        <p:spPr>
          <a:xfrm>
            <a:off x="6156177" y="5484506"/>
            <a:ext cx="2821916" cy="11807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1"/>
          <a:stretch/>
        </p:blipFill>
        <p:spPr bwMode="auto">
          <a:xfrm>
            <a:off x="7105556" y="3572961"/>
            <a:ext cx="1873125" cy="187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Grafik 7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12"/>
          <a:stretch/>
        </p:blipFill>
        <p:spPr bwMode="auto">
          <a:xfrm>
            <a:off x="7240575" y="1492984"/>
            <a:ext cx="910149" cy="100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Grafik 79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13"/>
          <a:stretch/>
        </p:blipFill>
        <p:spPr bwMode="auto">
          <a:xfrm>
            <a:off x="6252744" y="1482646"/>
            <a:ext cx="948675" cy="103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Grafik 80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67"/>
          <a:stretch/>
        </p:blipFill>
        <p:spPr bwMode="auto">
          <a:xfrm>
            <a:off x="7228906" y="2475176"/>
            <a:ext cx="953388" cy="105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Grafik 81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54"/>
          <a:stretch/>
        </p:blipFill>
        <p:spPr bwMode="auto">
          <a:xfrm>
            <a:off x="6262255" y="2504573"/>
            <a:ext cx="942154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Grafik 8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3"/>
          <a:stretch/>
        </p:blipFill>
        <p:spPr bwMode="auto">
          <a:xfrm>
            <a:off x="7198358" y="426161"/>
            <a:ext cx="952366" cy="107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Grafik 8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69"/>
          <a:stretch/>
        </p:blipFill>
        <p:spPr bwMode="auto">
          <a:xfrm>
            <a:off x="6252672" y="453151"/>
            <a:ext cx="948748" cy="103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Grafik 11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77"/>
          <a:stretch/>
        </p:blipFill>
        <p:spPr bwMode="auto">
          <a:xfrm>
            <a:off x="8170574" y="2481520"/>
            <a:ext cx="809817" cy="105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Grafik 12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11"/>
          <a:stretch/>
        </p:blipFill>
        <p:spPr bwMode="auto">
          <a:xfrm>
            <a:off x="8151181" y="1465310"/>
            <a:ext cx="816228" cy="105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Grafik 13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37"/>
          <a:stretch/>
        </p:blipFill>
        <p:spPr bwMode="auto">
          <a:xfrm>
            <a:off x="8141215" y="437842"/>
            <a:ext cx="799554" cy="105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Grafik 95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90"/>
          <a:stretch/>
        </p:blipFill>
        <p:spPr bwMode="auto">
          <a:xfrm>
            <a:off x="5149053" y="2474384"/>
            <a:ext cx="959062" cy="10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Grafik 96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60"/>
          <a:stretch/>
        </p:blipFill>
        <p:spPr bwMode="auto">
          <a:xfrm>
            <a:off x="5149494" y="3482222"/>
            <a:ext cx="970498" cy="102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Grafik 97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71"/>
          <a:stretch/>
        </p:blipFill>
        <p:spPr bwMode="auto">
          <a:xfrm>
            <a:off x="5156015" y="1428053"/>
            <a:ext cx="959062" cy="106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Grafik 98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48"/>
          <a:stretch/>
        </p:blipFill>
        <p:spPr bwMode="auto">
          <a:xfrm>
            <a:off x="5099254" y="443564"/>
            <a:ext cx="1019303" cy="100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026" y="5543940"/>
            <a:ext cx="2212106" cy="113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2" name="Gerade Verbindung 61"/>
          <p:cNvCxnSpPr/>
          <p:nvPr/>
        </p:nvCxnSpPr>
        <p:spPr bwMode="auto">
          <a:xfrm>
            <a:off x="6422643" y="3620102"/>
            <a:ext cx="0" cy="49925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/>
          <p:cNvCxnSpPr/>
          <p:nvPr/>
        </p:nvCxnSpPr>
        <p:spPr bwMode="auto">
          <a:xfrm>
            <a:off x="6379672" y="4113860"/>
            <a:ext cx="0" cy="499259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64"/>
          <p:cNvCxnSpPr/>
          <p:nvPr/>
        </p:nvCxnSpPr>
        <p:spPr bwMode="auto">
          <a:xfrm>
            <a:off x="6424078" y="4610369"/>
            <a:ext cx="0" cy="499259"/>
          </a:xfrm>
          <a:prstGeom prst="line">
            <a:avLst/>
          </a:prstGeom>
          <a:ln w="635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feld 6"/>
          <p:cNvSpPr txBox="1">
            <a:spLocks noChangeArrowheads="1"/>
          </p:cNvSpPr>
          <p:nvPr/>
        </p:nvSpPr>
        <p:spPr bwMode="auto">
          <a:xfrm rot="16200000">
            <a:off x="6072698" y="3785296"/>
            <a:ext cx="44755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470" b="1" dirty="0" err="1"/>
              <a:t>s</a:t>
            </a:r>
            <a:r>
              <a:rPr lang="de-DE" altLang="de-DE" sz="470" b="1" dirty="0" err="1" smtClean="0"/>
              <a:t>tain</a:t>
            </a:r>
            <a:r>
              <a:rPr lang="de-DE" altLang="de-DE" sz="470" b="1" dirty="0" smtClean="0"/>
              <a:t> </a:t>
            </a:r>
            <a:r>
              <a:rPr lang="de-DE" altLang="de-DE" sz="470" b="1" dirty="0" err="1" smtClean="0"/>
              <a:t>area</a:t>
            </a:r>
            <a:endParaRPr lang="de-DE" altLang="de-DE" sz="470" b="1" dirty="0"/>
          </a:p>
        </p:txBody>
      </p:sp>
      <p:sp>
        <p:nvSpPr>
          <p:cNvPr id="67" name="Textfeld 12"/>
          <p:cNvSpPr txBox="1">
            <a:spLocks noChangeArrowheads="1"/>
          </p:cNvSpPr>
          <p:nvPr/>
        </p:nvSpPr>
        <p:spPr bwMode="auto">
          <a:xfrm rot="16200000">
            <a:off x="6054030" y="4278853"/>
            <a:ext cx="42832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sz="470" b="1" dirty="0" err="1" smtClean="0"/>
              <a:t>cell</a:t>
            </a:r>
            <a:r>
              <a:rPr lang="de-DE" sz="470" b="1" dirty="0" smtClean="0"/>
              <a:t>-count</a:t>
            </a:r>
            <a:endParaRPr lang="de-DE" altLang="de-DE" sz="470" b="1" dirty="0"/>
          </a:p>
        </p:txBody>
      </p:sp>
      <p:sp>
        <p:nvSpPr>
          <p:cNvPr id="68" name="Textfeld 13"/>
          <p:cNvSpPr txBox="1">
            <a:spLocks noChangeArrowheads="1"/>
          </p:cNvSpPr>
          <p:nvPr/>
        </p:nvSpPr>
        <p:spPr bwMode="auto">
          <a:xfrm rot="16200000">
            <a:off x="6127213" y="4775159"/>
            <a:ext cx="33855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470" b="1" dirty="0" err="1" smtClean="0"/>
              <a:t>visual</a:t>
            </a:r>
            <a:endParaRPr lang="de-DE" altLang="de-DE" sz="470" b="1" dirty="0"/>
          </a:p>
        </p:txBody>
      </p:sp>
      <p:sp>
        <p:nvSpPr>
          <p:cNvPr id="69" name="Textfeld 68"/>
          <p:cNvSpPr txBox="1"/>
          <p:nvPr/>
        </p:nvSpPr>
        <p:spPr>
          <a:xfrm>
            <a:off x="6516924" y="3598040"/>
            <a:ext cx="505267" cy="161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70" b="1" dirty="0" smtClean="0"/>
              <a:t>Primary CRC</a:t>
            </a:r>
          </a:p>
          <a:p>
            <a:r>
              <a:rPr lang="de-DE" sz="470" b="1" dirty="0" smtClean="0"/>
              <a:t>Add Mx Min</a:t>
            </a:r>
          </a:p>
          <a:p>
            <a:r>
              <a:rPr lang="de-DE" sz="470" b="1" dirty="0" smtClean="0"/>
              <a:t>Add Mx Max</a:t>
            </a:r>
          </a:p>
          <a:p>
            <a:r>
              <a:rPr lang="de-DE" sz="470" b="1" dirty="0" smtClean="0"/>
              <a:t>Add Mx last</a:t>
            </a:r>
          </a:p>
          <a:p>
            <a:r>
              <a:rPr lang="de-DE" sz="470" b="1" dirty="0" smtClean="0"/>
              <a:t>Mx Min</a:t>
            </a:r>
          </a:p>
          <a:p>
            <a:r>
              <a:rPr lang="de-DE" sz="470" b="1" dirty="0" smtClean="0"/>
              <a:t>Mx Max</a:t>
            </a:r>
          </a:p>
          <a:p>
            <a:r>
              <a:rPr lang="de-DE" sz="470" b="1" dirty="0" smtClean="0"/>
              <a:t>Mx last</a:t>
            </a:r>
          </a:p>
          <a:p>
            <a:r>
              <a:rPr lang="de-DE" sz="47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Primary CRC</a:t>
            </a:r>
            <a:endParaRPr lang="de-DE" sz="47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Min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Max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last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Min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Max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last</a:t>
            </a:r>
          </a:p>
          <a:p>
            <a:r>
              <a:rPr lang="de-DE" sz="470" dirty="0" smtClean="0"/>
              <a:t>Primary CRC</a:t>
            </a:r>
            <a:endParaRPr lang="de-DE" sz="470" dirty="0"/>
          </a:p>
          <a:p>
            <a:r>
              <a:rPr lang="de-DE" sz="470" dirty="0"/>
              <a:t>Add Mx Min</a:t>
            </a:r>
          </a:p>
          <a:p>
            <a:r>
              <a:rPr lang="de-DE" sz="470" dirty="0"/>
              <a:t>Add Mx Max</a:t>
            </a:r>
          </a:p>
          <a:p>
            <a:r>
              <a:rPr lang="de-DE" sz="470" dirty="0"/>
              <a:t>Add Mx last</a:t>
            </a:r>
          </a:p>
          <a:p>
            <a:r>
              <a:rPr lang="de-DE" sz="470" dirty="0"/>
              <a:t>Mx Min</a:t>
            </a:r>
          </a:p>
          <a:p>
            <a:r>
              <a:rPr lang="de-DE" sz="470" dirty="0"/>
              <a:t>Mx Max</a:t>
            </a:r>
          </a:p>
          <a:p>
            <a:r>
              <a:rPr lang="de-DE" sz="470" dirty="0"/>
              <a:t>Mx </a:t>
            </a:r>
            <a:r>
              <a:rPr lang="de-DE" sz="470" dirty="0" smtClean="0"/>
              <a:t>last</a:t>
            </a:r>
            <a:endParaRPr lang="de-DE" sz="470" dirty="0"/>
          </a:p>
        </p:txBody>
      </p:sp>
      <p:sp>
        <p:nvSpPr>
          <p:cNvPr id="31" name="Rechteck 30"/>
          <p:cNvSpPr/>
          <p:nvPr/>
        </p:nvSpPr>
        <p:spPr>
          <a:xfrm>
            <a:off x="6156176" y="116632"/>
            <a:ext cx="2853847" cy="34196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920349" y="116632"/>
            <a:ext cx="2199643" cy="43991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70" name="Abgerundetes Rechteck 69"/>
          <p:cNvSpPr/>
          <p:nvPr/>
        </p:nvSpPr>
        <p:spPr>
          <a:xfrm>
            <a:off x="4347152" y="144190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CD45R0 </a:t>
            </a:r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71" name="Abgerundetes Rechteck 70"/>
          <p:cNvSpPr/>
          <p:nvPr/>
        </p:nvSpPr>
        <p:spPr>
          <a:xfrm>
            <a:off x="5274086" y="144190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CD45R0 [</a:t>
            </a:r>
            <a:r>
              <a:rPr lang="de-DE" sz="600" b="1" dirty="0" err="1"/>
              <a:t>stain</a:t>
            </a:r>
            <a:r>
              <a:rPr lang="de-DE" sz="600" b="1" dirty="0"/>
              <a:t>-area/mm²x10^5</a:t>
            </a:r>
            <a:endParaRPr lang="de-DE" sz="600" b="1" dirty="0" smtClean="0"/>
          </a:p>
        </p:txBody>
      </p:sp>
      <p:sp>
        <p:nvSpPr>
          <p:cNvPr id="72" name="Abgerundetes Rechteck 71"/>
          <p:cNvSpPr/>
          <p:nvPr/>
        </p:nvSpPr>
        <p:spPr>
          <a:xfrm>
            <a:off x="6384900" y="147700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CD45R0 </a:t>
            </a:r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73" name="Abgerundetes Rechteck 72"/>
          <p:cNvSpPr/>
          <p:nvPr/>
        </p:nvSpPr>
        <p:spPr>
          <a:xfrm>
            <a:off x="7324218" y="147700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CD45R0 [</a:t>
            </a:r>
            <a:r>
              <a:rPr lang="de-DE" sz="600" b="1" dirty="0" err="1"/>
              <a:t>stain</a:t>
            </a:r>
            <a:r>
              <a:rPr lang="de-DE" sz="600" b="1" dirty="0"/>
              <a:t>-area/mm²x10^5</a:t>
            </a:r>
            <a:endParaRPr lang="de-DE" sz="600" b="1" dirty="0" smtClean="0"/>
          </a:p>
        </p:txBody>
      </p:sp>
      <p:sp>
        <p:nvSpPr>
          <p:cNvPr id="74" name="Abgerundetes Rechteck 73"/>
          <p:cNvSpPr/>
          <p:nvPr/>
        </p:nvSpPr>
        <p:spPr>
          <a:xfrm>
            <a:off x="8188314" y="144190"/>
            <a:ext cx="821709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/>
            <a:r>
              <a:rPr lang="de-DE" sz="600" b="1" dirty="0" smtClean="0"/>
              <a:t>CD45R0 [</a:t>
            </a:r>
            <a:r>
              <a:rPr lang="de-DE" sz="600" b="1" dirty="0" err="1" smtClean="0"/>
              <a:t>visual</a:t>
            </a:r>
            <a:r>
              <a:rPr lang="de-DE" sz="600" b="1" dirty="0" smtClean="0"/>
              <a:t>]</a:t>
            </a:r>
          </a:p>
        </p:txBody>
      </p:sp>
      <p:sp>
        <p:nvSpPr>
          <p:cNvPr id="56" name="Rechteck 55"/>
          <p:cNvSpPr/>
          <p:nvPr/>
        </p:nvSpPr>
        <p:spPr>
          <a:xfrm>
            <a:off x="107504" y="139492"/>
            <a:ext cx="19441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ROC-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CD45R0</a:t>
            </a:r>
            <a:endParaRPr lang="de-DE" altLang="de-DE" sz="2800" dirty="0"/>
          </a:p>
        </p:txBody>
      </p:sp>
      <p:grpSp>
        <p:nvGrpSpPr>
          <p:cNvPr id="57" name="Gruppieren 56"/>
          <p:cNvGrpSpPr/>
          <p:nvPr/>
        </p:nvGrpSpPr>
        <p:grpSpPr>
          <a:xfrm>
            <a:off x="6319260" y="5927893"/>
            <a:ext cx="217685" cy="349941"/>
            <a:chOff x="-7495322" y="5864490"/>
            <a:chExt cx="580260" cy="932801"/>
          </a:xfrm>
        </p:grpSpPr>
        <p:pic>
          <p:nvPicPr>
            <p:cNvPr id="58" name="Grafik 57"/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Grafik 58"/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Textfeld 59"/>
          <p:cNvSpPr txBox="1"/>
          <p:nvPr/>
        </p:nvSpPr>
        <p:spPr>
          <a:xfrm>
            <a:off x="6240114" y="6205905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63" name="Textfeld 62"/>
          <p:cNvSpPr txBox="1"/>
          <p:nvPr/>
        </p:nvSpPr>
        <p:spPr>
          <a:xfrm>
            <a:off x="6230995" y="5940098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37177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rafik 6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59"/>
          <a:stretch/>
        </p:blipFill>
        <p:spPr bwMode="auto">
          <a:xfrm>
            <a:off x="4104682" y="4603900"/>
            <a:ext cx="962107" cy="107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Grafik 6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0"/>
          <a:stretch/>
        </p:blipFill>
        <p:spPr bwMode="auto">
          <a:xfrm>
            <a:off x="5129876" y="5674502"/>
            <a:ext cx="902375" cy="107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Grafik 6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05"/>
          <a:stretch/>
        </p:blipFill>
        <p:spPr bwMode="auto">
          <a:xfrm>
            <a:off x="4104682" y="5674502"/>
            <a:ext cx="925317" cy="107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Grafik 6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47"/>
          <a:stretch/>
        </p:blipFill>
        <p:spPr bwMode="auto">
          <a:xfrm>
            <a:off x="5129876" y="4603900"/>
            <a:ext cx="919607" cy="107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542245" y="67518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546697" y="172624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541394" y="2651118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541395" y="3865541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883002" y="718806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873384" y="1656593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865369" y="2726372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099986" y="63674"/>
            <a:ext cx="2901812" cy="34853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099986" y="3575989"/>
            <a:ext cx="2901812" cy="1964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833768" y="63674"/>
            <a:ext cx="2227342" cy="45002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3" name="Abgerundetes Rechteck 2"/>
          <p:cNvSpPr/>
          <p:nvPr/>
        </p:nvSpPr>
        <p:spPr>
          <a:xfrm rot="16200000">
            <a:off x="3030700" y="5580935"/>
            <a:ext cx="1882459" cy="239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CD68 [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  <a:endParaRPr lang="de-DE" sz="8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4576069" y="467465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52" name="Textfeld 51"/>
          <p:cNvSpPr txBox="1"/>
          <p:nvPr/>
        </p:nvSpPr>
        <p:spPr>
          <a:xfrm>
            <a:off x="5421595" y="4665117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53" name="Textfeld 52"/>
          <p:cNvSpPr txBox="1"/>
          <p:nvPr/>
        </p:nvSpPr>
        <p:spPr>
          <a:xfrm>
            <a:off x="4479889" y="5764124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54" name="Textfeld 53"/>
          <p:cNvSpPr txBox="1"/>
          <p:nvPr/>
        </p:nvSpPr>
        <p:spPr>
          <a:xfrm>
            <a:off x="5482091" y="5764124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55" name="Rechteck 54"/>
          <p:cNvSpPr/>
          <p:nvPr/>
        </p:nvSpPr>
        <p:spPr>
          <a:xfrm>
            <a:off x="3833768" y="4596110"/>
            <a:ext cx="2227342" cy="21925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61" name="Rechteck 60"/>
          <p:cNvSpPr/>
          <p:nvPr/>
        </p:nvSpPr>
        <p:spPr>
          <a:xfrm>
            <a:off x="6097605" y="5567568"/>
            <a:ext cx="2901812" cy="12233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7"/>
          <a:stretch/>
        </p:blipFill>
        <p:spPr bwMode="auto">
          <a:xfrm>
            <a:off x="7059325" y="3595005"/>
            <a:ext cx="1931120" cy="192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4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80"/>
          <a:stretch/>
        </p:blipFill>
        <p:spPr bwMode="auto">
          <a:xfrm>
            <a:off x="6250202" y="356283"/>
            <a:ext cx="955922" cy="10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Grafik 4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26"/>
          <a:stretch/>
        </p:blipFill>
        <p:spPr bwMode="auto">
          <a:xfrm>
            <a:off x="6270677" y="2454383"/>
            <a:ext cx="935446" cy="10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75"/>
          <a:stretch/>
        </p:blipFill>
        <p:spPr bwMode="auto">
          <a:xfrm>
            <a:off x="7196180" y="365939"/>
            <a:ext cx="942314" cy="10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79"/>
          <a:stretch/>
        </p:blipFill>
        <p:spPr bwMode="auto">
          <a:xfrm>
            <a:off x="7206338" y="1406922"/>
            <a:ext cx="922653" cy="10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79"/>
          <a:stretch/>
        </p:blipFill>
        <p:spPr bwMode="auto">
          <a:xfrm>
            <a:off x="6257302" y="1406922"/>
            <a:ext cx="948821" cy="10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Grafik 57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76"/>
          <a:stretch/>
        </p:blipFill>
        <p:spPr bwMode="auto">
          <a:xfrm>
            <a:off x="7206338" y="2477634"/>
            <a:ext cx="932510" cy="10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Grafik 1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30"/>
          <a:stretch/>
        </p:blipFill>
        <p:spPr bwMode="auto">
          <a:xfrm>
            <a:off x="8113034" y="2498222"/>
            <a:ext cx="850835" cy="102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Grafik 13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00"/>
          <a:stretch/>
        </p:blipFill>
        <p:spPr bwMode="auto">
          <a:xfrm>
            <a:off x="8119093" y="1426885"/>
            <a:ext cx="868992" cy="102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Grafik 14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99"/>
          <a:stretch/>
        </p:blipFill>
        <p:spPr bwMode="auto">
          <a:xfrm>
            <a:off x="8138848" y="362241"/>
            <a:ext cx="829482" cy="102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Grafik 68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25"/>
          <a:stretch/>
        </p:blipFill>
        <p:spPr bwMode="auto">
          <a:xfrm>
            <a:off x="5003429" y="336367"/>
            <a:ext cx="1030702" cy="103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Grafik 69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85"/>
          <a:stretch/>
        </p:blipFill>
        <p:spPr bwMode="auto">
          <a:xfrm>
            <a:off x="5115451" y="2410828"/>
            <a:ext cx="945658" cy="103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Grafik 70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29"/>
          <a:stretch/>
        </p:blipFill>
        <p:spPr bwMode="auto">
          <a:xfrm>
            <a:off x="5089873" y="3463001"/>
            <a:ext cx="953608" cy="103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Grafik 71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39"/>
          <a:stretch/>
        </p:blipFill>
        <p:spPr bwMode="auto">
          <a:xfrm>
            <a:off x="5119896" y="1385634"/>
            <a:ext cx="941214" cy="103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Grafik 72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00"/>
          <a:stretch/>
        </p:blipFill>
        <p:spPr bwMode="auto">
          <a:xfrm>
            <a:off x="3956764" y="342672"/>
            <a:ext cx="1015477" cy="10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Grafik 73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12"/>
          <a:stretch/>
        </p:blipFill>
        <p:spPr bwMode="auto">
          <a:xfrm>
            <a:off x="4052116" y="2421580"/>
            <a:ext cx="927262" cy="10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Grafik 74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31"/>
          <a:stretch/>
        </p:blipFill>
        <p:spPr bwMode="auto">
          <a:xfrm>
            <a:off x="4053470" y="3471498"/>
            <a:ext cx="933046" cy="101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Grafik 75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52"/>
          <a:stretch/>
        </p:blipFill>
        <p:spPr bwMode="auto">
          <a:xfrm>
            <a:off x="4044884" y="1363129"/>
            <a:ext cx="920219" cy="102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566" y="5635196"/>
            <a:ext cx="2161109" cy="1109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7" name="Gruppieren 76"/>
          <p:cNvGrpSpPr/>
          <p:nvPr/>
        </p:nvGrpSpPr>
        <p:grpSpPr>
          <a:xfrm>
            <a:off x="6156216" y="3654649"/>
            <a:ext cx="846718" cy="1643527"/>
            <a:chOff x="6156216" y="3653828"/>
            <a:chExt cx="846718" cy="1643527"/>
          </a:xfrm>
        </p:grpSpPr>
        <p:cxnSp>
          <p:nvCxnSpPr>
            <p:cNvPr id="78" name="Gerade Verbindung 77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feld 6"/>
            <p:cNvSpPr txBox="1">
              <a:spLocks noChangeArrowheads="1"/>
            </p:cNvSpPr>
            <p:nvPr/>
          </p:nvSpPr>
          <p:spPr bwMode="auto">
            <a:xfrm rot="16200000">
              <a:off x="6043823" y="3841084"/>
              <a:ext cx="44755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80" b="1" dirty="0" err="1"/>
                <a:t>s</a:t>
              </a:r>
              <a:r>
                <a:rPr lang="de-DE" altLang="de-DE" sz="480" b="1" dirty="0" err="1" smtClean="0"/>
                <a:t>tain</a:t>
              </a:r>
              <a:r>
                <a:rPr lang="de-DE" altLang="de-DE" sz="480" b="1" dirty="0" smtClean="0"/>
                <a:t> </a:t>
              </a:r>
              <a:r>
                <a:rPr lang="de-DE" altLang="de-DE" sz="480" b="1" dirty="0" err="1" smtClean="0"/>
                <a:t>area</a:t>
              </a:r>
              <a:endParaRPr lang="de-DE" altLang="de-DE" sz="480" b="1" dirty="0"/>
            </a:p>
          </p:txBody>
        </p:sp>
        <p:sp>
          <p:nvSpPr>
            <p:cNvPr id="82" name="Textfeld 12"/>
            <p:cNvSpPr txBox="1">
              <a:spLocks noChangeArrowheads="1"/>
            </p:cNvSpPr>
            <p:nvPr/>
          </p:nvSpPr>
          <p:spPr bwMode="auto">
            <a:xfrm rot="16200000">
              <a:off x="6021147" y="4336180"/>
              <a:ext cx="436338" cy="166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480" b="1" dirty="0" err="1" smtClean="0"/>
                <a:t>cell</a:t>
              </a:r>
              <a:r>
                <a:rPr lang="de-DE" sz="480" b="1" dirty="0" smtClean="0"/>
                <a:t>-count</a:t>
              </a:r>
              <a:endParaRPr lang="de-DE" altLang="de-DE" sz="480" b="1" dirty="0"/>
            </a:p>
          </p:txBody>
        </p:sp>
        <p:sp>
          <p:nvSpPr>
            <p:cNvPr id="83" name="Textfeld 13"/>
            <p:cNvSpPr txBox="1">
              <a:spLocks noChangeArrowheads="1"/>
            </p:cNvSpPr>
            <p:nvPr/>
          </p:nvSpPr>
          <p:spPr bwMode="auto">
            <a:xfrm rot="16200000">
              <a:off x="6098338" y="4830947"/>
              <a:ext cx="33855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80" b="1" dirty="0" err="1" smtClean="0"/>
                <a:t>visual</a:t>
              </a:r>
              <a:endParaRPr lang="de-DE" altLang="de-DE" sz="480" b="1" dirty="0"/>
            </a:p>
          </p:txBody>
        </p:sp>
        <p:sp>
          <p:nvSpPr>
            <p:cNvPr id="84" name="Textfeld 83"/>
            <p:cNvSpPr txBox="1"/>
            <p:nvPr/>
          </p:nvSpPr>
          <p:spPr>
            <a:xfrm>
              <a:off x="6488049" y="3653828"/>
              <a:ext cx="514885" cy="1643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480" b="1" dirty="0" smtClean="0"/>
                <a:t>Primary CRC</a:t>
              </a:r>
            </a:p>
            <a:p>
              <a:r>
                <a:rPr lang="de-DE" sz="480" b="1" dirty="0" smtClean="0"/>
                <a:t>Add Mx Min</a:t>
              </a:r>
            </a:p>
            <a:p>
              <a:r>
                <a:rPr lang="de-DE" sz="480" b="1" dirty="0" smtClean="0"/>
                <a:t>Add Mx Max</a:t>
              </a:r>
            </a:p>
            <a:p>
              <a:r>
                <a:rPr lang="de-DE" sz="480" b="1" dirty="0" smtClean="0"/>
                <a:t>Add Mx last</a:t>
              </a:r>
            </a:p>
            <a:p>
              <a:r>
                <a:rPr lang="de-DE" sz="480" b="1" dirty="0" smtClean="0"/>
                <a:t>Mx Min</a:t>
              </a:r>
            </a:p>
            <a:p>
              <a:r>
                <a:rPr lang="de-DE" sz="480" b="1" dirty="0" smtClean="0"/>
                <a:t>Mx Max</a:t>
              </a:r>
            </a:p>
            <a:p>
              <a:r>
                <a:rPr lang="de-DE" sz="480" b="1" dirty="0" smtClean="0"/>
                <a:t>Mx last</a:t>
              </a:r>
            </a:p>
            <a:p>
              <a:r>
                <a:rPr lang="de-DE" sz="48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48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48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48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48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48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48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48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480" dirty="0" smtClean="0"/>
                <a:t>Primary CRC</a:t>
              </a:r>
              <a:endParaRPr lang="de-DE" sz="480" dirty="0"/>
            </a:p>
            <a:p>
              <a:r>
                <a:rPr lang="de-DE" sz="480" dirty="0"/>
                <a:t>Add Mx Min</a:t>
              </a:r>
            </a:p>
            <a:p>
              <a:r>
                <a:rPr lang="de-DE" sz="480" dirty="0"/>
                <a:t>Add Mx Max</a:t>
              </a:r>
            </a:p>
            <a:p>
              <a:r>
                <a:rPr lang="de-DE" sz="480" dirty="0"/>
                <a:t>Add Mx last</a:t>
              </a:r>
            </a:p>
            <a:p>
              <a:r>
                <a:rPr lang="de-DE" sz="480" dirty="0"/>
                <a:t>Mx Min</a:t>
              </a:r>
            </a:p>
            <a:p>
              <a:r>
                <a:rPr lang="de-DE" sz="480" dirty="0"/>
                <a:t>Mx Max</a:t>
              </a:r>
            </a:p>
            <a:p>
              <a:r>
                <a:rPr lang="de-DE" sz="480" dirty="0"/>
                <a:t>Mx </a:t>
              </a:r>
              <a:r>
                <a:rPr lang="de-DE" sz="480" dirty="0" smtClean="0"/>
                <a:t>last</a:t>
              </a:r>
              <a:endParaRPr lang="de-DE" sz="480" dirty="0"/>
            </a:p>
          </p:txBody>
        </p:sp>
      </p:grpSp>
      <p:sp>
        <p:nvSpPr>
          <p:cNvPr id="85" name="Abgerundetes Rechteck 84"/>
          <p:cNvSpPr/>
          <p:nvPr/>
        </p:nvSpPr>
        <p:spPr>
          <a:xfrm>
            <a:off x="4165352" y="6367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CD68 </a:t>
            </a:r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86" name="Abgerundetes Rechteck 85"/>
          <p:cNvSpPr/>
          <p:nvPr/>
        </p:nvSpPr>
        <p:spPr>
          <a:xfrm>
            <a:off x="5137381" y="6367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CD68 [</a:t>
            </a:r>
            <a:r>
              <a:rPr lang="de-DE" sz="600" b="1" dirty="0" err="1" smtClean="0"/>
              <a:t>stain</a:t>
            </a:r>
            <a:r>
              <a:rPr lang="de-DE" sz="600" b="1" dirty="0" smtClean="0"/>
              <a:t>-area/mm²x10^5</a:t>
            </a:r>
          </a:p>
        </p:txBody>
      </p:sp>
      <p:sp>
        <p:nvSpPr>
          <p:cNvPr id="87" name="Abgerundetes Rechteck 86"/>
          <p:cNvSpPr/>
          <p:nvPr/>
        </p:nvSpPr>
        <p:spPr>
          <a:xfrm>
            <a:off x="6400814" y="6718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CD68 </a:t>
            </a:r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88" name="Abgerundetes Rechteck 87"/>
          <p:cNvSpPr/>
          <p:nvPr/>
        </p:nvSpPr>
        <p:spPr>
          <a:xfrm>
            <a:off x="7308304" y="6718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CD68 [</a:t>
            </a:r>
            <a:r>
              <a:rPr lang="de-DE" sz="600" b="1" dirty="0" err="1" smtClean="0"/>
              <a:t>stain</a:t>
            </a:r>
            <a:r>
              <a:rPr lang="de-DE" sz="600" b="1" dirty="0" smtClean="0"/>
              <a:t>-area/mm²x10^5</a:t>
            </a:r>
          </a:p>
        </p:txBody>
      </p:sp>
      <p:sp>
        <p:nvSpPr>
          <p:cNvPr id="89" name="Abgerundetes Rechteck 88"/>
          <p:cNvSpPr/>
          <p:nvPr/>
        </p:nvSpPr>
        <p:spPr>
          <a:xfrm>
            <a:off x="8141706" y="63674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/>
            <a:r>
              <a:rPr lang="de-DE" sz="600" b="1" dirty="0" smtClean="0"/>
              <a:t>CD68 [</a:t>
            </a:r>
            <a:r>
              <a:rPr lang="de-DE" sz="600" b="1" dirty="0" err="1" smtClean="0"/>
              <a:t>visual</a:t>
            </a:r>
            <a:r>
              <a:rPr lang="de-DE" sz="600" b="1" dirty="0" smtClean="0"/>
              <a:t>]</a:t>
            </a:r>
          </a:p>
        </p:txBody>
      </p:sp>
      <p:sp>
        <p:nvSpPr>
          <p:cNvPr id="59" name="Rechteck 58"/>
          <p:cNvSpPr/>
          <p:nvPr/>
        </p:nvSpPr>
        <p:spPr>
          <a:xfrm>
            <a:off x="107504" y="139492"/>
            <a:ext cx="19441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ROC-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CD68</a:t>
            </a:r>
            <a:endParaRPr lang="de-DE" altLang="de-DE" sz="2800" dirty="0"/>
          </a:p>
        </p:txBody>
      </p:sp>
      <p:grpSp>
        <p:nvGrpSpPr>
          <p:cNvPr id="63" name="Gruppieren 62"/>
          <p:cNvGrpSpPr/>
          <p:nvPr/>
        </p:nvGrpSpPr>
        <p:grpSpPr>
          <a:xfrm>
            <a:off x="6316449" y="5949280"/>
            <a:ext cx="217685" cy="349941"/>
            <a:chOff x="-7495322" y="5864490"/>
            <a:chExt cx="580260" cy="932801"/>
          </a:xfrm>
        </p:grpSpPr>
        <p:pic>
          <p:nvPicPr>
            <p:cNvPr id="90" name="Grafik 89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Grafik 90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2" name="Textfeld 91"/>
          <p:cNvSpPr txBox="1"/>
          <p:nvPr/>
        </p:nvSpPr>
        <p:spPr>
          <a:xfrm>
            <a:off x="6237303" y="6227292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93" name="Textfeld 92"/>
          <p:cNvSpPr txBox="1"/>
          <p:nvPr/>
        </p:nvSpPr>
        <p:spPr>
          <a:xfrm>
            <a:off x="6228184" y="5961485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427250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rafik 6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5"/>
          <a:stretch/>
        </p:blipFill>
        <p:spPr bwMode="auto">
          <a:xfrm>
            <a:off x="4158388" y="4649748"/>
            <a:ext cx="956761" cy="107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Grafik 6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92"/>
          <a:stretch/>
        </p:blipFill>
        <p:spPr bwMode="auto">
          <a:xfrm>
            <a:off x="5124957" y="5708017"/>
            <a:ext cx="974434" cy="1097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Grafik 6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81"/>
          <a:stretch/>
        </p:blipFill>
        <p:spPr bwMode="auto">
          <a:xfrm>
            <a:off x="4131062" y="5711290"/>
            <a:ext cx="982768" cy="109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Grafik 6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00"/>
          <a:stretch/>
        </p:blipFill>
        <p:spPr bwMode="auto">
          <a:xfrm>
            <a:off x="5120942" y="4622162"/>
            <a:ext cx="978255" cy="109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564769" y="67405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569596" y="1733050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564257" y="2664515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564257" y="388759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921679" y="717994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912060" y="1655549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904044" y="2739867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138253" y="57425"/>
            <a:ext cx="2922492" cy="35101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138253" y="3594771"/>
            <a:ext cx="2922492" cy="19783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855884" y="57425"/>
            <a:ext cx="2243215" cy="45322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3" name="Abgerundetes Rechteck 2"/>
          <p:cNvSpPr/>
          <p:nvPr/>
        </p:nvSpPr>
        <p:spPr>
          <a:xfrm rot="16200000">
            <a:off x="3047094" y="5614005"/>
            <a:ext cx="1895875" cy="241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PD-L1 [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  <a:endParaRPr lang="de-DE" sz="8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4603476" y="4701261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52" name="Textfeld 51"/>
          <p:cNvSpPr txBox="1"/>
          <p:nvPr/>
        </p:nvSpPr>
        <p:spPr>
          <a:xfrm>
            <a:off x="5477785" y="4691660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53" name="Textfeld 52"/>
          <p:cNvSpPr txBox="1"/>
          <p:nvPr/>
        </p:nvSpPr>
        <p:spPr>
          <a:xfrm>
            <a:off x="4552333" y="5818345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54" name="Textfeld 53"/>
          <p:cNvSpPr txBox="1"/>
          <p:nvPr/>
        </p:nvSpPr>
        <p:spPr>
          <a:xfrm>
            <a:off x="5575828" y="5818345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55" name="Rechteck 54"/>
          <p:cNvSpPr/>
          <p:nvPr/>
        </p:nvSpPr>
        <p:spPr>
          <a:xfrm>
            <a:off x="3855884" y="4622162"/>
            <a:ext cx="2243215" cy="22081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61" name="Rechteck 60"/>
          <p:cNvSpPr/>
          <p:nvPr/>
        </p:nvSpPr>
        <p:spPr>
          <a:xfrm>
            <a:off x="6135855" y="5600542"/>
            <a:ext cx="2922492" cy="12320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0"/>
          <a:stretch/>
        </p:blipFill>
        <p:spPr bwMode="auto">
          <a:xfrm>
            <a:off x="7104429" y="3600891"/>
            <a:ext cx="1953918" cy="195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4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15"/>
          <a:stretch/>
        </p:blipFill>
        <p:spPr bwMode="auto">
          <a:xfrm>
            <a:off x="7186960" y="1439264"/>
            <a:ext cx="949892" cy="105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Grafik 4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" r="52717"/>
          <a:stretch/>
        </p:blipFill>
        <p:spPr bwMode="auto">
          <a:xfrm>
            <a:off x="6230625" y="1428466"/>
            <a:ext cx="941807" cy="106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03"/>
          <a:stretch/>
        </p:blipFill>
        <p:spPr bwMode="auto">
          <a:xfrm>
            <a:off x="6228327" y="2487398"/>
            <a:ext cx="950888" cy="106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27"/>
          <a:stretch/>
        </p:blipFill>
        <p:spPr bwMode="auto">
          <a:xfrm>
            <a:off x="7170854" y="415146"/>
            <a:ext cx="944683" cy="104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03"/>
          <a:stretch/>
        </p:blipFill>
        <p:spPr bwMode="auto">
          <a:xfrm>
            <a:off x="7197855" y="2506396"/>
            <a:ext cx="962264" cy="104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Grafik 11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51"/>
          <a:stretch/>
        </p:blipFill>
        <p:spPr bwMode="auto">
          <a:xfrm>
            <a:off x="8201549" y="1439264"/>
            <a:ext cx="846416" cy="104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Grafik 1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99"/>
          <a:stretch/>
        </p:blipFill>
        <p:spPr bwMode="auto">
          <a:xfrm>
            <a:off x="8197922" y="2506395"/>
            <a:ext cx="838001" cy="102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Grafik 13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92"/>
          <a:stretch/>
        </p:blipFill>
        <p:spPr bwMode="auto">
          <a:xfrm>
            <a:off x="6313760" y="432960"/>
            <a:ext cx="827954" cy="97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Grafik 63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04"/>
          <a:stretch/>
        </p:blipFill>
        <p:spPr bwMode="auto">
          <a:xfrm>
            <a:off x="8115537" y="432960"/>
            <a:ext cx="940042" cy="10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Grafik 68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96"/>
          <a:stretch/>
        </p:blipFill>
        <p:spPr bwMode="auto">
          <a:xfrm>
            <a:off x="5057250" y="387236"/>
            <a:ext cx="1012842" cy="100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Grafik 69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76"/>
          <a:stretch/>
        </p:blipFill>
        <p:spPr bwMode="auto">
          <a:xfrm>
            <a:off x="5168910" y="2508799"/>
            <a:ext cx="919280" cy="99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Grafik 70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42"/>
          <a:stretch/>
        </p:blipFill>
        <p:spPr bwMode="auto">
          <a:xfrm>
            <a:off x="5170492" y="3564204"/>
            <a:ext cx="925372" cy="100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Grafik 71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52"/>
          <a:stretch/>
        </p:blipFill>
        <p:spPr bwMode="auto">
          <a:xfrm>
            <a:off x="5188078" y="1442277"/>
            <a:ext cx="900473" cy="103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Grafik 72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39"/>
          <a:stretch/>
        </p:blipFill>
        <p:spPr bwMode="auto">
          <a:xfrm>
            <a:off x="4006670" y="369668"/>
            <a:ext cx="1032759" cy="101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Grafik 73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49"/>
          <a:stretch/>
        </p:blipFill>
        <p:spPr bwMode="auto">
          <a:xfrm>
            <a:off x="4101674" y="2496968"/>
            <a:ext cx="937754" cy="101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Grafik 74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28"/>
          <a:stretch/>
        </p:blipFill>
        <p:spPr bwMode="auto">
          <a:xfrm>
            <a:off x="4088441" y="3535320"/>
            <a:ext cx="936410" cy="101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Grafik 75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50"/>
          <a:stretch/>
        </p:blipFill>
        <p:spPr bwMode="auto">
          <a:xfrm>
            <a:off x="4099564" y="1429339"/>
            <a:ext cx="939864" cy="101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738" y="5663647"/>
            <a:ext cx="2274848" cy="116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7" name="Gruppieren 76"/>
          <p:cNvGrpSpPr/>
          <p:nvPr/>
        </p:nvGrpSpPr>
        <p:grpSpPr>
          <a:xfrm>
            <a:off x="6166611" y="3680373"/>
            <a:ext cx="836330" cy="1611210"/>
            <a:chOff x="6156986" y="3653828"/>
            <a:chExt cx="836330" cy="1611210"/>
          </a:xfrm>
        </p:grpSpPr>
        <p:cxnSp>
          <p:nvCxnSpPr>
            <p:cNvPr id="78" name="Gerade Verbindung 77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feld 6"/>
            <p:cNvSpPr txBox="1">
              <a:spLocks noChangeArrowheads="1"/>
            </p:cNvSpPr>
            <p:nvPr/>
          </p:nvSpPr>
          <p:spPr bwMode="auto">
            <a:xfrm rot="16200000">
              <a:off x="6051036" y="3843392"/>
              <a:ext cx="433132" cy="164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70" b="1" dirty="0" err="1"/>
                <a:t>s</a:t>
              </a:r>
              <a:r>
                <a:rPr lang="de-DE" altLang="de-DE" sz="470" b="1" dirty="0" err="1" smtClean="0"/>
                <a:t>tain</a:t>
              </a:r>
              <a:r>
                <a:rPr lang="de-DE" altLang="de-DE" sz="470" b="1" dirty="0" smtClean="0"/>
                <a:t> </a:t>
              </a:r>
              <a:r>
                <a:rPr lang="de-DE" altLang="de-DE" sz="470" b="1" dirty="0" err="1" smtClean="0"/>
                <a:t>area</a:t>
              </a:r>
              <a:endParaRPr lang="de-DE" altLang="de-DE" sz="470" b="1" dirty="0"/>
            </a:p>
          </p:txBody>
        </p:sp>
        <p:sp>
          <p:nvSpPr>
            <p:cNvPr id="82" name="Textfeld 12"/>
            <p:cNvSpPr txBox="1">
              <a:spLocks noChangeArrowheads="1"/>
            </p:cNvSpPr>
            <p:nvPr/>
          </p:nvSpPr>
          <p:spPr bwMode="auto">
            <a:xfrm rot="16200000">
              <a:off x="6023552" y="4336949"/>
              <a:ext cx="431528" cy="164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470" b="1" dirty="0" err="1" smtClean="0"/>
                <a:t>cell</a:t>
              </a:r>
              <a:r>
                <a:rPr lang="de-DE" sz="470" b="1" dirty="0" smtClean="0"/>
                <a:t>-count</a:t>
              </a:r>
              <a:endParaRPr lang="de-DE" altLang="de-DE" sz="470" b="1" dirty="0"/>
            </a:p>
          </p:txBody>
        </p:sp>
        <p:sp>
          <p:nvSpPr>
            <p:cNvPr id="83" name="Textfeld 13"/>
            <p:cNvSpPr txBox="1">
              <a:spLocks noChangeArrowheads="1"/>
            </p:cNvSpPr>
            <p:nvPr/>
          </p:nvSpPr>
          <p:spPr bwMode="auto">
            <a:xfrm rot="16200000">
              <a:off x="6098338" y="4830947"/>
              <a:ext cx="33855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70" b="1" dirty="0" err="1" smtClean="0"/>
                <a:t>visual</a:t>
              </a:r>
              <a:endParaRPr lang="de-DE" altLang="de-DE" sz="470" b="1" dirty="0"/>
            </a:p>
          </p:txBody>
        </p:sp>
        <p:sp>
          <p:nvSpPr>
            <p:cNvPr id="84" name="Textfeld 83"/>
            <p:cNvSpPr txBox="1"/>
            <p:nvPr/>
          </p:nvSpPr>
          <p:spPr>
            <a:xfrm>
              <a:off x="6488049" y="3653828"/>
              <a:ext cx="505267" cy="1611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470" b="1" dirty="0" smtClean="0"/>
                <a:t>Primary CRC</a:t>
              </a:r>
            </a:p>
            <a:p>
              <a:r>
                <a:rPr lang="de-DE" sz="470" b="1" dirty="0" smtClean="0"/>
                <a:t>Add Mx Min</a:t>
              </a:r>
            </a:p>
            <a:p>
              <a:r>
                <a:rPr lang="de-DE" sz="470" b="1" dirty="0" smtClean="0"/>
                <a:t>Add Mx Max</a:t>
              </a:r>
            </a:p>
            <a:p>
              <a:r>
                <a:rPr lang="de-DE" sz="470" b="1" dirty="0" smtClean="0"/>
                <a:t>Add Mx last</a:t>
              </a:r>
            </a:p>
            <a:p>
              <a:r>
                <a:rPr lang="de-DE" sz="470" b="1" dirty="0" smtClean="0"/>
                <a:t>Mx Min</a:t>
              </a:r>
            </a:p>
            <a:p>
              <a:r>
                <a:rPr lang="de-DE" sz="470" b="1" dirty="0" smtClean="0"/>
                <a:t>Mx Max</a:t>
              </a:r>
            </a:p>
            <a:p>
              <a:r>
                <a:rPr lang="de-DE" sz="470" b="1" dirty="0" smtClean="0"/>
                <a:t>Mx last</a:t>
              </a:r>
            </a:p>
            <a:p>
              <a:r>
                <a:rPr lang="de-DE" sz="47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470" dirty="0" smtClean="0"/>
                <a:t>Primary CRC</a:t>
              </a:r>
              <a:endParaRPr lang="de-DE" sz="470" dirty="0"/>
            </a:p>
            <a:p>
              <a:r>
                <a:rPr lang="de-DE" sz="470" dirty="0"/>
                <a:t>Add Mx Min</a:t>
              </a:r>
            </a:p>
            <a:p>
              <a:r>
                <a:rPr lang="de-DE" sz="470" dirty="0"/>
                <a:t>Add Mx Max</a:t>
              </a:r>
            </a:p>
            <a:p>
              <a:r>
                <a:rPr lang="de-DE" sz="470" dirty="0"/>
                <a:t>Add Mx last</a:t>
              </a:r>
            </a:p>
            <a:p>
              <a:r>
                <a:rPr lang="de-DE" sz="470" dirty="0"/>
                <a:t>Mx Min</a:t>
              </a:r>
            </a:p>
            <a:p>
              <a:r>
                <a:rPr lang="de-DE" sz="470" dirty="0"/>
                <a:t>Mx Max</a:t>
              </a:r>
            </a:p>
            <a:p>
              <a:r>
                <a:rPr lang="de-DE" sz="470" dirty="0"/>
                <a:t>Mx </a:t>
              </a:r>
              <a:r>
                <a:rPr lang="de-DE" sz="470" dirty="0" smtClean="0"/>
                <a:t>last</a:t>
              </a:r>
              <a:endParaRPr lang="de-DE" sz="470" dirty="0"/>
            </a:p>
          </p:txBody>
        </p:sp>
      </p:grpSp>
      <p:sp>
        <p:nvSpPr>
          <p:cNvPr id="85" name="Abgerundetes Rechteck 84"/>
          <p:cNvSpPr/>
          <p:nvPr/>
        </p:nvSpPr>
        <p:spPr>
          <a:xfrm>
            <a:off x="4148460" y="60244"/>
            <a:ext cx="936764" cy="30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PD-L1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86" name="Abgerundetes Rechteck 85"/>
          <p:cNvSpPr/>
          <p:nvPr/>
        </p:nvSpPr>
        <p:spPr>
          <a:xfrm>
            <a:off x="5196689" y="60244"/>
            <a:ext cx="936764" cy="30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PD-L1 [</a:t>
            </a:r>
            <a:r>
              <a:rPr lang="de-DE" sz="800" b="1" dirty="0" err="1"/>
              <a:t>stain</a:t>
            </a:r>
            <a:r>
              <a:rPr lang="de-DE" sz="800" b="1" dirty="0"/>
              <a:t>-area/mm²x10^5</a:t>
            </a:r>
            <a:endParaRPr lang="de-DE" sz="800" b="1" dirty="0" smtClean="0"/>
          </a:p>
        </p:txBody>
      </p:sp>
      <p:sp>
        <p:nvSpPr>
          <p:cNvPr id="87" name="Abgerundetes Rechteck 86"/>
          <p:cNvSpPr/>
          <p:nvPr/>
        </p:nvSpPr>
        <p:spPr>
          <a:xfrm>
            <a:off x="6244705" y="63754"/>
            <a:ext cx="936764" cy="30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PD-L1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88" name="Abgerundetes Rechteck 87"/>
          <p:cNvSpPr/>
          <p:nvPr/>
        </p:nvSpPr>
        <p:spPr>
          <a:xfrm>
            <a:off x="7209238" y="63754"/>
            <a:ext cx="936764" cy="30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PD-L1 [</a:t>
            </a:r>
            <a:r>
              <a:rPr lang="de-DE" sz="800" b="1" dirty="0" err="1"/>
              <a:t>stain</a:t>
            </a:r>
            <a:r>
              <a:rPr lang="de-DE" sz="800" b="1" dirty="0"/>
              <a:t>-area/mm²x10^5</a:t>
            </a:r>
            <a:endParaRPr lang="de-DE" sz="800" b="1" dirty="0" smtClean="0"/>
          </a:p>
        </p:txBody>
      </p:sp>
      <p:sp>
        <p:nvSpPr>
          <p:cNvPr id="89" name="Abgerundetes Rechteck 88"/>
          <p:cNvSpPr/>
          <p:nvPr/>
        </p:nvSpPr>
        <p:spPr>
          <a:xfrm>
            <a:off x="8122972" y="60244"/>
            <a:ext cx="936764" cy="30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/>
            <a:r>
              <a:rPr lang="de-DE" sz="800" b="1" dirty="0" smtClean="0"/>
              <a:t>PD-L1 [</a:t>
            </a:r>
            <a:r>
              <a:rPr lang="de-DE" sz="800" b="1" dirty="0" err="1"/>
              <a:t>visual</a:t>
            </a:r>
            <a:r>
              <a:rPr lang="de-DE" sz="800" b="1" dirty="0" smtClean="0"/>
              <a:t>]</a:t>
            </a:r>
          </a:p>
        </p:txBody>
      </p:sp>
      <p:sp>
        <p:nvSpPr>
          <p:cNvPr id="59" name="Rechteck 58"/>
          <p:cNvSpPr/>
          <p:nvPr/>
        </p:nvSpPr>
        <p:spPr>
          <a:xfrm>
            <a:off x="107504" y="139492"/>
            <a:ext cx="19441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ROC-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PD-L1</a:t>
            </a:r>
            <a:endParaRPr lang="de-DE" altLang="de-DE" sz="2800" dirty="0"/>
          </a:p>
        </p:txBody>
      </p:sp>
      <p:grpSp>
        <p:nvGrpSpPr>
          <p:cNvPr id="63" name="Gruppieren 62"/>
          <p:cNvGrpSpPr/>
          <p:nvPr/>
        </p:nvGrpSpPr>
        <p:grpSpPr>
          <a:xfrm>
            <a:off x="6319260" y="6071909"/>
            <a:ext cx="217685" cy="349941"/>
            <a:chOff x="-7495322" y="5864490"/>
            <a:chExt cx="580260" cy="932801"/>
          </a:xfrm>
        </p:grpSpPr>
        <p:pic>
          <p:nvPicPr>
            <p:cNvPr id="90" name="Grafik 89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Grafik 90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2" name="Textfeld 91"/>
          <p:cNvSpPr txBox="1"/>
          <p:nvPr/>
        </p:nvSpPr>
        <p:spPr>
          <a:xfrm>
            <a:off x="6240114" y="6349921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93" name="Textfeld 92"/>
          <p:cNvSpPr txBox="1"/>
          <p:nvPr/>
        </p:nvSpPr>
        <p:spPr>
          <a:xfrm>
            <a:off x="6230995" y="6084114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76947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rafik 6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36"/>
          <a:stretch/>
        </p:blipFill>
        <p:spPr bwMode="auto">
          <a:xfrm>
            <a:off x="5203529" y="5610051"/>
            <a:ext cx="943207" cy="104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Grafik 6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28"/>
          <a:stretch/>
        </p:blipFill>
        <p:spPr bwMode="auto">
          <a:xfrm>
            <a:off x="5202828" y="4590212"/>
            <a:ext cx="961301" cy="104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Grafik 6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1"/>
          <a:stretch/>
        </p:blipFill>
        <p:spPr bwMode="auto">
          <a:xfrm>
            <a:off x="4227627" y="4590212"/>
            <a:ext cx="961301" cy="104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Grafik 6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61"/>
          <a:stretch/>
        </p:blipFill>
        <p:spPr bwMode="auto">
          <a:xfrm>
            <a:off x="4218312" y="5595471"/>
            <a:ext cx="970066" cy="104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740059" y="728924"/>
            <a:ext cx="5822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Primarius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685720" y="1757039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680527" y="2662838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680527" y="385221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988020" y="771650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996829" y="1690096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6008170" y="2737810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194533" y="132252"/>
            <a:ext cx="2841962" cy="34134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194533" y="3572125"/>
            <a:ext cx="2841962" cy="19238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975056" y="132252"/>
            <a:ext cx="2181403" cy="4407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3" name="Abgerundetes Rechteck 2"/>
          <p:cNvSpPr/>
          <p:nvPr/>
        </p:nvSpPr>
        <p:spPr>
          <a:xfrm rot="16200000">
            <a:off x="3188552" y="5535719"/>
            <a:ext cx="1843633" cy="2345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PD1 [</a:t>
            </a:r>
            <a:r>
              <a:rPr lang="de-DE" sz="800" b="1" dirty="0" err="1" smtClean="0"/>
              <a:t>visual</a:t>
            </a:r>
            <a:r>
              <a:rPr lang="de-DE" sz="800" b="1" dirty="0" smtClean="0"/>
              <a:t>]</a:t>
            </a:r>
            <a:endParaRPr lang="de-DE" sz="8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4702047" y="4686871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52" name="Textfeld 51"/>
          <p:cNvSpPr txBox="1"/>
          <p:nvPr/>
        </p:nvSpPr>
        <p:spPr>
          <a:xfrm>
            <a:off x="5638244" y="4677534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53" name="Textfeld 52"/>
          <p:cNvSpPr txBox="1"/>
          <p:nvPr/>
        </p:nvSpPr>
        <p:spPr>
          <a:xfrm>
            <a:off x="4652313" y="568158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54" name="Textfeld 53"/>
          <p:cNvSpPr txBox="1"/>
          <p:nvPr/>
        </p:nvSpPr>
        <p:spPr>
          <a:xfrm>
            <a:off x="5549793" y="568158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55" name="Rechteck 54"/>
          <p:cNvSpPr/>
          <p:nvPr/>
        </p:nvSpPr>
        <p:spPr>
          <a:xfrm>
            <a:off x="3975056" y="4571206"/>
            <a:ext cx="2181403" cy="21473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61" name="Rechteck 60"/>
          <p:cNvSpPr/>
          <p:nvPr/>
        </p:nvSpPr>
        <p:spPr>
          <a:xfrm>
            <a:off x="6192201" y="5522627"/>
            <a:ext cx="2841962" cy="11981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3"/>
          <a:stretch/>
        </p:blipFill>
        <p:spPr bwMode="auto">
          <a:xfrm>
            <a:off x="7134086" y="3585809"/>
            <a:ext cx="1878288" cy="1887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4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58"/>
          <a:stretch/>
        </p:blipFill>
        <p:spPr bwMode="auto">
          <a:xfrm>
            <a:off x="7206283" y="1469239"/>
            <a:ext cx="900869" cy="103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Grafik 4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03"/>
          <a:stretch/>
        </p:blipFill>
        <p:spPr bwMode="auto">
          <a:xfrm>
            <a:off x="6416586" y="1465890"/>
            <a:ext cx="816978" cy="103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13"/>
          <a:stretch/>
        </p:blipFill>
        <p:spPr bwMode="auto">
          <a:xfrm>
            <a:off x="7223430" y="2503333"/>
            <a:ext cx="866574" cy="103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16"/>
          <a:stretch/>
        </p:blipFill>
        <p:spPr bwMode="auto">
          <a:xfrm>
            <a:off x="6424474" y="2490996"/>
            <a:ext cx="819090" cy="103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74"/>
          <a:stretch/>
        </p:blipFill>
        <p:spPr bwMode="auto">
          <a:xfrm>
            <a:off x="7254750" y="423787"/>
            <a:ext cx="844887" cy="103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Grafik 57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46"/>
          <a:stretch/>
        </p:blipFill>
        <p:spPr bwMode="auto">
          <a:xfrm>
            <a:off x="6408903" y="423787"/>
            <a:ext cx="834660" cy="103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Grafik 11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36"/>
          <a:stretch/>
        </p:blipFill>
        <p:spPr bwMode="auto">
          <a:xfrm>
            <a:off x="8111215" y="1465890"/>
            <a:ext cx="846013" cy="102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Grafik 1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78"/>
          <a:stretch/>
        </p:blipFill>
        <p:spPr bwMode="auto">
          <a:xfrm>
            <a:off x="8092842" y="2503333"/>
            <a:ext cx="828678" cy="102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Grafik 13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3"/>
          <a:stretch/>
        </p:blipFill>
        <p:spPr bwMode="auto">
          <a:xfrm>
            <a:off x="8107347" y="423787"/>
            <a:ext cx="808571" cy="104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Grafik 68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29"/>
          <a:stretch/>
        </p:blipFill>
        <p:spPr bwMode="auto">
          <a:xfrm>
            <a:off x="5176652" y="2461733"/>
            <a:ext cx="957322" cy="101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Grafik 69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55"/>
          <a:stretch/>
        </p:blipFill>
        <p:spPr bwMode="auto">
          <a:xfrm>
            <a:off x="5185949" y="3498269"/>
            <a:ext cx="948025" cy="101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Grafik 70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13"/>
          <a:stretch/>
        </p:blipFill>
        <p:spPr bwMode="auto">
          <a:xfrm>
            <a:off x="5193350" y="1453369"/>
            <a:ext cx="940623" cy="101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Grafik 71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86"/>
          <a:stretch/>
        </p:blipFill>
        <p:spPr bwMode="auto">
          <a:xfrm>
            <a:off x="5147046" y="421186"/>
            <a:ext cx="986929" cy="101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Grafik 72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02"/>
          <a:stretch/>
        </p:blipFill>
        <p:spPr bwMode="auto">
          <a:xfrm>
            <a:off x="4163968" y="425527"/>
            <a:ext cx="1007679" cy="100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Grafik 73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53"/>
          <a:stretch/>
        </p:blipFill>
        <p:spPr bwMode="auto">
          <a:xfrm>
            <a:off x="4192015" y="2457418"/>
            <a:ext cx="979633" cy="100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Grafik 74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97"/>
          <a:stretch/>
        </p:blipFill>
        <p:spPr bwMode="auto">
          <a:xfrm>
            <a:off x="4206460" y="3487890"/>
            <a:ext cx="965187" cy="100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Grafik 75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24"/>
          <a:stretch/>
        </p:blipFill>
        <p:spPr bwMode="auto">
          <a:xfrm>
            <a:off x="4200979" y="1456659"/>
            <a:ext cx="970668" cy="100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926" y="5595471"/>
            <a:ext cx="2191011" cy="1125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7" name="Gruppieren 76"/>
          <p:cNvGrpSpPr/>
          <p:nvPr/>
        </p:nvGrpSpPr>
        <p:grpSpPr>
          <a:xfrm>
            <a:off x="6271604" y="3656592"/>
            <a:ext cx="830301" cy="1562983"/>
            <a:chOff x="6146984" y="3637422"/>
            <a:chExt cx="830301" cy="1562983"/>
          </a:xfrm>
        </p:grpSpPr>
        <p:cxnSp>
          <p:nvCxnSpPr>
            <p:cNvPr id="78" name="Gerade Verbindung 77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feld 6"/>
            <p:cNvSpPr txBox="1">
              <a:spLocks noChangeArrowheads="1"/>
            </p:cNvSpPr>
            <p:nvPr/>
          </p:nvSpPr>
          <p:spPr bwMode="auto">
            <a:xfrm rot="16200000">
              <a:off x="5979302" y="3819681"/>
              <a:ext cx="576602" cy="21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600" b="1" dirty="0" err="1"/>
                <a:t>s</a:t>
              </a:r>
              <a:r>
                <a:rPr lang="de-DE" altLang="de-DE" sz="600" b="1" dirty="0" err="1" smtClean="0"/>
                <a:t>tain</a:t>
              </a:r>
              <a:r>
                <a:rPr lang="de-DE" altLang="de-DE" sz="600" b="1" dirty="0" smtClean="0"/>
                <a:t> </a:t>
              </a:r>
              <a:r>
                <a:rPr lang="de-DE" altLang="de-DE" sz="600" b="1" dirty="0" err="1" smtClean="0"/>
                <a:t>area</a:t>
              </a:r>
              <a:endParaRPr lang="de-DE" altLang="de-DE" sz="600" b="1" dirty="0"/>
            </a:p>
          </p:txBody>
        </p:sp>
        <p:sp>
          <p:nvSpPr>
            <p:cNvPr id="82" name="Textfeld 12"/>
            <p:cNvSpPr txBox="1">
              <a:spLocks noChangeArrowheads="1"/>
            </p:cNvSpPr>
            <p:nvPr/>
          </p:nvSpPr>
          <p:spPr bwMode="auto">
            <a:xfrm rot="16200000">
              <a:off x="5988286" y="4326946"/>
              <a:ext cx="50206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600" b="1" dirty="0" err="1" smtClean="0"/>
                <a:t>cell</a:t>
              </a:r>
              <a:r>
                <a:rPr lang="de-DE" sz="600" b="1" dirty="0" smtClean="0"/>
                <a:t>-count</a:t>
              </a:r>
              <a:endParaRPr lang="de-DE" altLang="de-DE" sz="600" b="1" dirty="0"/>
            </a:p>
          </p:txBody>
        </p:sp>
        <p:sp>
          <p:nvSpPr>
            <p:cNvPr id="83" name="Textfeld 13"/>
            <p:cNvSpPr txBox="1">
              <a:spLocks noChangeArrowheads="1"/>
            </p:cNvSpPr>
            <p:nvPr/>
          </p:nvSpPr>
          <p:spPr bwMode="auto">
            <a:xfrm rot="16200000">
              <a:off x="6054795" y="4809543"/>
              <a:ext cx="425640" cy="21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600" b="1" dirty="0" err="1" smtClean="0"/>
                <a:t>visual</a:t>
              </a:r>
              <a:endParaRPr lang="de-DE" altLang="de-DE" sz="600" b="1" dirty="0"/>
            </a:p>
          </p:txBody>
        </p:sp>
        <p:sp>
          <p:nvSpPr>
            <p:cNvPr id="84" name="Textfeld 83"/>
            <p:cNvSpPr txBox="1"/>
            <p:nvPr/>
          </p:nvSpPr>
          <p:spPr>
            <a:xfrm>
              <a:off x="6488049" y="3653828"/>
              <a:ext cx="489236" cy="1546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450" b="1" dirty="0" smtClean="0"/>
                <a:t>Primary CRC</a:t>
              </a:r>
            </a:p>
            <a:p>
              <a:r>
                <a:rPr lang="de-DE" sz="450" b="1" dirty="0" smtClean="0"/>
                <a:t>Add Mx Min</a:t>
              </a:r>
            </a:p>
            <a:p>
              <a:r>
                <a:rPr lang="de-DE" sz="450" b="1" dirty="0" smtClean="0"/>
                <a:t>Add Mx Max</a:t>
              </a:r>
            </a:p>
            <a:p>
              <a:r>
                <a:rPr lang="de-DE" sz="450" b="1" dirty="0" smtClean="0"/>
                <a:t>Add Mx last</a:t>
              </a:r>
            </a:p>
            <a:p>
              <a:r>
                <a:rPr lang="de-DE" sz="450" b="1" dirty="0" smtClean="0"/>
                <a:t>Mx Min</a:t>
              </a:r>
            </a:p>
            <a:p>
              <a:r>
                <a:rPr lang="de-DE" sz="450" b="1" dirty="0" smtClean="0"/>
                <a:t>Mx Max</a:t>
              </a:r>
            </a:p>
            <a:p>
              <a:r>
                <a:rPr lang="de-DE" sz="450" b="1" dirty="0" smtClean="0"/>
                <a:t>Mx last</a:t>
              </a:r>
            </a:p>
            <a:p>
              <a:r>
                <a:rPr lang="de-DE" sz="45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45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4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450" dirty="0" smtClean="0"/>
                <a:t>Primary CRC</a:t>
              </a:r>
              <a:endParaRPr lang="de-DE" sz="450" dirty="0"/>
            </a:p>
            <a:p>
              <a:r>
                <a:rPr lang="de-DE" sz="450" dirty="0"/>
                <a:t>Add Mx Min</a:t>
              </a:r>
            </a:p>
            <a:p>
              <a:r>
                <a:rPr lang="de-DE" sz="450" dirty="0"/>
                <a:t>Add Mx Max</a:t>
              </a:r>
            </a:p>
            <a:p>
              <a:r>
                <a:rPr lang="de-DE" sz="450" dirty="0"/>
                <a:t>Add Mx last</a:t>
              </a:r>
            </a:p>
            <a:p>
              <a:r>
                <a:rPr lang="de-DE" sz="450" dirty="0"/>
                <a:t>Mx Min</a:t>
              </a:r>
            </a:p>
            <a:p>
              <a:r>
                <a:rPr lang="de-DE" sz="450" dirty="0"/>
                <a:t>Mx Max</a:t>
              </a:r>
            </a:p>
            <a:p>
              <a:r>
                <a:rPr lang="de-DE" sz="450" dirty="0"/>
                <a:t>Mx </a:t>
              </a:r>
              <a:r>
                <a:rPr lang="de-DE" sz="450" dirty="0" smtClean="0"/>
                <a:t>last</a:t>
              </a:r>
              <a:endParaRPr lang="de-DE" sz="450" dirty="0"/>
            </a:p>
          </p:txBody>
        </p:sp>
      </p:grpSp>
      <p:sp>
        <p:nvSpPr>
          <p:cNvPr id="85" name="Abgerundetes Rechteck 84"/>
          <p:cNvSpPr/>
          <p:nvPr/>
        </p:nvSpPr>
        <p:spPr>
          <a:xfrm>
            <a:off x="4353502" y="13225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PD1 </a:t>
            </a:r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86" name="Abgerundetes Rechteck 85"/>
          <p:cNvSpPr/>
          <p:nvPr/>
        </p:nvSpPr>
        <p:spPr>
          <a:xfrm>
            <a:off x="5325531" y="13225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PD1 [</a:t>
            </a:r>
            <a:r>
              <a:rPr lang="de-DE" sz="600" b="1" dirty="0" err="1" smtClean="0"/>
              <a:t>stain</a:t>
            </a:r>
            <a:r>
              <a:rPr lang="de-DE" sz="600" b="1" dirty="0" smtClean="0"/>
              <a:t>-area/mm²x10^5</a:t>
            </a:r>
          </a:p>
        </p:txBody>
      </p:sp>
      <p:sp>
        <p:nvSpPr>
          <p:cNvPr id="87" name="Abgerundetes Rechteck 86"/>
          <p:cNvSpPr/>
          <p:nvPr/>
        </p:nvSpPr>
        <p:spPr>
          <a:xfrm>
            <a:off x="6481497" y="13576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PD1 </a:t>
            </a:r>
            <a:r>
              <a:rPr lang="de-DE" sz="600" b="1" dirty="0" smtClean="0"/>
              <a:t>[</a:t>
            </a:r>
            <a:r>
              <a:rPr lang="de-DE" sz="600" b="1" dirty="0" err="1" smtClean="0"/>
              <a:t>cell</a:t>
            </a:r>
            <a:r>
              <a:rPr lang="de-DE" sz="600" b="1" dirty="0" smtClean="0"/>
              <a:t>-count/mm²</a:t>
            </a:r>
            <a:r>
              <a:rPr lang="de-DE" sz="600" b="1" dirty="0"/>
              <a:t>]</a:t>
            </a:r>
          </a:p>
        </p:txBody>
      </p:sp>
      <p:sp>
        <p:nvSpPr>
          <p:cNvPr id="88" name="Abgerundetes Rechteck 87"/>
          <p:cNvSpPr/>
          <p:nvPr/>
        </p:nvSpPr>
        <p:spPr>
          <a:xfrm>
            <a:off x="7338080" y="13576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600" b="1" dirty="0" smtClean="0"/>
              <a:t>PD1 [</a:t>
            </a:r>
            <a:r>
              <a:rPr lang="de-DE" sz="600" b="1" dirty="0" err="1" smtClean="0"/>
              <a:t>stain</a:t>
            </a:r>
            <a:r>
              <a:rPr lang="de-DE" sz="600" b="1" dirty="0" smtClean="0"/>
              <a:t>-area/mm²x10^5</a:t>
            </a:r>
          </a:p>
        </p:txBody>
      </p:sp>
      <p:sp>
        <p:nvSpPr>
          <p:cNvPr id="89" name="Abgerundetes Rechteck 88"/>
          <p:cNvSpPr/>
          <p:nvPr/>
        </p:nvSpPr>
        <p:spPr>
          <a:xfrm>
            <a:off x="8194664" y="132252"/>
            <a:ext cx="835482" cy="268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/>
            <a:r>
              <a:rPr lang="de-DE" sz="600" b="1" dirty="0" smtClean="0"/>
              <a:t>PD1 [</a:t>
            </a:r>
            <a:r>
              <a:rPr lang="de-DE" sz="600" b="1" dirty="0" err="1" smtClean="0"/>
              <a:t>visual</a:t>
            </a:r>
            <a:r>
              <a:rPr lang="de-DE" sz="600" b="1" dirty="0" smtClean="0"/>
              <a:t>]</a:t>
            </a:r>
          </a:p>
        </p:txBody>
      </p:sp>
      <p:sp>
        <p:nvSpPr>
          <p:cNvPr id="59" name="Rechteck 58"/>
          <p:cNvSpPr/>
          <p:nvPr/>
        </p:nvSpPr>
        <p:spPr>
          <a:xfrm>
            <a:off x="107504" y="139492"/>
            <a:ext cx="19441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ROC-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PD1</a:t>
            </a:r>
            <a:endParaRPr lang="de-DE" altLang="de-DE" sz="2800" dirty="0"/>
          </a:p>
        </p:txBody>
      </p:sp>
      <p:grpSp>
        <p:nvGrpSpPr>
          <p:cNvPr id="63" name="Gruppieren 62"/>
          <p:cNvGrpSpPr/>
          <p:nvPr/>
        </p:nvGrpSpPr>
        <p:grpSpPr>
          <a:xfrm>
            <a:off x="6391268" y="5949280"/>
            <a:ext cx="217685" cy="349941"/>
            <a:chOff x="-7495322" y="5864490"/>
            <a:chExt cx="580260" cy="932801"/>
          </a:xfrm>
        </p:grpSpPr>
        <p:pic>
          <p:nvPicPr>
            <p:cNvPr id="90" name="Grafik 89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Grafik 90"/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2" name="Textfeld 91"/>
          <p:cNvSpPr txBox="1"/>
          <p:nvPr/>
        </p:nvSpPr>
        <p:spPr>
          <a:xfrm>
            <a:off x="6312122" y="6227292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93" name="Textfeld 92"/>
          <p:cNvSpPr txBox="1"/>
          <p:nvPr/>
        </p:nvSpPr>
        <p:spPr>
          <a:xfrm>
            <a:off x="6303003" y="5961485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23096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rafik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2" r="20252"/>
          <a:stretch/>
        </p:blipFill>
        <p:spPr bwMode="auto">
          <a:xfrm>
            <a:off x="6052849" y="501650"/>
            <a:ext cx="1282349" cy="124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2" r="21297"/>
          <a:stretch/>
        </p:blipFill>
        <p:spPr bwMode="auto">
          <a:xfrm>
            <a:off x="7366259" y="501650"/>
            <a:ext cx="1266687" cy="12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5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8" r="25884"/>
          <a:stretch/>
        </p:blipFill>
        <p:spPr bwMode="auto">
          <a:xfrm>
            <a:off x="4570976" y="581025"/>
            <a:ext cx="1252152" cy="119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5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9" r="26958"/>
          <a:stretch/>
        </p:blipFill>
        <p:spPr bwMode="auto">
          <a:xfrm>
            <a:off x="4554608" y="4377149"/>
            <a:ext cx="1246837" cy="117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Grafik 5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6" r="25991"/>
          <a:stretch/>
        </p:blipFill>
        <p:spPr bwMode="auto">
          <a:xfrm>
            <a:off x="4560134" y="3098799"/>
            <a:ext cx="1252152" cy="118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Grafik 6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 r="26106"/>
          <a:stretch/>
        </p:blipFill>
        <p:spPr bwMode="auto">
          <a:xfrm>
            <a:off x="4563409" y="1854540"/>
            <a:ext cx="1254299" cy="1167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Grafik 6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0" r="23642"/>
          <a:stretch/>
        </p:blipFill>
        <p:spPr bwMode="auto">
          <a:xfrm>
            <a:off x="3328592" y="581025"/>
            <a:ext cx="1261620" cy="118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Grafik 7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0" r="28754"/>
          <a:stretch/>
        </p:blipFill>
        <p:spPr bwMode="auto">
          <a:xfrm>
            <a:off x="3335491" y="4377148"/>
            <a:ext cx="1228243" cy="11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Grafik 7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6" r="27708"/>
          <a:stretch/>
        </p:blipFill>
        <p:spPr bwMode="auto">
          <a:xfrm>
            <a:off x="3335491" y="3121025"/>
            <a:ext cx="1228242" cy="117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Grafik 7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6" r="27883"/>
          <a:stretch/>
        </p:blipFill>
        <p:spPr bwMode="auto">
          <a:xfrm>
            <a:off x="3308828" y="1854540"/>
            <a:ext cx="1254905" cy="118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feld 73"/>
          <p:cNvSpPr txBox="1"/>
          <p:nvPr/>
        </p:nvSpPr>
        <p:spPr>
          <a:xfrm rot="16200000">
            <a:off x="2891328" y="86654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75" name="Textfeld 74"/>
          <p:cNvSpPr txBox="1"/>
          <p:nvPr/>
        </p:nvSpPr>
        <p:spPr>
          <a:xfrm rot="16200000">
            <a:off x="2852083" y="207248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 dirty="0" smtClean="0"/>
              <a:t>Primary CRC </a:t>
            </a:r>
            <a:r>
              <a:rPr lang="de-DE" sz="700" dirty="0"/>
              <a:t>+ </a:t>
            </a:r>
          </a:p>
          <a:p>
            <a:pPr algn="ctr"/>
            <a:r>
              <a:rPr lang="de-DE" sz="700" dirty="0"/>
              <a:t>Mx (last)</a:t>
            </a:r>
          </a:p>
        </p:txBody>
      </p:sp>
      <p:sp>
        <p:nvSpPr>
          <p:cNvPr id="76" name="Textfeld 75"/>
          <p:cNvSpPr txBox="1"/>
          <p:nvPr/>
        </p:nvSpPr>
        <p:spPr>
          <a:xfrm rot="16200000">
            <a:off x="2852083" y="3368628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 dirty="0" smtClean="0"/>
              <a:t>Primary CRC </a:t>
            </a:r>
            <a:r>
              <a:rPr lang="de-DE" sz="700" dirty="0"/>
              <a:t>+ </a:t>
            </a:r>
          </a:p>
          <a:p>
            <a:pPr algn="ctr"/>
            <a:r>
              <a:rPr lang="de-DE" sz="700" dirty="0"/>
              <a:t>Mx (Min</a:t>
            </a:r>
            <a:r>
              <a:rPr lang="de-DE" sz="700" dirty="0" smtClean="0"/>
              <a:t>)</a:t>
            </a:r>
            <a:endParaRPr lang="de-DE" sz="700" dirty="0"/>
          </a:p>
        </p:txBody>
      </p:sp>
      <p:sp>
        <p:nvSpPr>
          <p:cNvPr id="77" name="Textfeld 76"/>
          <p:cNvSpPr txBox="1"/>
          <p:nvPr/>
        </p:nvSpPr>
        <p:spPr>
          <a:xfrm rot="16200000">
            <a:off x="2832206" y="4533420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78" name="Abgerundetes Rechteck 77"/>
          <p:cNvSpPr/>
          <p:nvPr/>
        </p:nvSpPr>
        <p:spPr>
          <a:xfrm>
            <a:off x="3394553" y="9801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CD3-CD8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79" name="Abgerundetes Rechteck 78"/>
          <p:cNvSpPr/>
          <p:nvPr/>
        </p:nvSpPr>
        <p:spPr>
          <a:xfrm>
            <a:off x="4608168" y="9801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CD3-CD8 [</a:t>
            </a:r>
            <a:r>
              <a:rPr lang="de-DE" sz="800" b="1" dirty="0" err="1"/>
              <a:t>stain</a:t>
            </a:r>
            <a:r>
              <a:rPr lang="de-DE" sz="800" b="1" dirty="0"/>
              <a:t>-area/mm²x10^5]</a:t>
            </a:r>
          </a:p>
        </p:txBody>
      </p:sp>
      <p:sp>
        <p:nvSpPr>
          <p:cNvPr id="80" name="Textfeld 79"/>
          <p:cNvSpPr txBox="1"/>
          <p:nvPr/>
        </p:nvSpPr>
        <p:spPr>
          <a:xfrm rot="16200000">
            <a:off x="5672159" y="919697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81" name="Textfeld 80"/>
          <p:cNvSpPr txBox="1"/>
          <p:nvPr/>
        </p:nvSpPr>
        <p:spPr>
          <a:xfrm rot="16200000">
            <a:off x="5631681" y="2050267"/>
            <a:ext cx="630813" cy="239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82" name="Textfeld 81"/>
          <p:cNvSpPr txBox="1"/>
          <p:nvPr/>
        </p:nvSpPr>
        <p:spPr>
          <a:xfrm rot="16200000">
            <a:off x="5622776" y="3353602"/>
            <a:ext cx="648623" cy="239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83" name="Abgerundetes Rechteck 82"/>
          <p:cNvSpPr/>
          <p:nvPr/>
        </p:nvSpPr>
        <p:spPr>
          <a:xfrm>
            <a:off x="6195725" y="10228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CD3-CD8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84" name="Abgerundetes Rechteck 83"/>
          <p:cNvSpPr/>
          <p:nvPr/>
        </p:nvSpPr>
        <p:spPr>
          <a:xfrm>
            <a:off x="7444741" y="10228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CD3-CD8 [</a:t>
            </a:r>
            <a:r>
              <a:rPr lang="de-DE" sz="800" b="1" dirty="0" err="1"/>
              <a:t>stain</a:t>
            </a:r>
            <a:r>
              <a:rPr lang="de-DE" sz="800" b="1" dirty="0"/>
              <a:t>-area/mm²x10^5]</a:t>
            </a:r>
          </a:p>
        </p:txBody>
      </p:sp>
      <p:sp>
        <p:nvSpPr>
          <p:cNvPr id="85" name="Rechteck 84"/>
          <p:cNvSpPr/>
          <p:nvPr/>
        </p:nvSpPr>
        <p:spPr>
          <a:xfrm>
            <a:off x="5881531" y="98018"/>
            <a:ext cx="2943701" cy="424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86" name="Rechteck 85"/>
          <p:cNvSpPr/>
          <p:nvPr/>
        </p:nvSpPr>
        <p:spPr>
          <a:xfrm>
            <a:off x="5881531" y="4377149"/>
            <a:ext cx="2943701" cy="23932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87" name="Rechteck 86"/>
          <p:cNvSpPr/>
          <p:nvPr/>
        </p:nvSpPr>
        <p:spPr>
          <a:xfrm>
            <a:off x="3078623" y="98018"/>
            <a:ext cx="2755546" cy="54827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91" name="Rechteck 90"/>
          <p:cNvSpPr/>
          <p:nvPr/>
        </p:nvSpPr>
        <p:spPr>
          <a:xfrm>
            <a:off x="3078621" y="5628771"/>
            <a:ext cx="2755547" cy="11416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92" name="Grafik 5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0" r="21190"/>
          <a:stretch/>
        </p:blipFill>
        <p:spPr bwMode="auto">
          <a:xfrm>
            <a:off x="6042845" y="1800225"/>
            <a:ext cx="1268408" cy="124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Grafik 6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4" r="20558"/>
          <a:stretch/>
        </p:blipFill>
        <p:spPr bwMode="auto">
          <a:xfrm>
            <a:off x="6027070" y="3069689"/>
            <a:ext cx="1278585" cy="1253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Grafik 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3" r="23116"/>
          <a:stretch/>
        </p:blipFill>
        <p:spPr bwMode="auto">
          <a:xfrm>
            <a:off x="7366259" y="1828800"/>
            <a:ext cx="1237427" cy="1240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Grafik 9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0" r="22088"/>
          <a:stretch/>
        </p:blipFill>
        <p:spPr bwMode="auto">
          <a:xfrm>
            <a:off x="7353769" y="3098799"/>
            <a:ext cx="1253957" cy="125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6" name="Gruppieren 115"/>
          <p:cNvGrpSpPr/>
          <p:nvPr/>
        </p:nvGrpSpPr>
        <p:grpSpPr>
          <a:xfrm>
            <a:off x="5527172" y="5661248"/>
            <a:ext cx="217685" cy="349941"/>
            <a:chOff x="-7495322" y="5864490"/>
            <a:chExt cx="580260" cy="932801"/>
          </a:xfrm>
        </p:grpSpPr>
        <p:pic>
          <p:nvPicPr>
            <p:cNvPr id="117" name="Grafik 116"/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Grafik 117"/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9" name="Textfeld 118"/>
          <p:cNvSpPr txBox="1"/>
          <p:nvPr/>
        </p:nvSpPr>
        <p:spPr>
          <a:xfrm>
            <a:off x="5448026" y="5939260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120" name="Textfeld 119"/>
          <p:cNvSpPr txBox="1"/>
          <p:nvPr/>
        </p:nvSpPr>
        <p:spPr>
          <a:xfrm>
            <a:off x="5438907" y="5673453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828" y="5687183"/>
            <a:ext cx="2049224" cy="105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6031883" y="4673658"/>
            <a:ext cx="2747042" cy="1945709"/>
            <a:chOff x="168864" y="2556436"/>
            <a:chExt cx="2599580" cy="1841263"/>
          </a:xfrm>
        </p:grpSpPr>
        <p:pic>
          <p:nvPicPr>
            <p:cNvPr id="96" name="Picture 2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93"/>
            <a:stretch/>
          </p:blipFill>
          <p:spPr bwMode="auto">
            <a:xfrm>
              <a:off x="900006" y="2556436"/>
              <a:ext cx="1868438" cy="184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2" name="Gruppieren 121"/>
            <p:cNvGrpSpPr/>
            <p:nvPr/>
          </p:nvGrpSpPr>
          <p:grpSpPr>
            <a:xfrm>
              <a:off x="168864" y="2575656"/>
              <a:ext cx="243270" cy="1527994"/>
              <a:chOff x="5833106" y="2860880"/>
              <a:chExt cx="400566" cy="2620248"/>
            </a:xfrm>
          </p:grpSpPr>
          <p:cxnSp>
            <p:nvCxnSpPr>
              <p:cNvPr id="124" name="Gerade Verbindung 123"/>
              <p:cNvCxnSpPr/>
              <p:nvPr/>
            </p:nvCxnSpPr>
            <p:spPr bwMode="auto">
              <a:xfrm>
                <a:off x="6231314" y="2926847"/>
                <a:ext cx="0" cy="856144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Gerade Verbindung 124"/>
              <p:cNvCxnSpPr/>
              <p:nvPr/>
            </p:nvCxnSpPr>
            <p:spPr bwMode="auto">
              <a:xfrm>
                <a:off x="6160558" y="3773557"/>
                <a:ext cx="0" cy="856144"/>
              </a:xfrm>
              <a:prstGeom prst="line">
                <a:avLst/>
              </a:prstGeom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Gerade Verbindung 125"/>
              <p:cNvCxnSpPr/>
              <p:nvPr/>
            </p:nvCxnSpPr>
            <p:spPr bwMode="auto">
              <a:xfrm>
                <a:off x="6233672" y="4624984"/>
                <a:ext cx="0" cy="856144"/>
              </a:xfrm>
              <a:prstGeom prst="line">
                <a:avLst/>
              </a:prstGeom>
              <a:ln w="635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Textfeld 6"/>
              <p:cNvSpPr txBox="1">
                <a:spLocks noChangeArrowheads="1"/>
              </p:cNvSpPr>
              <p:nvPr/>
            </p:nvSpPr>
            <p:spPr bwMode="auto">
              <a:xfrm rot="16200000">
                <a:off x="5529180" y="3180659"/>
                <a:ext cx="988774" cy="34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altLang="de-DE" sz="600" b="1" dirty="0" err="1"/>
                  <a:t>s</a:t>
                </a:r>
                <a:r>
                  <a:rPr lang="de-DE" altLang="de-DE" sz="600" b="1" dirty="0" err="1" smtClean="0"/>
                  <a:t>tain</a:t>
                </a:r>
                <a:r>
                  <a:rPr lang="de-DE" altLang="de-DE" sz="600" b="1" dirty="0" smtClean="0"/>
                  <a:t> </a:t>
                </a:r>
                <a:r>
                  <a:rPr lang="de-DE" altLang="de-DE" sz="600" b="1" dirty="0" err="1" smtClean="0"/>
                  <a:t>area</a:t>
                </a:r>
                <a:endParaRPr lang="de-DE" altLang="de-DE" sz="600" b="1" dirty="0"/>
              </a:p>
            </p:txBody>
          </p:sp>
          <p:sp>
            <p:nvSpPr>
              <p:cNvPr id="128" name="Textfeld 12"/>
              <p:cNvSpPr txBox="1">
                <a:spLocks noChangeArrowheads="1"/>
              </p:cNvSpPr>
              <p:nvPr/>
            </p:nvSpPr>
            <p:spPr bwMode="auto">
              <a:xfrm rot="16200000">
                <a:off x="5569613" y="4057759"/>
                <a:ext cx="814733" cy="2877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600" b="1" dirty="0" err="1" smtClean="0"/>
                  <a:t>cell</a:t>
                </a:r>
                <a:r>
                  <a:rPr lang="de-DE" sz="600" b="1" dirty="0" smtClean="0"/>
                  <a:t>-count</a:t>
                </a:r>
                <a:endParaRPr lang="de-DE" altLang="de-DE" sz="600" b="1" dirty="0"/>
              </a:p>
            </p:txBody>
          </p:sp>
          <p:sp>
            <p:nvSpPr>
              <p:cNvPr id="129" name="Textfeld 13"/>
              <p:cNvSpPr txBox="1">
                <a:spLocks noChangeArrowheads="1"/>
              </p:cNvSpPr>
              <p:nvPr/>
            </p:nvSpPr>
            <p:spPr bwMode="auto">
              <a:xfrm rot="16200000">
                <a:off x="5658618" y="4878108"/>
                <a:ext cx="729900" cy="34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altLang="de-DE" sz="600" b="1" dirty="0" err="1" smtClean="0"/>
                  <a:t>visual</a:t>
                </a:r>
                <a:endParaRPr lang="de-DE" altLang="de-DE" sz="600" b="1" dirty="0"/>
              </a:p>
            </p:txBody>
          </p:sp>
        </p:grpSp>
        <p:sp>
          <p:nvSpPr>
            <p:cNvPr id="131" name="Textfeld 130"/>
            <p:cNvSpPr txBox="1"/>
            <p:nvPr/>
          </p:nvSpPr>
          <p:spPr>
            <a:xfrm>
              <a:off x="422770" y="2592062"/>
              <a:ext cx="493314" cy="16164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500" b="1" dirty="0" smtClean="0"/>
                <a:t>Primary CRC</a:t>
              </a:r>
            </a:p>
            <a:p>
              <a:r>
                <a:rPr lang="de-DE" sz="500" b="1" dirty="0" smtClean="0"/>
                <a:t>Add Mx Min</a:t>
              </a:r>
            </a:p>
            <a:p>
              <a:r>
                <a:rPr lang="de-DE" sz="500" b="1" dirty="0" smtClean="0"/>
                <a:t>Add Mx Max</a:t>
              </a:r>
            </a:p>
            <a:p>
              <a:r>
                <a:rPr lang="de-DE" sz="500" b="1" dirty="0" smtClean="0"/>
                <a:t>Add Mx last</a:t>
              </a:r>
            </a:p>
            <a:p>
              <a:r>
                <a:rPr lang="de-DE" sz="500" b="1" dirty="0" smtClean="0"/>
                <a:t>Mx Min</a:t>
              </a:r>
            </a:p>
            <a:p>
              <a:r>
                <a:rPr lang="de-DE" sz="500" b="1" dirty="0" smtClean="0"/>
                <a:t>Mx Max</a:t>
              </a:r>
            </a:p>
            <a:p>
              <a:r>
                <a:rPr lang="de-DE" sz="500" b="1" dirty="0" smtClean="0"/>
                <a:t>Mx last</a:t>
              </a:r>
            </a:p>
            <a:p>
              <a:r>
                <a:rPr lang="de-DE" sz="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5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500" dirty="0" smtClean="0"/>
                <a:t>Primary CRC</a:t>
              </a:r>
              <a:endParaRPr lang="de-DE" sz="500" dirty="0"/>
            </a:p>
            <a:p>
              <a:r>
                <a:rPr lang="de-DE" sz="500" dirty="0"/>
                <a:t>Add Mx Min</a:t>
              </a:r>
            </a:p>
            <a:p>
              <a:r>
                <a:rPr lang="de-DE" sz="500" dirty="0"/>
                <a:t>Add Mx Max</a:t>
              </a:r>
            </a:p>
            <a:p>
              <a:r>
                <a:rPr lang="de-DE" sz="500" dirty="0"/>
                <a:t>Add Mx last</a:t>
              </a:r>
            </a:p>
            <a:p>
              <a:r>
                <a:rPr lang="de-DE" sz="500" dirty="0"/>
                <a:t>Mx Min</a:t>
              </a:r>
            </a:p>
            <a:p>
              <a:r>
                <a:rPr lang="de-DE" sz="500" dirty="0"/>
                <a:t>Mx Max</a:t>
              </a:r>
            </a:p>
            <a:p>
              <a:r>
                <a:rPr lang="de-DE" sz="500" dirty="0"/>
                <a:t>Mx </a:t>
              </a:r>
              <a:r>
                <a:rPr lang="de-DE" sz="500" dirty="0" smtClean="0"/>
                <a:t>last</a:t>
              </a:r>
              <a:endParaRPr lang="de-DE" sz="500" dirty="0"/>
            </a:p>
          </p:txBody>
        </p:sp>
      </p:grpSp>
      <p:sp>
        <p:nvSpPr>
          <p:cNvPr id="49" name="Rechteck 48"/>
          <p:cNvSpPr/>
          <p:nvPr/>
        </p:nvSpPr>
        <p:spPr>
          <a:xfrm>
            <a:off x="107504" y="139492"/>
            <a:ext cx="25583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MEDIAN-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CD3-CD8</a:t>
            </a:r>
            <a:endParaRPr lang="de-DE" altLang="de-DE" sz="2800" dirty="0"/>
          </a:p>
        </p:txBody>
      </p:sp>
    </p:spTree>
    <p:extLst>
      <p:ext uri="{BB962C8B-B14F-4D97-AF65-F5344CB8AC3E}">
        <p14:creationId xmlns:p14="http://schemas.microsoft.com/office/powerpoint/2010/main" val="339177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fik 7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25"/>
          <a:stretch/>
        </p:blipFill>
        <p:spPr bwMode="auto">
          <a:xfrm>
            <a:off x="2548051" y="622017"/>
            <a:ext cx="1479473" cy="120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Grafik 7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76"/>
          <a:stretch/>
        </p:blipFill>
        <p:spPr bwMode="auto">
          <a:xfrm>
            <a:off x="2502195" y="4252261"/>
            <a:ext cx="1471493" cy="120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Grafik 7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65"/>
          <a:stretch/>
        </p:blipFill>
        <p:spPr bwMode="auto">
          <a:xfrm>
            <a:off x="2515145" y="3034629"/>
            <a:ext cx="1479473" cy="120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Grafik 8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16"/>
          <a:stretch/>
        </p:blipFill>
        <p:spPr bwMode="auto">
          <a:xfrm>
            <a:off x="2536984" y="1828323"/>
            <a:ext cx="1471493" cy="120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Grafik 8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49"/>
          <a:stretch/>
        </p:blipFill>
        <p:spPr bwMode="auto">
          <a:xfrm>
            <a:off x="4029764" y="616139"/>
            <a:ext cx="1446002" cy="120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Grafik 8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47"/>
          <a:stretch/>
        </p:blipFill>
        <p:spPr bwMode="auto">
          <a:xfrm>
            <a:off x="4033680" y="4252160"/>
            <a:ext cx="1418843" cy="120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Grafik 8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17"/>
          <a:stretch/>
        </p:blipFill>
        <p:spPr bwMode="auto">
          <a:xfrm>
            <a:off x="4034996" y="3043583"/>
            <a:ext cx="1440770" cy="120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Grafik 8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97"/>
          <a:stretch/>
        </p:blipFill>
        <p:spPr bwMode="auto">
          <a:xfrm>
            <a:off x="4028891" y="1827418"/>
            <a:ext cx="1431464" cy="120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feld 25"/>
          <p:cNvSpPr txBox="1"/>
          <p:nvPr/>
        </p:nvSpPr>
        <p:spPr>
          <a:xfrm rot="16200000">
            <a:off x="5360352" y="988892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351510" y="2105079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343494" y="3378367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5557797" y="188640"/>
            <a:ext cx="3484723" cy="41483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5557797" y="4369118"/>
            <a:ext cx="3484723" cy="23380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2218887" y="188640"/>
            <a:ext cx="3282842" cy="53563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7" name="Rechteck 46"/>
          <p:cNvSpPr/>
          <p:nvPr/>
        </p:nvSpPr>
        <p:spPr>
          <a:xfrm>
            <a:off x="2218887" y="5591885"/>
            <a:ext cx="3282842" cy="11153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51" name="Grafik 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39"/>
          <a:stretch/>
        </p:blipFill>
        <p:spPr bwMode="auto">
          <a:xfrm>
            <a:off x="5831764" y="611245"/>
            <a:ext cx="1477428" cy="122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fik 6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38"/>
          <a:stretch/>
        </p:blipFill>
        <p:spPr bwMode="auto">
          <a:xfrm>
            <a:off x="5844307" y="3057942"/>
            <a:ext cx="1462995" cy="122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7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19"/>
          <a:stretch/>
        </p:blipFill>
        <p:spPr bwMode="auto">
          <a:xfrm>
            <a:off x="5831764" y="1834594"/>
            <a:ext cx="1441225" cy="122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11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04"/>
          <a:stretch/>
        </p:blipFill>
        <p:spPr bwMode="auto">
          <a:xfrm>
            <a:off x="7408308" y="611245"/>
            <a:ext cx="1441484" cy="122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1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94"/>
          <a:stretch/>
        </p:blipFill>
        <p:spPr bwMode="auto">
          <a:xfrm>
            <a:off x="7434676" y="3043540"/>
            <a:ext cx="1423230" cy="122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Grafik 13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83"/>
          <a:stretch/>
        </p:blipFill>
        <p:spPr bwMode="auto">
          <a:xfrm>
            <a:off x="7427066" y="1834594"/>
            <a:ext cx="1414234" cy="122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2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9"/>
          <a:stretch/>
        </p:blipFill>
        <p:spPr bwMode="auto">
          <a:xfrm>
            <a:off x="6591201" y="4406783"/>
            <a:ext cx="2413027" cy="1952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581" y="5601828"/>
            <a:ext cx="2154441" cy="110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Gruppieren 32"/>
          <p:cNvGrpSpPr/>
          <p:nvPr/>
        </p:nvGrpSpPr>
        <p:grpSpPr>
          <a:xfrm>
            <a:off x="5796136" y="4482086"/>
            <a:ext cx="836330" cy="1611210"/>
            <a:chOff x="6156986" y="3631374"/>
            <a:chExt cx="836330" cy="1611210"/>
          </a:xfrm>
        </p:grpSpPr>
        <p:cxnSp>
          <p:nvCxnSpPr>
            <p:cNvPr id="34" name="Gerade Verbindung 33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feld 6"/>
            <p:cNvSpPr txBox="1">
              <a:spLocks noChangeArrowheads="1"/>
            </p:cNvSpPr>
            <p:nvPr/>
          </p:nvSpPr>
          <p:spPr bwMode="auto">
            <a:xfrm rot="16200000">
              <a:off x="6051036" y="3843392"/>
              <a:ext cx="433132" cy="164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70" b="1" dirty="0" err="1"/>
                <a:t>s</a:t>
              </a:r>
              <a:r>
                <a:rPr lang="de-DE" altLang="de-DE" sz="470" b="1" dirty="0" err="1" smtClean="0"/>
                <a:t>tain</a:t>
              </a:r>
              <a:r>
                <a:rPr lang="de-DE" altLang="de-DE" sz="470" b="1" dirty="0" smtClean="0"/>
                <a:t> </a:t>
              </a:r>
              <a:r>
                <a:rPr lang="de-DE" altLang="de-DE" sz="470" b="1" dirty="0" err="1" smtClean="0"/>
                <a:t>area</a:t>
              </a:r>
              <a:endParaRPr lang="de-DE" altLang="de-DE" sz="470" b="1" dirty="0"/>
            </a:p>
          </p:txBody>
        </p:sp>
        <p:sp>
          <p:nvSpPr>
            <p:cNvPr id="38" name="Textfeld 12"/>
            <p:cNvSpPr txBox="1">
              <a:spLocks noChangeArrowheads="1"/>
            </p:cNvSpPr>
            <p:nvPr/>
          </p:nvSpPr>
          <p:spPr bwMode="auto">
            <a:xfrm rot="16200000">
              <a:off x="6023552" y="4336949"/>
              <a:ext cx="431528" cy="164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470" b="1" dirty="0" err="1" smtClean="0"/>
                <a:t>cell</a:t>
              </a:r>
              <a:r>
                <a:rPr lang="de-DE" sz="470" b="1" dirty="0" smtClean="0"/>
                <a:t>-count</a:t>
              </a:r>
              <a:endParaRPr lang="de-DE" altLang="de-DE" sz="470" b="1" dirty="0"/>
            </a:p>
          </p:txBody>
        </p:sp>
        <p:sp>
          <p:nvSpPr>
            <p:cNvPr id="39" name="Textfeld 13"/>
            <p:cNvSpPr txBox="1">
              <a:spLocks noChangeArrowheads="1"/>
            </p:cNvSpPr>
            <p:nvPr/>
          </p:nvSpPr>
          <p:spPr bwMode="auto">
            <a:xfrm rot="16200000">
              <a:off x="6103147" y="4833255"/>
              <a:ext cx="328936" cy="164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70" b="1" dirty="0" err="1" smtClean="0"/>
                <a:t>visual</a:t>
              </a:r>
              <a:endParaRPr lang="de-DE" altLang="de-DE" sz="470" b="1" dirty="0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6488049" y="3631374"/>
              <a:ext cx="505267" cy="1611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470" b="1" dirty="0" smtClean="0"/>
                <a:t>Primary CRC</a:t>
              </a:r>
            </a:p>
            <a:p>
              <a:r>
                <a:rPr lang="de-DE" sz="470" b="1" dirty="0" smtClean="0"/>
                <a:t>Add Mx Min</a:t>
              </a:r>
            </a:p>
            <a:p>
              <a:r>
                <a:rPr lang="de-DE" sz="470" b="1" dirty="0" smtClean="0"/>
                <a:t>Add Mx Max</a:t>
              </a:r>
            </a:p>
            <a:p>
              <a:r>
                <a:rPr lang="de-DE" sz="470" b="1" dirty="0" smtClean="0"/>
                <a:t>Add Mx last</a:t>
              </a:r>
            </a:p>
            <a:p>
              <a:r>
                <a:rPr lang="de-DE" sz="470" b="1" dirty="0" smtClean="0"/>
                <a:t>Mx Min</a:t>
              </a:r>
            </a:p>
            <a:p>
              <a:r>
                <a:rPr lang="de-DE" sz="470" b="1" dirty="0" smtClean="0"/>
                <a:t>Mx Max</a:t>
              </a:r>
            </a:p>
            <a:p>
              <a:r>
                <a:rPr lang="de-DE" sz="470" b="1" dirty="0" smtClean="0"/>
                <a:t>Mx last</a:t>
              </a:r>
            </a:p>
            <a:p>
              <a:r>
                <a:rPr lang="de-DE" sz="47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470" dirty="0" smtClean="0"/>
                <a:t>Primary CRC</a:t>
              </a:r>
              <a:endParaRPr lang="de-DE" sz="470" dirty="0"/>
            </a:p>
            <a:p>
              <a:r>
                <a:rPr lang="de-DE" sz="470" dirty="0"/>
                <a:t>Add Mx Min</a:t>
              </a:r>
            </a:p>
            <a:p>
              <a:r>
                <a:rPr lang="de-DE" sz="470" dirty="0"/>
                <a:t>Add Mx Max</a:t>
              </a:r>
            </a:p>
            <a:p>
              <a:r>
                <a:rPr lang="de-DE" sz="470" dirty="0"/>
                <a:t>Add Mx last</a:t>
              </a:r>
            </a:p>
            <a:p>
              <a:r>
                <a:rPr lang="de-DE" sz="470" dirty="0"/>
                <a:t>Mx Min</a:t>
              </a:r>
            </a:p>
            <a:p>
              <a:r>
                <a:rPr lang="de-DE" sz="470" dirty="0"/>
                <a:t>Mx Max</a:t>
              </a:r>
            </a:p>
            <a:p>
              <a:r>
                <a:rPr lang="de-DE" sz="470" dirty="0"/>
                <a:t>Mx </a:t>
              </a:r>
              <a:r>
                <a:rPr lang="de-DE" sz="470" dirty="0" smtClean="0"/>
                <a:t>last</a:t>
              </a:r>
              <a:endParaRPr lang="de-DE" sz="470" dirty="0"/>
            </a:p>
          </p:txBody>
        </p:sp>
      </p:grpSp>
      <p:grpSp>
        <p:nvGrpSpPr>
          <p:cNvPr id="41" name="Gruppieren 40"/>
          <p:cNvGrpSpPr/>
          <p:nvPr/>
        </p:nvGrpSpPr>
        <p:grpSpPr>
          <a:xfrm>
            <a:off x="4862843" y="5855886"/>
            <a:ext cx="429237" cy="525442"/>
            <a:chOff x="4778905" y="5310759"/>
            <a:chExt cx="429237" cy="525442"/>
          </a:xfrm>
        </p:grpSpPr>
        <p:pic>
          <p:nvPicPr>
            <p:cNvPr id="42" name="Grafik 41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4867171" y="5310759"/>
              <a:ext cx="205411" cy="102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Grafik 42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4878613" y="5546687"/>
              <a:ext cx="206245" cy="114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feld 43"/>
            <p:cNvSpPr txBox="1"/>
            <p:nvPr/>
          </p:nvSpPr>
          <p:spPr>
            <a:xfrm>
              <a:off x="4788024" y="5588770"/>
              <a:ext cx="420118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high</a:t>
              </a:r>
              <a:endParaRPr lang="de-DE" sz="800" dirty="0"/>
            </a:p>
          </p:txBody>
        </p:sp>
        <p:sp>
          <p:nvSpPr>
            <p:cNvPr id="48" name="Textfeld 47"/>
            <p:cNvSpPr txBox="1"/>
            <p:nvPr/>
          </p:nvSpPr>
          <p:spPr>
            <a:xfrm>
              <a:off x="4778905" y="5322963"/>
              <a:ext cx="386980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low</a:t>
              </a:r>
              <a:endParaRPr lang="de-DE" sz="800" dirty="0"/>
            </a:p>
          </p:txBody>
        </p:sp>
      </p:grpSp>
      <p:sp>
        <p:nvSpPr>
          <p:cNvPr id="60" name="Abgerundetes Rechteck 59"/>
          <p:cNvSpPr/>
          <p:nvPr/>
        </p:nvSpPr>
        <p:spPr>
          <a:xfrm>
            <a:off x="2855383" y="23951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CD8-CD20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1" name="Abgerundetes Rechteck 60"/>
          <p:cNvSpPr/>
          <p:nvPr/>
        </p:nvSpPr>
        <p:spPr>
          <a:xfrm>
            <a:off x="4318555" y="23951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CD8-CD20 [</a:t>
            </a:r>
            <a:r>
              <a:rPr lang="de-DE" sz="800" b="1" dirty="0" err="1"/>
              <a:t>stain</a:t>
            </a:r>
            <a:r>
              <a:rPr lang="de-DE" sz="800" b="1" dirty="0"/>
              <a:t>-area/mm²x10^5]</a:t>
            </a:r>
          </a:p>
        </p:txBody>
      </p:sp>
      <p:sp>
        <p:nvSpPr>
          <p:cNvPr id="62" name="Abgerundetes Rechteck 61"/>
          <p:cNvSpPr/>
          <p:nvPr/>
        </p:nvSpPr>
        <p:spPr>
          <a:xfrm>
            <a:off x="6118755" y="243790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CD8-CD20</a:t>
            </a:r>
          </a:p>
          <a:p>
            <a:pPr marL="0" lvl="2" algn="ctr"/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3" name="Abgerundetes Rechteck 62"/>
          <p:cNvSpPr/>
          <p:nvPr/>
        </p:nvSpPr>
        <p:spPr>
          <a:xfrm>
            <a:off x="7524329" y="243790"/>
            <a:ext cx="1296144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CD8-CD20</a:t>
            </a:r>
          </a:p>
          <a:p>
            <a:pPr marL="0" lvl="2" algn="ctr"/>
            <a:r>
              <a:rPr lang="de-DE" sz="800" b="1" dirty="0" smtClean="0"/>
              <a:t> </a:t>
            </a:r>
            <a:r>
              <a:rPr lang="de-DE" sz="800" b="1" dirty="0"/>
              <a:t>[</a:t>
            </a:r>
            <a:r>
              <a:rPr lang="de-DE" sz="800" b="1" dirty="0" err="1"/>
              <a:t>stain</a:t>
            </a:r>
            <a:r>
              <a:rPr lang="de-DE" sz="800" b="1" dirty="0"/>
              <a:t>-area/mm²x10^5]</a:t>
            </a:r>
          </a:p>
        </p:txBody>
      </p:sp>
      <p:sp>
        <p:nvSpPr>
          <p:cNvPr id="64" name="Textfeld 63"/>
          <p:cNvSpPr txBox="1"/>
          <p:nvPr/>
        </p:nvSpPr>
        <p:spPr>
          <a:xfrm rot="16200000">
            <a:off x="2064652" y="96602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65" name="Textfeld 64"/>
          <p:cNvSpPr txBox="1"/>
          <p:nvPr/>
        </p:nvSpPr>
        <p:spPr>
          <a:xfrm rot="16200000">
            <a:off x="2049112" y="207248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 dirty="0" smtClean="0"/>
              <a:t>Primary CRC </a:t>
            </a:r>
            <a:r>
              <a:rPr lang="de-DE" sz="700" dirty="0"/>
              <a:t>+ </a:t>
            </a:r>
          </a:p>
          <a:p>
            <a:pPr algn="ctr"/>
            <a:r>
              <a:rPr lang="de-DE" sz="700" dirty="0"/>
              <a:t>Mx (last)</a:t>
            </a:r>
          </a:p>
        </p:txBody>
      </p:sp>
      <p:sp>
        <p:nvSpPr>
          <p:cNvPr id="66" name="Textfeld 65"/>
          <p:cNvSpPr txBox="1"/>
          <p:nvPr/>
        </p:nvSpPr>
        <p:spPr>
          <a:xfrm rot="16200000">
            <a:off x="2059586" y="3296620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 dirty="0" smtClean="0"/>
              <a:t>Primary CRC </a:t>
            </a:r>
            <a:r>
              <a:rPr lang="de-DE" sz="700" dirty="0"/>
              <a:t>+ </a:t>
            </a:r>
          </a:p>
          <a:p>
            <a:pPr algn="ctr"/>
            <a:r>
              <a:rPr lang="de-DE" sz="700" dirty="0"/>
              <a:t>Mx (Min</a:t>
            </a:r>
            <a:r>
              <a:rPr lang="de-DE" sz="700" dirty="0" smtClean="0"/>
              <a:t>)</a:t>
            </a:r>
            <a:endParaRPr lang="de-DE" sz="700" dirty="0"/>
          </a:p>
        </p:txBody>
      </p:sp>
      <p:sp>
        <p:nvSpPr>
          <p:cNvPr id="67" name="Textfeld 66"/>
          <p:cNvSpPr txBox="1"/>
          <p:nvPr/>
        </p:nvSpPr>
        <p:spPr>
          <a:xfrm rot="16200000">
            <a:off x="1956535" y="4461412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49" name="Rechteck 48"/>
          <p:cNvSpPr/>
          <p:nvPr/>
        </p:nvSpPr>
        <p:spPr>
          <a:xfrm>
            <a:off x="107504" y="139492"/>
            <a:ext cx="166744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MEDIAN- </a:t>
            </a:r>
          </a:p>
          <a:p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CD8-CD20</a:t>
            </a:r>
            <a:endParaRPr lang="de-DE" altLang="de-DE" sz="2800" dirty="0"/>
          </a:p>
        </p:txBody>
      </p:sp>
    </p:spTree>
    <p:extLst>
      <p:ext uri="{BB962C8B-B14F-4D97-AF65-F5344CB8AC3E}">
        <p14:creationId xmlns:p14="http://schemas.microsoft.com/office/powerpoint/2010/main" val="125608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 rot="16200000">
            <a:off x="3087620" y="927041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102556" y="2200077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096196" y="3309469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096195" y="4766175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960348" y="979371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951375" y="2104252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943360" y="3387457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086053" y="172046"/>
            <a:ext cx="2898236" cy="41806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086053" y="4385086"/>
            <a:ext cx="2898236" cy="23562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367713" y="172046"/>
            <a:ext cx="2671707" cy="53980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7" name="Rechteck 46"/>
          <p:cNvSpPr/>
          <p:nvPr/>
        </p:nvSpPr>
        <p:spPr>
          <a:xfrm>
            <a:off x="3367713" y="5617377"/>
            <a:ext cx="2671707" cy="11239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9"/>
          <a:stretch/>
        </p:blipFill>
        <p:spPr bwMode="auto">
          <a:xfrm>
            <a:off x="6982960" y="4410816"/>
            <a:ext cx="1979863" cy="197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Grafik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11"/>
          <a:stretch/>
        </p:blipFill>
        <p:spPr bwMode="auto">
          <a:xfrm>
            <a:off x="7601180" y="1820315"/>
            <a:ext cx="1193092" cy="1232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Grafik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79"/>
          <a:stretch/>
        </p:blipFill>
        <p:spPr bwMode="auto">
          <a:xfrm>
            <a:off x="6389519" y="1789264"/>
            <a:ext cx="1216644" cy="1263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afik 1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08"/>
          <a:stretch/>
        </p:blipFill>
        <p:spPr bwMode="auto">
          <a:xfrm>
            <a:off x="7608493" y="3062700"/>
            <a:ext cx="1181589" cy="1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fik 1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6"/>
          <a:stretch/>
        </p:blipFill>
        <p:spPr bwMode="auto">
          <a:xfrm>
            <a:off x="6404308" y="3061285"/>
            <a:ext cx="1187066" cy="124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1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77"/>
          <a:stretch/>
        </p:blipFill>
        <p:spPr bwMode="auto">
          <a:xfrm>
            <a:off x="7608214" y="562493"/>
            <a:ext cx="1167075" cy="1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fik 1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81"/>
          <a:stretch/>
        </p:blipFill>
        <p:spPr bwMode="auto">
          <a:xfrm>
            <a:off x="6405449" y="550833"/>
            <a:ext cx="1155025" cy="124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09"/>
          <a:stretch/>
        </p:blipFill>
        <p:spPr bwMode="auto">
          <a:xfrm>
            <a:off x="4836358" y="597892"/>
            <a:ext cx="1151473" cy="116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fik 50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40"/>
          <a:stretch/>
        </p:blipFill>
        <p:spPr bwMode="auto">
          <a:xfrm>
            <a:off x="4830855" y="4346639"/>
            <a:ext cx="1146569" cy="116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fik 51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28"/>
          <a:stretch/>
        </p:blipFill>
        <p:spPr bwMode="auto">
          <a:xfrm>
            <a:off x="4840175" y="3185734"/>
            <a:ext cx="1137249" cy="116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5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32"/>
          <a:stretch/>
        </p:blipFill>
        <p:spPr bwMode="auto">
          <a:xfrm>
            <a:off x="4840662" y="1891286"/>
            <a:ext cx="1141842" cy="116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5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3644693" y="592741"/>
            <a:ext cx="1176670" cy="116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54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32"/>
          <a:stretch/>
        </p:blipFill>
        <p:spPr bwMode="auto">
          <a:xfrm>
            <a:off x="3661729" y="4347385"/>
            <a:ext cx="1136804" cy="116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18"/>
          <a:stretch/>
        </p:blipFill>
        <p:spPr bwMode="auto">
          <a:xfrm>
            <a:off x="3649236" y="3185734"/>
            <a:ext cx="1149297" cy="116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90"/>
          <a:stretch/>
        </p:blipFill>
        <p:spPr bwMode="auto">
          <a:xfrm>
            <a:off x="3644693" y="1891286"/>
            <a:ext cx="1176670" cy="116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966" y="5634311"/>
            <a:ext cx="2188529" cy="1123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8" name="Gruppieren 57"/>
          <p:cNvGrpSpPr/>
          <p:nvPr/>
        </p:nvGrpSpPr>
        <p:grpSpPr>
          <a:xfrm>
            <a:off x="6156986" y="4509120"/>
            <a:ext cx="836330" cy="1611210"/>
            <a:chOff x="6156986" y="3653828"/>
            <a:chExt cx="836330" cy="1611210"/>
          </a:xfrm>
        </p:grpSpPr>
        <p:cxnSp>
          <p:nvCxnSpPr>
            <p:cNvPr id="59" name="Gerade Verbindung 58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60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feld 6"/>
            <p:cNvSpPr txBox="1">
              <a:spLocks noChangeArrowheads="1"/>
            </p:cNvSpPr>
            <p:nvPr/>
          </p:nvSpPr>
          <p:spPr bwMode="auto">
            <a:xfrm rot="16200000">
              <a:off x="6051037" y="3843393"/>
              <a:ext cx="433132" cy="164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70" b="1" dirty="0" err="1"/>
                <a:t>s</a:t>
              </a:r>
              <a:r>
                <a:rPr lang="de-DE" altLang="de-DE" sz="470" b="1" dirty="0" err="1" smtClean="0"/>
                <a:t>tain</a:t>
              </a:r>
              <a:r>
                <a:rPr lang="de-DE" altLang="de-DE" sz="470" b="1" dirty="0" smtClean="0"/>
                <a:t> </a:t>
              </a:r>
              <a:r>
                <a:rPr lang="de-DE" altLang="de-DE" sz="470" b="1" dirty="0" err="1" smtClean="0"/>
                <a:t>area</a:t>
              </a:r>
              <a:endParaRPr lang="de-DE" altLang="de-DE" sz="470" b="1" dirty="0"/>
            </a:p>
          </p:txBody>
        </p:sp>
        <p:sp>
          <p:nvSpPr>
            <p:cNvPr id="64" name="Textfeld 12"/>
            <p:cNvSpPr txBox="1">
              <a:spLocks noChangeArrowheads="1"/>
            </p:cNvSpPr>
            <p:nvPr/>
          </p:nvSpPr>
          <p:spPr bwMode="auto">
            <a:xfrm rot="16200000">
              <a:off x="6023552" y="4336949"/>
              <a:ext cx="431528" cy="164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470" b="1" dirty="0" err="1" smtClean="0"/>
                <a:t>cell</a:t>
              </a:r>
              <a:r>
                <a:rPr lang="de-DE" sz="470" b="1" dirty="0" smtClean="0"/>
                <a:t>-count</a:t>
              </a:r>
              <a:endParaRPr lang="de-DE" altLang="de-DE" sz="470" b="1" dirty="0"/>
            </a:p>
          </p:txBody>
        </p:sp>
        <p:sp>
          <p:nvSpPr>
            <p:cNvPr id="65" name="Textfeld 13"/>
            <p:cNvSpPr txBox="1">
              <a:spLocks noChangeArrowheads="1"/>
            </p:cNvSpPr>
            <p:nvPr/>
          </p:nvSpPr>
          <p:spPr bwMode="auto">
            <a:xfrm rot="16200000">
              <a:off x="6103147" y="4833255"/>
              <a:ext cx="328936" cy="164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70" b="1" dirty="0" err="1" smtClean="0"/>
                <a:t>visual</a:t>
              </a:r>
              <a:endParaRPr lang="de-DE" altLang="de-DE" sz="470" b="1" dirty="0"/>
            </a:p>
          </p:txBody>
        </p:sp>
        <p:sp>
          <p:nvSpPr>
            <p:cNvPr id="66" name="Textfeld 65"/>
            <p:cNvSpPr txBox="1"/>
            <p:nvPr/>
          </p:nvSpPr>
          <p:spPr>
            <a:xfrm>
              <a:off x="6488049" y="3653828"/>
              <a:ext cx="505267" cy="1611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470" b="1" dirty="0" smtClean="0"/>
                <a:t>Primary CRC</a:t>
              </a:r>
            </a:p>
            <a:p>
              <a:r>
                <a:rPr lang="de-DE" sz="470" b="1" dirty="0" smtClean="0"/>
                <a:t>Add Mx Min</a:t>
              </a:r>
            </a:p>
            <a:p>
              <a:r>
                <a:rPr lang="de-DE" sz="470" b="1" dirty="0" smtClean="0"/>
                <a:t>Add Mx Max</a:t>
              </a:r>
            </a:p>
            <a:p>
              <a:r>
                <a:rPr lang="de-DE" sz="470" b="1" dirty="0" smtClean="0"/>
                <a:t>Add Mx last</a:t>
              </a:r>
            </a:p>
            <a:p>
              <a:r>
                <a:rPr lang="de-DE" sz="470" b="1" dirty="0" smtClean="0"/>
                <a:t>Mx Min</a:t>
              </a:r>
            </a:p>
            <a:p>
              <a:r>
                <a:rPr lang="de-DE" sz="470" b="1" dirty="0" smtClean="0"/>
                <a:t>Mx Max</a:t>
              </a:r>
            </a:p>
            <a:p>
              <a:r>
                <a:rPr lang="de-DE" sz="470" b="1" dirty="0" smtClean="0"/>
                <a:t>Mx last</a:t>
              </a:r>
            </a:p>
            <a:p>
              <a:r>
                <a:rPr lang="de-DE" sz="47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47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470" dirty="0" smtClean="0"/>
                <a:t>Primary CRC</a:t>
              </a:r>
              <a:endParaRPr lang="de-DE" sz="470" dirty="0"/>
            </a:p>
            <a:p>
              <a:r>
                <a:rPr lang="de-DE" sz="470" dirty="0"/>
                <a:t>Add Mx Min</a:t>
              </a:r>
            </a:p>
            <a:p>
              <a:r>
                <a:rPr lang="de-DE" sz="470" dirty="0"/>
                <a:t>Add Mx Max</a:t>
              </a:r>
            </a:p>
            <a:p>
              <a:r>
                <a:rPr lang="de-DE" sz="470" dirty="0"/>
                <a:t>Add Mx last</a:t>
              </a:r>
            </a:p>
            <a:p>
              <a:r>
                <a:rPr lang="de-DE" sz="470" dirty="0"/>
                <a:t>Mx Min</a:t>
              </a:r>
            </a:p>
            <a:p>
              <a:r>
                <a:rPr lang="de-DE" sz="470" dirty="0"/>
                <a:t>Mx Max</a:t>
              </a:r>
            </a:p>
            <a:p>
              <a:r>
                <a:rPr lang="de-DE" sz="470" dirty="0"/>
                <a:t>Mx </a:t>
              </a:r>
              <a:r>
                <a:rPr lang="de-DE" sz="470" dirty="0" smtClean="0"/>
                <a:t>last</a:t>
              </a:r>
              <a:endParaRPr lang="de-DE" sz="470" dirty="0"/>
            </a:p>
          </p:txBody>
        </p:sp>
      </p:grpSp>
      <p:grpSp>
        <p:nvGrpSpPr>
          <p:cNvPr id="67" name="Gruppieren 66"/>
          <p:cNvGrpSpPr/>
          <p:nvPr/>
        </p:nvGrpSpPr>
        <p:grpSpPr>
          <a:xfrm>
            <a:off x="5613980" y="5877272"/>
            <a:ext cx="429237" cy="525442"/>
            <a:chOff x="4778905" y="5310759"/>
            <a:chExt cx="429237" cy="525442"/>
          </a:xfrm>
        </p:grpSpPr>
        <p:pic>
          <p:nvPicPr>
            <p:cNvPr id="68" name="Grafik 67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4867171" y="5310759"/>
              <a:ext cx="205411" cy="102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Grafik 68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4878613" y="5546687"/>
              <a:ext cx="206245" cy="114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Textfeld 69"/>
            <p:cNvSpPr txBox="1"/>
            <p:nvPr/>
          </p:nvSpPr>
          <p:spPr>
            <a:xfrm>
              <a:off x="4788024" y="5588770"/>
              <a:ext cx="420118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high</a:t>
              </a:r>
              <a:endParaRPr lang="de-DE" sz="800" dirty="0"/>
            </a:p>
          </p:txBody>
        </p:sp>
        <p:sp>
          <p:nvSpPr>
            <p:cNvPr id="71" name="Textfeld 70"/>
            <p:cNvSpPr txBox="1"/>
            <p:nvPr/>
          </p:nvSpPr>
          <p:spPr>
            <a:xfrm>
              <a:off x="4778905" y="5322963"/>
              <a:ext cx="386980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low</a:t>
              </a:r>
              <a:endParaRPr lang="de-DE" sz="800" dirty="0"/>
            </a:p>
          </p:txBody>
        </p:sp>
      </p:grpSp>
      <p:sp>
        <p:nvSpPr>
          <p:cNvPr id="63" name="Rechteck 62"/>
          <p:cNvSpPr/>
          <p:nvPr/>
        </p:nvSpPr>
        <p:spPr>
          <a:xfrm>
            <a:off x="107504" y="139492"/>
            <a:ext cx="25583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MEDIAN-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FOXP3</a:t>
            </a:r>
            <a:endParaRPr lang="de-DE" altLang="de-DE" sz="2800" dirty="0"/>
          </a:p>
        </p:txBody>
      </p:sp>
      <p:sp>
        <p:nvSpPr>
          <p:cNvPr id="72" name="Abgerundetes Rechteck 71"/>
          <p:cNvSpPr/>
          <p:nvPr/>
        </p:nvSpPr>
        <p:spPr>
          <a:xfrm>
            <a:off x="3688303" y="19244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FOXP3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73" name="Abgerundetes Rechteck 72"/>
          <p:cNvSpPr/>
          <p:nvPr/>
        </p:nvSpPr>
        <p:spPr>
          <a:xfrm>
            <a:off x="4901918" y="19244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FOXP3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  <p:sp>
        <p:nvSpPr>
          <p:cNvPr id="74" name="Abgerundetes Rechteck 73"/>
          <p:cNvSpPr/>
          <p:nvPr/>
        </p:nvSpPr>
        <p:spPr>
          <a:xfrm>
            <a:off x="6489475" y="19671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FOXP3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75" name="Abgerundetes Rechteck 74"/>
          <p:cNvSpPr/>
          <p:nvPr/>
        </p:nvSpPr>
        <p:spPr>
          <a:xfrm>
            <a:off x="7738491" y="19671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FOXP3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42883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rafik 4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33"/>
          <a:stretch/>
        </p:blipFill>
        <p:spPr bwMode="auto">
          <a:xfrm>
            <a:off x="4880467" y="458768"/>
            <a:ext cx="1194477" cy="120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Grafik 4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30"/>
          <a:stretch/>
        </p:blipFill>
        <p:spPr bwMode="auto">
          <a:xfrm>
            <a:off x="4868218" y="4230906"/>
            <a:ext cx="1172012" cy="120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afik 4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35"/>
          <a:stretch/>
        </p:blipFill>
        <p:spPr bwMode="auto">
          <a:xfrm>
            <a:off x="4890142" y="2947135"/>
            <a:ext cx="1184801" cy="120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fik 4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03"/>
          <a:stretch/>
        </p:blipFill>
        <p:spPr bwMode="auto">
          <a:xfrm>
            <a:off x="4888025" y="1698696"/>
            <a:ext cx="1186919" cy="120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4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55"/>
          <a:stretch/>
        </p:blipFill>
        <p:spPr bwMode="auto">
          <a:xfrm>
            <a:off x="3642956" y="450257"/>
            <a:ext cx="1219863" cy="120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fik 4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40"/>
          <a:stretch/>
        </p:blipFill>
        <p:spPr bwMode="auto">
          <a:xfrm>
            <a:off x="3608630" y="4228427"/>
            <a:ext cx="1178192" cy="120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00"/>
          <a:stretch/>
        </p:blipFill>
        <p:spPr bwMode="auto">
          <a:xfrm>
            <a:off x="3622369" y="2952405"/>
            <a:ext cx="1164454" cy="120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fik 5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67"/>
          <a:stretch/>
        </p:blipFill>
        <p:spPr bwMode="auto">
          <a:xfrm>
            <a:off x="3642637" y="1711172"/>
            <a:ext cx="1160165" cy="120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088968" y="82413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104862" y="2117484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098406" y="3243758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098406" y="4722632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918319" y="877264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909356" y="2019263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901341" y="3321995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127722" y="56014"/>
            <a:ext cx="2942340" cy="42442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127722" y="4333166"/>
            <a:ext cx="2942340" cy="23921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368016" y="56014"/>
            <a:ext cx="2712364" cy="54801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7" name="Rechteck 46"/>
          <p:cNvSpPr/>
          <p:nvPr/>
        </p:nvSpPr>
        <p:spPr>
          <a:xfrm>
            <a:off x="3368016" y="5584210"/>
            <a:ext cx="2712364" cy="11410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4"/>
          <a:stretch/>
        </p:blipFill>
        <p:spPr bwMode="auto">
          <a:xfrm>
            <a:off x="7061497" y="4380660"/>
            <a:ext cx="1988713" cy="198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fik 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45"/>
          <a:stretch/>
        </p:blipFill>
        <p:spPr bwMode="auto">
          <a:xfrm>
            <a:off x="6476742" y="450257"/>
            <a:ext cx="1169510" cy="124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6"/>
          <a:stretch/>
        </p:blipFill>
        <p:spPr bwMode="auto">
          <a:xfrm>
            <a:off x="6470465" y="3012842"/>
            <a:ext cx="1193652" cy="124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7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90"/>
          <a:stretch/>
        </p:blipFill>
        <p:spPr bwMode="auto">
          <a:xfrm>
            <a:off x="6459954" y="1723475"/>
            <a:ext cx="1214675" cy="1263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90"/>
          <a:stretch/>
        </p:blipFill>
        <p:spPr bwMode="auto">
          <a:xfrm>
            <a:off x="7675194" y="1757449"/>
            <a:ext cx="1214675" cy="125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9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11"/>
          <a:stretch/>
        </p:blipFill>
        <p:spPr bwMode="auto">
          <a:xfrm>
            <a:off x="7674930" y="3035134"/>
            <a:ext cx="1191761" cy="124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10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93"/>
          <a:stretch/>
        </p:blipFill>
        <p:spPr bwMode="auto">
          <a:xfrm>
            <a:off x="7660150" y="450257"/>
            <a:ext cx="1176966" cy="1261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109" y="5601601"/>
            <a:ext cx="2187971" cy="112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8" name="Gerade Verbindung 57"/>
          <p:cNvCxnSpPr/>
          <p:nvPr/>
        </p:nvCxnSpPr>
        <p:spPr bwMode="auto">
          <a:xfrm>
            <a:off x="6422643" y="4531182"/>
            <a:ext cx="0" cy="49925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58"/>
          <p:cNvCxnSpPr/>
          <p:nvPr/>
        </p:nvCxnSpPr>
        <p:spPr bwMode="auto">
          <a:xfrm>
            <a:off x="6379672" y="5024940"/>
            <a:ext cx="0" cy="499259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 bwMode="auto">
          <a:xfrm>
            <a:off x="6424078" y="5521449"/>
            <a:ext cx="0" cy="499259"/>
          </a:xfrm>
          <a:prstGeom prst="line">
            <a:avLst/>
          </a:prstGeom>
          <a:ln w="635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"/>
          <p:cNvSpPr txBox="1">
            <a:spLocks noChangeArrowheads="1"/>
          </p:cNvSpPr>
          <p:nvPr/>
        </p:nvSpPr>
        <p:spPr bwMode="auto">
          <a:xfrm rot="16200000">
            <a:off x="6072698" y="4696376"/>
            <a:ext cx="44755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470" b="1" dirty="0" err="1"/>
              <a:t>s</a:t>
            </a:r>
            <a:r>
              <a:rPr lang="de-DE" altLang="de-DE" sz="470" b="1" dirty="0" err="1" smtClean="0"/>
              <a:t>tain</a:t>
            </a:r>
            <a:r>
              <a:rPr lang="de-DE" altLang="de-DE" sz="470" b="1" dirty="0" smtClean="0"/>
              <a:t> </a:t>
            </a:r>
            <a:r>
              <a:rPr lang="de-DE" altLang="de-DE" sz="470" b="1" dirty="0" err="1" smtClean="0"/>
              <a:t>area</a:t>
            </a:r>
            <a:endParaRPr lang="de-DE" altLang="de-DE" sz="470" b="1" dirty="0"/>
          </a:p>
        </p:txBody>
      </p:sp>
      <p:sp>
        <p:nvSpPr>
          <p:cNvPr id="62" name="Textfeld 12"/>
          <p:cNvSpPr txBox="1">
            <a:spLocks noChangeArrowheads="1"/>
          </p:cNvSpPr>
          <p:nvPr/>
        </p:nvSpPr>
        <p:spPr bwMode="auto">
          <a:xfrm rot="16200000">
            <a:off x="6054030" y="5189933"/>
            <a:ext cx="42832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sz="470" b="1" dirty="0" err="1" smtClean="0"/>
              <a:t>cell</a:t>
            </a:r>
            <a:r>
              <a:rPr lang="de-DE" sz="470" b="1" dirty="0" smtClean="0"/>
              <a:t>-count</a:t>
            </a:r>
            <a:endParaRPr lang="de-DE" altLang="de-DE" sz="470" b="1" dirty="0"/>
          </a:p>
        </p:txBody>
      </p:sp>
      <p:sp>
        <p:nvSpPr>
          <p:cNvPr id="64" name="Textfeld 13"/>
          <p:cNvSpPr txBox="1">
            <a:spLocks noChangeArrowheads="1"/>
          </p:cNvSpPr>
          <p:nvPr/>
        </p:nvSpPr>
        <p:spPr bwMode="auto">
          <a:xfrm rot="16200000">
            <a:off x="6127213" y="5686239"/>
            <a:ext cx="33855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470" b="1" dirty="0" err="1" smtClean="0"/>
              <a:t>visual</a:t>
            </a:r>
            <a:endParaRPr lang="de-DE" altLang="de-DE" sz="470" b="1" dirty="0"/>
          </a:p>
        </p:txBody>
      </p:sp>
      <p:sp>
        <p:nvSpPr>
          <p:cNvPr id="65" name="Textfeld 64"/>
          <p:cNvSpPr txBox="1"/>
          <p:nvPr/>
        </p:nvSpPr>
        <p:spPr>
          <a:xfrm>
            <a:off x="6516924" y="4509120"/>
            <a:ext cx="505267" cy="161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70" b="1" dirty="0" smtClean="0"/>
              <a:t>Primary CRC</a:t>
            </a:r>
          </a:p>
          <a:p>
            <a:r>
              <a:rPr lang="de-DE" sz="470" b="1" dirty="0" smtClean="0"/>
              <a:t>Add Mx Min</a:t>
            </a:r>
          </a:p>
          <a:p>
            <a:r>
              <a:rPr lang="de-DE" sz="470" b="1" dirty="0" smtClean="0"/>
              <a:t>Add Mx Max</a:t>
            </a:r>
          </a:p>
          <a:p>
            <a:r>
              <a:rPr lang="de-DE" sz="470" b="1" dirty="0" smtClean="0"/>
              <a:t>Add Mx last</a:t>
            </a:r>
          </a:p>
          <a:p>
            <a:r>
              <a:rPr lang="de-DE" sz="470" b="1" dirty="0" smtClean="0"/>
              <a:t>Mx Min</a:t>
            </a:r>
          </a:p>
          <a:p>
            <a:r>
              <a:rPr lang="de-DE" sz="470" b="1" dirty="0" smtClean="0"/>
              <a:t>Mx Max</a:t>
            </a:r>
          </a:p>
          <a:p>
            <a:r>
              <a:rPr lang="de-DE" sz="470" b="1" dirty="0" smtClean="0"/>
              <a:t>Mx last</a:t>
            </a:r>
          </a:p>
          <a:p>
            <a:r>
              <a:rPr lang="de-DE" sz="47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Primary CRC</a:t>
            </a:r>
            <a:endParaRPr lang="de-DE" sz="47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Min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Max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 Mx last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Min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Max</a:t>
            </a:r>
          </a:p>
          <a:p>
            <a:r>
              <a:rPr lang="de-DE" sz="47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Mx last</a:t>
            </a:r>
          </a:p>
          <a:p>
            <a:r>
              <a:rPr lang="de-DE" sz="470" dirty="0" smtClean="0"/>
              <a:t>Primary CRC</a:t>
            </a:r>
            <a:endParaRPr lang="de-DE" sz="470" dirty="0"/>
          </a:p>
          <a:p>
            <a:r>
              <a:rPr lang="de-DE" sz="470" dirty="0"/>
              <a:t>Add Mx Min</a:t>
            </a:r>
          </a:p>
          <a:p>
            <a:r>
              <a:rPr lang="de-DE" sz="470" dirty="0"/>
              <a:t>Add Mx Max</a:t>
            </a:r>
          </a:p>
          <a:p>
            <a:r>
              <a:rPr lang="de-DE" sz="470" dirty="0"/>
              <a:t>Add Mx last</a:t>
            </a:r>
          </a:p>
          <a:p>
            <a:r>
              <a:rPr lang="de-DE" sz="470" dirty="0"/>
              <a:t>Mx Min</a:t>
            </a:r>
          </a:p>
          <a:p>
            <a:r>
              <a:rPr lang="de-DE" sz="470" dirty="0"/>
              <a:t>Mx Max</a:t>
            </a:r>
          </a:p>
          <a:p>
            <a:r>
              <a:rPr lang="de-DE" sz="470" dirty="0"/>
              <a:t>Mx </a:t>
            </a:r>
            <a:r>
              <a:rPr lang="de-DE" sz="470" dirty="0" smtClean="0"/>
              <a:t>last</a:t>
            </a:r>
            <a:endParaRPr lang="de-DE" sz="470" dirty="0"/>
          </a:p>
        </p:txBody>
      </p:sp>
      <p:sp>
        <p:nvSpPr>
          <p:cNvPr id="40" name="Rechteck 39"/>
          <p:cNvSpPr/>
          <p:nvPr/>
        </p:nvSpPr>
        <p:spPr>
          <a:xfrm>
            <a:off x="107504" y="139492"/>
            <a:ext cx="25583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MEDIAN-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CD4</a:t>
            </a:r>
            <a:endParaRPr lang="de-DE" altLang="de-DE" sz="2800" dirty="0"/>
          </a:p>
        </p:txBody>
      </p:sp>
      <p:sp>
        <p:nvSpPr>
          <p:cNvPr id="63" name="Abgerundetes Rechteck 62"/>
          <p:cNvSpPr/>
          <p:nvPr/>
        </p:nvSpPr>
        <p:spPr>
          <a:xfrm>
            <a:off x="3688303" y="8486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CD4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6" name="Abgerundetes Rechteck 65"/>
          <p:cNvSpPr/>
          <p:nvPr/>
        </p:nvSpPr>
        <p:spPr>
          <a:xfrm>
            <a:off x="4901918" y="8486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CD4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  <p:sp>
        <p:nvSpPr>
          <p:cNvPr id="67" name="Abgerundetes Rechteck 66"/>
          <p:cNvSpPr/>
          <p:nvPr/>
        </p:nvSpPr>
        <p:spPr>
          <a:xfrm>
            <a:off x="6489475" y="8913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CD4</a:t>
            </a:r>
          </a:p>
          <a:p>
            <a:pPr marL="0" lvl="2" algn="ctr"/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8" name="Abgerundetes Rechteck 67"/>
          <p:cNvSpPr/>
          <p:nvPr/>
        </p:nvSpPr>
        <p:spPr>
          <a:xfrm>
            <a:off x="7738491" y="8913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CD4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  <p:grpSp>
        <p:nvGrpSpPr>
          <p:cNvPr id="69" name="Gruppieren 68"/>
          <p:cNvGrpSpPr/>
          <p:nvPr/>
        </p:nvGrpSpPr>
        <p:grpSpPr>
          <a:xfrm>
            <a:off x="5743196" y="5927893"/>
            <a:ext cx="217685" cy="349941"/>
            <a:chOff x="-7495322" y="5864490"/>
            <a:chExt cx="580260" cy="932801"/>
          </a:xfrm>
        </p:grpSpPr>
        <p:pic>
          <p:nvPicPr>
            <p:cNvPr id="70" name="Grafik 69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Grafik 70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2" name="Textfeld 71"/>
          <p:cNvSpPr txBox="1"/>
          <p:nvPr/>
        </p:nvSpPr>
        <p:spPr>
          <a:xfrm>
            <a:off x="5664050" y="6205905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73" name="Textfeld 72"/>
          <p:cNvSpPr txBox="1"/>
          <p:nvPr/>
        </p:nvSpPr>
        <p:spPr>
          <a:xfrm>
            <a:off x="5654931" y="5940098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37769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59"/>
          <a:stretch/>
        </p:blipFill>
        <p:spPr bwMode="auto">
          <a:xfrm>
            <a:off x="4805853" y="492928"/>
            <a:ext cx="1222214" cy="1249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fik 5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17"/>
          <a:stretch/>
        </p:blipFill>
        <p:spPr bwMode="auto">
          <a:xfrm>
            <a:off x="4791793" y="4310308"/>
            <a:ext cx="1236274" cy="123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fik 51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95"/>
          <a:stretch/>
        </p:blipFill>
        <p:spPr bwMode="auto">
          <a:xfrm>
            <a:off x="4786690" y="3036532"/>
            <a:ext cx="1241378" cy="123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5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47"/>
          <a:stretch/>
        </p:blipFill>
        <p:spPr bwMode="auto">
          <a:xfrm>
            <a:off x="4787465" y="1768823"/>
            <a:ext cx="1240603" cy="123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5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88"/>
          <a:stretch/>
        </p:blipFill>
        <p:spPr bwMode="auto">
          <a:xfrm>
            <a:off x="3536934" y="491988"/>
            <a:ext cx="1243064" cy="123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5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03"/>
          <a:stretch/>
        </p:blipFill>
        <p:spPr bwMode="auto">
          <a:xfrm>
            <a:off x="3521216" y="4289665"/>
            <a:ext cx="1258781" cy="123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38"/>
          <a:stretch/>
        </p:blipFill>
        <p:spPr bwMode="auto">
          <a:xfrm>
            <a:off x="3521216" y="3020726"/>
            <a:ext cx="1258781" cy="123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87"/>
          <a:stretch/>
        </p:blipFill>
        <p:spPr bwMode="auto">
          <a:xfrm>
            <a:off x="3536934" y="1753019"/>
            <a:ext cx="1243064" cy="123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003770" y="83215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019289" y="2117555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012870" y="323722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012870" y="4707421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952434" y="935774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943467" y="2071073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935452" y="3366164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111415" y="119973"/>
            <a:ext cx="2925081" cy="42194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111415" y="4372035"/>
            <a:ext cx="2925081" cy="23781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275856" y="119973"/>
            <a:ext cx="2788495" cy="54480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7" name="Rechteck 46"/>
          <p:cNvSpPr/>
          <p:nvPr/>
        </p:nvSpPr>
        <p:spPr>
          <a:xfrm>
            <a:off x="3275856" y="5615741"/>
            <a:ext cx="2788495" cy="11344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9"/>
          <a:stretch/>
        </p:blipFill>
        <p:spPr bwMode="auto">
          <a:xfrm>
            <a:off x="6978857" y="4398003"/>
            <a:ext cx="2018129" cy="199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Grafik 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58"/>
          <a:stretch/>
        </p:blipFill>
        <p:spPr bwMode="auto">
          <a:xfrm>
            <a:off x="6402253" y="505425"/>
            <a:ext cx="1171703" cy="12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Grafik 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72"/>
          <a:stretch/>
        </p:blipFill>
        <p:spPr bwMode="auto">
          <a:xfrm>
            <a:off x="6405956" y="3037532"/>
            <a:ext cx="1188476" cy="12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afik 7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27"/>
          <a:stretch/>
        </p:blipFill>
        <p:spPr bwMode="auto">
          <a:xfrm>
            <a:off x="6402253" y="1775195"/>
            <a:ext cx="1192179" cy="12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fik 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12"/>
          <a:stretch/>
        </p:blipFill>
        <p:spPr bwMode="auto">
          <a:xfrm>
            <a:off x="7630983" y="3060434"/>
            <a:ext cx="1171374" cy="12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9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73"/>
          <a:stretch/>
        </p:blipFill>
        <p:spPr bwMode="auto">
          <a:xfrm>
            <a:off x="7621136" y="1767739"/>
            <a:ext cx="1181220" cy="12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fik 10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69"/>
          <a:stretch/>
        </p:blipFill>
        <p:spPr bwMode="auto">
          <a:xfrm>
            <a:off x="7621136" y="512881"/>
            <a:ext cx="1181220" cy="12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423" y="5652777"/>
            <a:ext cx="2136689" cy="109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8" name="Gruppieren 57"/>
          <p:cNvGrpSpPr/>
          <p:nvPr/>
        </p:nvGrpSpPr>
        <p:grpSpPr>
          <a:xfrm>
            <a:off x="6154677" y="4437894"/>
            <a:ext cx="854669" cy="1708160"/>
            <a:chOff x="6154677" y="3653828"/>
            <a:chExt cx="854669" cy="1708160"/>
          </a:xfrm>
        </p:grpSpPr>
        <p:cxnSp>
          <p:nvCxnSpPr>
            <p:cNvPr id="59" name="Gerade Verbindung 58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60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feld 6"/>
            <p:cNvSpPr txBox="1">
              <a:spLocks noChangeArrowheads="1"/>
            </p:cNvSpPr>
            <p:nvPr/>
          </p:nvSpPr>
          <p:spPr bwMode="auto">
            <a:xfrm rot="16200000">
              <a:off x="6043823" y="3841084"/>
              <a:ext cx="44755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500" b="1" dirty="0" err="1"/>
                <a:t>s</a:t>
              </a:r>
              <a:r>
                <a:rPr lang="de-DE" altLang="de-DE" sz="500" b="1" dirty="0" err="1" smtClean="0"/>
                <a:t>tain</a:t>
              </a:r>
              <a:r>
                <a:rPr lang="de-DE" altLang="de-DE" sz="500" b="1" dirty="0" smtClean="0"/>
                <a:t> </a:t>
              </a:r>
              <a:r>
                <a:rPr lang="de-DE" altLang="de-DE" sz="500" b="1" dirty="0" err="1" smtClean="0"/>
                <a:t>area</a:t>
              </a:r>
              <a:endParaRPr lang="de-DE" altLang="de-DE" sz="500" b="1" dirty="0"/>
            </a:p>
          </p:txBody>
        </p:sp>
        <p:sp>
          <p:nvSpPr>
            <p:cNvPr id="64" name="Textfeld 12"/>
            <p:cNvSpPr txBox="1">
              <a:spLocks noChangeArrowheads="1"/>
            </p:cNvSpPr>
            <p:nvPr/>
          </p:nvSpPr>
          <p:spPr bwMode="auto">
            <a:xfrm rot="16200000">
              <a:off x="6015537" y="4334641"/>
              <a:ext cx="44755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500" b="1" dirty="0" err="1" smtClean="0"/>
                <a:t>cell</a:t>
              </a:r>
              <a:r>
                <a:rPr lang="de-DE" sz="500" b="1" dirty="0" smtClean="0"/>
                <a:t>-count</a:t>
              </a:r>
              <a:endParaRPr lang="de-DE" altLang="de-DE" sz="500" b="1" dirty="0"/>
            </a:p>
          </p:txBody>
        </p:sp>
        <p:sp>
          <p:nvSpPr>
            <p:cNvPr id="65" name="Textfeld 13"/>
            <p:cNvSpPr txBox="1">
              <a:spLocks noChangeArrowheads="1"/>
            </p:cNvSpPr>
            <p:nvPr/>
          </p:nvSpPr>
          <p:spPr bwMode="auto">
            <a:xfrm rot="16200000">
              <a:off x="6098338" y="4830947"/>
              <a:ext cx="33855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500" b="1" dirty="0" err="1" smtClean="0"/>
                <a:t>visual</a:t>
              </a:r>
              <a:endParaRPr lang="de-DE" altLang="de-DE" sz="500" b="1" dirty="0"/>
            </a:p>
          </p:txBody>
        </p:sp>
        <p:sp>
          <p:nvSpPr>
            <p:cNvPr id="66" name="Textfeld 65"/>
            <p:cNvSpPr txBox="1"/>
            <p:nvPr/>
          </p:nvSpPr>
          <p:spPr>
            <a:xfrm>
              <a:off x="6488049" y="3653828"/>
              <a:ext cx="521297" cy="170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500" b="1" dirty="0" smtClean="0"/>
                <a:t>Primary CRC</a:t>
              </a:r>
            </a:p>
            <a:p>
              <a:r>
                <a:rPr lang="de-DE" sz="500" b="1" dirty="0" smtClean="0"/>
                <a:t>Add Mx Min</a:t>
              </a:r>
            </a:p>
            <a:p>
              <a:r>
                <a:rPr lang="de-DE" sz="500" b="1" dirty="0" smtClean="0"/>
                <a:t>Add Mx Max</a:t>
              </a:r>
            </a:p>
            <a:p>
              <a:r>
                <a:rPr lang="de-DE" sz="500" b="1" dirty="0" smtClean="0"/>
                <a:t>Add Mx last</a:t>
              </a:r>
            </a:p>
            <a:p>
              <a:r>
                <a:rPr lang="de-DE" sz="500" b="1" dirty="0" smtClean="0"/>
                <a:t>Mx Min</a:t>
              </a:r>
            </a:p>
            <a:p>
              <a:r>
                <a:rPr lang="de-DE" sz="500" b="1" dirty="0" smtClean="0"/>
                <a:t>Mx Max</a:t>
              </a:r>
            </a:p>
            <a:p>
              <a:r>
                <a:rPr lang="de-DE" sz="500" b="1" dirty="0" smtClean="0"/>
                <a:t>Mx last</a:t>
              </a:r>
            </a:p>
            <a:p>
              <a:r>
                <a:rPr lang="de-DE" sz="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5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500" dirty="0" smtClean="0"/>
                <a:t>Primary CRC</a:t>
              </a:r>
              <a:endParaRPr lang="de-DE" sz="500" dirty="0"/>
            </a:p>
            <a:p>
              <a:r>
                <a:rPr lang="de-DE" sz="500" dirty="0"/>
                <a:t>Add Mx Min</a:t>
              </a:r>
            </a:p>
            <a:p>
              <a:r>
                <a:rPr lang="de-DE" sz="500" dirty="0"/>
                <a:t>Add Mx Max</a:t>
              </a:r>
            </a:p>
            <a:p>
              <a:r>
                <a:rPr lang="de-DE" sz="500" dirty="0"/>
                <a:t>Add Mx last</a:t>
              </a:r>
            </a:p>
            <a:p>
              <a:r>
                <a:rPr lang="de-DE" sz="500" dirty="0"/>
                <a:t>Mx Min</a:t>
              </a:r>
            </a:p>
            <a:p>
              <a:r>
                <a:rPr lang="de-DE" sz="500" dirty="0"/>
                <a:t>Mx Max</a:t>
              </a:r>
            </a:p>
            <a:p>
              <a:r>
                <a:rPr lang="de-DE" sz="500" dirty="0"/>
                <a:t>Mx </a:t>
              </a:r>
              <a:r>
                <a:rPr lang="de-DE" sz="500" dirty="0" smtClean="0"/>
                <a:t>last</a:t>
              </a:r>
              <a:endParaRPr lang="de-DE" sz="500" dirty="0"/>
            </a:p>
          </p:txBody>
        </p:sp>
      </p:grpSp>
      <p:sp>
        <p:nvSpPr>
          <p:cNvPr id="63" name="Rechteck 62"/>
          <p:cNvSpPr/>
          <p:nvPr/>
        </p:nvSpPr>
        <p:spPr>
          <a:xfrm>
            <a:off x="107504" y="139492"/>
            <a:ext cx="25583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MEDIAN-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CD45R0</a:t>
            </a:r>
            <a:endParaRPr lang="de-DE" altLang="de-DE" sz="2800" dirty="0"/>
          </a:p>
        </p:txBody>
      </p:sp>
      <p:sp>
        <p:nvSpPr>
          <p:cNvPr id="67" name="Abgerundetes Rechteck 66"/>
          <p:cNvSpPr/>
          <p:nvPr/>
        </p:nvSpPr>
        <p:spPr>
          <a:xfrm>
            <a:off x="3688303" y="13865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CD45R0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8" name="Abgerundetes Rechteck 67"/>
          <p:cNvSpPr/>
          <p:nvPr/>
        </p:nvSpPr>
        <p:spPr>
          <a:xfrm>
            <a:off x="4901918" y="13865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CD45R0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  <p:sp>
        <p:nvSpPr>
          <p:cNvPr id="69" name="Abgerundetes Rechteck 68"/>
          <p:cNvSpPr/>
          <p:nvPr/>
        </p:nvSpPr>
        <p:spPr>
          <a:xfrm>
            <a:off x="6489475" y="14292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CD45R0</a:t>
            </a:r>
            <a:endParaRPr lang="de-DE" sz="800" b="1" dirty="0" smtClean="0"/>
          </a:p>
          <a:p>
            <a:pPr marL="0" lvl="2" algn="ctr"/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70" name="Abgerundetes Rechteck 69"/>
          <p:cNvSpPr/>
          <p:nvPr/>
        </p:nvSpPr>
        <p:spPr>
          <a:xfrm>
            <a:off x="7738491" y="14292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CD45R0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  <p:grpSp>
        <p:nvGrpSpPr>
          <p:cNvPr id="71" name="Gruppieren 70"/>
          <p:cNvGrpSpPr/>
          <p:nvPr/>
        </p:nvGrpSpPr>
        <p:grpSpPr>
          <a:xfrm>
            <a:off x="5705096" y="5927893"/>
            <a:ext cx="217685" cy="349941"/>
            <a:chOff x="-7495322" y="5864490"/>
            <a:chExt cx="580260" cy="932801"/>
          </a:xfrm>
        </p:grpSpPr>
        <p:pic>
          <p:nvPicPr>
            <p:cNvPr id="72" name="Grafik 71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Grafik 72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4" name="Textfeld 73"/>
          <p:cNvSpPr txBox="1"/>
          <p:nvPr/>
        </p:nvSpPr>
        <p:spPr>
          <a:xfrm>
            <a:off x="5625950" y="6205905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75" name="Textfeld 74"/>
          <p:cNvSpPr txBox="1"/>
          <p:nvPr/>
        </p:nvSpPr>
        <p:spPr>
          <a:xfrm>
            <a:off x="5616831" y="5940098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421421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59"/>
          <a:stretch/>
        </p:blipFill>
        <p:spPr bwMode="auto">
          <a:xfrm>
            <a:off x="4829068" y="476543"/>
            <a:ext cx="1215084" cy="122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fik 5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03"/>
          <a:stretch/>
        </p:blipFill>
        <p:spPr bwMode="auto">
          <a:xfrm>
            <a:off x="4812166" y="4323815"/>
            <a:ext cx="1193132" cy="122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fik 51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35"/>
          <a:stretch/>
        </p:blipFill>
        <p:spPr bwMode="auto">
          <a:xfrm>
            <a:off x="4827196" y="3047769"/>
            <a:ext cx="1202406" cy="122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5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53"/>
          <a:stretch/>
        </p:blipFill>
        <p:spPr bwMode="auto">
          <a:xfrm>
            <a:off x="4830021" y="1771722"/>
            <a:ext cx="1202112" cy="122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5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48"/>
          <a:stretch/>
        </p:blipFill>
        <p:spPr bwMode="auto">
          <a:xfrm>
            <a:off x="3578346" y="476542"/>
            <a:ext cx="1236467" cy="122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5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40"/>
          <a:stretch/>
        </p:blipFill>
        <p:spPr bwMode="auto">
          <a:xfrm>
            <a:off x="3591410" y="4310227"/>
            <a:ext cx="1210096" cy="122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28"/>
          <a:stretch/>
        </p:blipFill>
        <p:spPr bwMode="auto">
          <a:xfrm>
            <a:off x="3586802" y="3034181"/>
            <a:ext cx="1214705" cy="122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00"/>
          <a:stretch/>
        </p:blipFill>
        <p:spPr bwMode="auto">
          <a:xfrm>
            <a:off x="3586802" y="1755111"/>
            <a:ext cx="1214705" cy="122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3075660" y="881169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091293" y="2168969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084864" y="3290632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084864" y="4763452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893735" y="934079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884769" y="2071402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876754" y="3368801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103403" y="116632"/>
            <a:ext cx="2930295" cy="42269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103403" y="4376274"/>
            <a:ext cx="2930295" cy="23823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354994" y="116632"/>
            <a:ext cx="2701261" cy="54577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7" name="Rechteck 46"/>
          <p:cNvSpPr/>
          <p:nvPr/>
        </p:nvSpPr>
        <p:spPr>
          <a:xfrm>
            <a:off x="3354994" y="5622197"/>
            <a:ext cx="2701261" cy="11364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0"/>
          <a:stretch/>
        </p:blipFill>
        <p:spPr bwMode="auto">
          <a:xfrm>
            <a:off x="6972391" y="4398636"/>
            <a:ext cx="2024610" cy="2000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Grafik 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83"/>
          <a:stretch/>
        </p:blipFill>
        <p:spPr bwMode="auto">
          <a:xfrm>
            <a:off x="6391588" y="541981"/>
            <a:ext cx="1193243" cy="124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Grafik 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16"/>
          <a:stretch/>
        </p:blipFill>
        <p:spPr bwMode="auto">
          <a:xfrm>
            <a:off x="6391588" y="1752589"/>
            <a:ext cx="1193243" cy="124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afik 7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86"/>
          <a:stretch/>
        </p:blipFill>
        <p:spPr bwMode="auto">
          <a:xfrm>
            <a:off x="6391588" y="3023110"/>
            <a:ext cx="1193243" cy="124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fik 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92"/>
          <a:stretch/>
        </p:blipFill>
        <p:spPr bwMode="auto">
          <a:xfrm>
            <a:off x="7598026" y="541981"/>
            <a:ext cx="1167725" cy="125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10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16"/>
          <a:stretch/>
        </p:blipFill>
        <p:spPr bwMode="auto">
          <a:xfrm>
            <a:off x="7584831" y="1758627"/>
            <a:ext cx="1193243" cy="124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fik 11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59"/>
          <a:stretch/>
        </p:blipFill>
        <p:spPr bwMode="auto">
          <a:xfrm>
            <a:off x="7612827" y="3030598"/>
            <a:ext cx="1165247" cy="124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436" y="5670322"/>
            <a:ext cx="2121051" cy="1089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8" name="Gruppieren 57"/>
          <p:cNvGrpSpPr/>
          <p:nvPr/>
        </p:nvGrpSpPr>
        <p:grpSpPr>
          <a:xfrm>
            <a:off x="6154677" y="4437894"/>
            <a:ext cx="854669" cy="1708160"/>
            <a:chOff x="6154677" y="3653828"/>
            <a:chExt cx="854669" cy="1708160"/>
          </a:xfrm>
        </p:grpSpPr>
        <p:cxnSp>
          <p:nvCxnSpPr>
            <p:cNvPr id="59" name="Gerade Verbindung 58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60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feld 6"/>
            <p:cNvSpPr txBox="1">
              <a:spLocks noChangeArrowheads="1"/>
            </p:cNvSpPr>
            <p:nvPr/>
          </p:nvSpPr>
          <p:spPr bwMode="auto">
            <a:xfrm rot="16200000">
              <a:off x="6043823" y="3841084"/>
              <a:ext cx="44755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500" b="1" dirty="0" err="1"/>
                <a:t>s</a:t>
              </a:r>
              <a:r>
                <a:rPr lang="de-DE" altLang="de-DE" sz="500" b="1" dirty="0" err="1" smtClean="0"/>
                <a:t>tain</a:t>
              </a:r>
              <a:r>
                <a:rPr lang="de-DE" altLang="de-DE" sz="500" b="1" dirty="0" smtClean="0"/>
                <a:t> </a:t>
              </a:r>
              <a:r>
                <a:rPr lang="de-DE" altLang="de-DE" sz="500" b="1" dirty="0" err="1" smtClean="0"/>
                <a:t>area</a:t>
              </a:r>
              <a:endParaRPr lang="de-DE" altLang="de-DE" sz="500" b="1" dirty="0"/>
            </a:p>
          </p:txBody>
        </p:sp>
        <p:sp>
          <p:nvSpPr>
            <p:cNvPr id="64" name="Textfeld 12"/>
            <p:cNvSpPr txBox="1">
              <a:spLocks noChangeArrowheads="1"/>
            </p:cNvSpPr>
            <p:nvPr/>
          </p:nvSpPr>
          <p:spPr bwMode="auto">
            <a:xfrm rot="16200000">
              <a:off x="6015537" y="4334641"/>
              <a:ext cx="44755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500" b="1" dirty="0" err="1" smtClean="0"/>
                <a:t>cell</a:t>
              </a:r>
              <a:r>
                <a:rPr lang="de-DE" sz="500" b="1" dirty="0" smtClean="0"/>
                <a:t>-count</a:t>
              </a:r>
              <a:endParaRPr lang="de-DE" altLang="de-DE" sz="500" b="1" dirty="0"/>
            </a:p>
          </p:txBody>
        </p:sp>
        <p:sp>
          <p:nvSpPr>
            <p:cNvPr id="65" name="Textfeld 13"/>
            <p:cNvSpPr txBox="1">
              <a:spLocks noChangeArrowheads="1"/>
            </p:cNvSpPr>
            <p:nvPr/>
          </p:nvSpPr>
          <p:spPr bwMode="auto">
            <a:xfrm rot="16200000">
              <a:off x="6098338" y="4830947"/>
              <a:ext cx="33855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500" b="1" dirty="0" err="1" smtClean="0"/>
                <a:t>visual</a:t>
              </a:r>
              <a:endParaRPr lang="de-DE" altLang="de-DE" sz="500" b="1" dirty="0"/>
            </a:p>
          </p:txBody>
        </p:sp>
        <p:sp>
          <p:nvSpPr>
            <p:cNvPr id="66" name="Textfeld 65"/>
            <p:cNvSpPr txBox="1"/>
            <p:nvPr/>
          </p:nvSpPr>
          <p:spPr>
            <a:xfrm>
              <a:off x="6488049" y="3653828"/>
              <a:ext cx="521297" cy="170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500" b="1" dirty="0" smtClean="0"/>
                <a:t>Primary CRC</a:t>
              </a:r>
            </a:p>
            <a:p>
              <a:r>
                <a:rPr lang="de-DE" sz="500" b="1" dirty="0" smtClean="0"/>
                <a:t>Add Mx Min</a:t>
              </a:r>
            </a:p>
            <a:p>
              <a:r>
                <a:rPr lang="de-DE" sz="500" b="1" dirty="0" smtClean="0"/>
                <a:t>Add Mx Max</a:t>
              </a:r>
            </a:p>
            <a:p>
              <a:r>
                <a:rPr lang="de-DE" sz="500" b="1" dirty="0" smtClean="0"/>
                <a:t>Add Mx last</a:t>
              </a:r>
            </a:p>
            <a:p>
              <a:r>
                <a:rPr lang="de-DE" sz="500" b="1" dirty="0" smtClean="0"/>
                <a:t>Mx Min</a:t>
              </a:r>
            </a:p>
            <a:p>
              <a:r>
                <a:rPr lang="de-DE" sz="500" b="1" dirty="0" smtClean="0"/>
                <a:t>Mx Max</a:t>
              </a:r>
            </a:p>
            <a:p>
              <a:r>
                <a:rPr lang="de-DE" sz="500" b="1" dirty="0" smtClean="0"/>
                <a:t>Mx last</a:t>
              </a:r>
            </a:p>
            <a:p>
              <a:r>
                <a:rPr lang="de-DE" sz="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5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500" dirty="0" smtClean="0"/>
                <a:t>Primary CRC</a:t>
              </a:r>
              <a:endParaRPr lang="de-DE" sz="500" dirty="0"/>
            </a:p>
            <a:p>
              <a:r>
                <a:rPr lang="de-DE" sz="500" dirty="0"/>
                <a:t>Add Mx Min</a:t>
              </a:r>
            </a:p>
            <a:p>
              <a:r>
                <a:rPr lang="de-DE" sz="500" dirty="0"/>
                <a:t>Add Mx Max</a:t>
              </a:r>
            </a:p>
            <a:p>
              <a:r>
                <a:rPr lang="de-DE" sz="500" dirty="0"/>
                <a:t>Add Mx last</a:t>
              </a:r>
            </a:p>
            <a:p>
              <a:r>
                <a:rPr lang="de-DE" sz="500" dirty="0"/>
                <a:t>Mx Min</a:t>
              </a:r>
            </a:p>
            <a:p>
              <a:r>
                <a:rPr lang="de-DE" sz="500" dirty="0"/>
                <a:t>Mx Max</a:t>
              </a:r>
            </a:p>
            <a:p>
              <a:r>
                <a:rPr lang="de-DE" sz="500" dirty="0"/>
                <a:t>Mx </a:t>
              </a:r>
              <a:r>
                <a:rPr lang="de-DE" sz="500" dirty="0" smtClean="0"/>
                <a:t>last</a:t>
              </a:r>
              <a:endParaRPr lang="de-DE" sz="500" dirty="0"/>
            </a:p>
          </p:txBody>
        </p:sp>
      </p:grpSp>
      <p:sp>
        <p:nvSpPr>
          <p:cNvPr id="63" name="Rechteck 62"/>
          <p:cNvSpPr/>
          <p:nvPr/>
        </p:nvSpPr>
        <p:spPr>
          <a:xfrm>
            <a:off x="107504" y="139492"/>
            <a:ext cx="25583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MEDIAN-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CD68</a:t>
            </a:r>
            <a:endParaRPr lang="de-DE" altLang="de-DE" sz="2800" dirty="0"/>
          </a:p>
        </p:txBody>
      </p:sp>
      <p:sp>
        <p:nvSpPr>
          <p:cNvPr id="67" name="Abgerundetes Rechteck 66"/>
          <p:cNvSpPr/>
          <p:nvPr/>
        </p:nvSpPr>
        <p:spPr>
          <a:xfrm>
            <a:off x="3688303" y="13865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CD68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8" name="Abgerundetes Rechteck 67"/>
          <p:cNvSpPr/>
          <p:nvPr/>
        </p:nvSpPr>
        <p:spPr>
          <a:xfrm>
            <a:off x="4901918" y="13865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CD68 [</a:t>
            </a:r>
            <a:r>
              <a:rPr lang="de-DE" sz="800" b="1" dirty="0" err="1"/>
              <a:t>stain</a:t>
            </a:r>
            <a:r>
              <a:rPr lang="de-DE" sz="800" b="1" dirty="0"/>
              <a:t>-area/mm²x10^5]</a:t>
            </a:r>
          </a:p>
        </p:txBody>
      </p:sp>
      <p:sp>
        <p:nvSpPr>
          <p:cNvPr id="69" name="Abgerundetes Rechteck 68"/>
          <p:cNvSpPr/>
          <p:nvPr/>
        </p:nvSpPr>
        <p:spPr>
          <a:xfrm>
            <a:off x="6489475" y="14292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/>
              <a:t>CD68</a:t>
            </a:r>
            <a:endParaRPr lang="de-DE" sz="800" b="1" dirty="0" smtClean="0"/>
          </a:p>
          <a:p>
            <a:pPr marL="0" lvl="2" algn="ctr"/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70" name="Abgerundetes Rechteck 69"/>
          <p:cNvSpPr/>
          <p:nvPr/>
        </p:nvSpPr>
        <p:spPr>
          <a:xfrm>
            <a:off x="7738491" y="14292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CD68 [</a:t>
            </a:r>
            <a:r>
              <a:rPr lang="de-DE" sz="800" b="1" dirty="0" err="1"/>
              <a:t>stain</a:t>
            </a:r>
            <a:r>
              <a:rPr lang="de-DE" sz="800" b="1" dirty="0"/>
              <a:t>-area/mm²x10^5]</a:t>
            </a:r>
          </a:p>
        </p:txBody>
      </p:sp>
      <p:grpSp>
        <p:nvGrpSpPr>
          <p:cNvPr id="71" name="Gruppieren 70"/>
          <p:cNvGrpSpPr/>
          <p:nvPr/>
        </p:nvGrpSpPr>
        <p:grpSpPr>
          <a:xfrm>
            <a:off x="5696588" y="5927893"/>
            <a:ext cx="217685" cy="349941"/>
            <a:chOff x="-7495322" y="5864490"/>
            <a:chExt cx="580260" cy="932801"/>
          </a:xfrm>
        </p:grpSpPr>
        <p:pic>
          <p:nvPicPr>
            <p:cNvPr id="72" name="Grafik 71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Grafik 72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4" name="Textfeld 73"/>
          <p:cNvSpPr txBox="1"/>
          <p:nvPr/>
        </p:nvSpPr>
        <p:spPr>
          <a:xfrm>
            <a:off x="5617442" y="6205905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75" name="Textfeld 74"/>
          <p:cNvSpPr txBox="1"/>
          <p:nvPr/>
        </p:nvSpPr>
        <p:spPr>
          <a:xfrm>
            <a:off x="5608323" y="5940098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9924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25"/>
          <a:stretch/>
        </p:blipFill>
        <p:spPr bwMode="auto">
          <a:xfrm>
            <a:off x="4753221" y="428814"/>
            <a:ext cx="1244318" cy="12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fik 5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73"/>
          <a:stretch/>
        </p:blipFill>
        <p:spPr bwMode="auto">
          <a:xfrm>
            <a:off x="4787398" y="4222117"/>
            <a:ext cx="1210141" cy="127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fik 51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61"/>
          <a:stretch/>
        </p:blipFill>
        <p:spPr bwMode="auto">
          <a:xfrm>
            <a:off x="4772185" y="2942405"/>
            <a:ext cx="1225353" cy="128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5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93"/>
          <a:stretch/>
        </p:blipFill>
        <p:spPr bwMode="auto">
          <a:xfrm>
            <a:off x="4759917" y="1695001"/>
            <a:ext cx="1233166" cy="12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5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69"/>
          <a:stretch/>
        </p:blipFill>
        <p:spPr bwMode="auto">
          <a:xfrm>
            <a:off x="3466265" y="427874"/>
            <a:ext cx="1273628" cy="125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5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07"/>
          <a:stretch/>
        </p:blipFill>
        <p:spPr bwMode="auto">
          <a:xfrm>
            <a:off x="3504633" y="4217580"/>
            <a:ext cx="1235260" cy="125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28"/>
          <a:stretch/>
        </p:blipFill>
        <p:spPr bwMode="auto">
          <a:xfrm>
            <a:off x="3498967" y="2952469"/>
            <a:ext cx="1240926" cy="125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74"/>
          <a:stretch/>
        </p:blipFill>
        <p:spPr bwMode="auto">
          <a:xfrm>
            <a:off x="3477159" y="1675415"/>
            <a:ext cx="1262734" cy="125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2994532" y="77759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3011117" y="2085579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3004591" y="3224025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004592" y="4718881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853655" y="831291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844699" y="1985631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836684" y="3302443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062357" y="1"/>
            <a:ext cx="2974139" cy="4290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062357" y="4323378"/>
            <a:ext cx="2974139" cy="24179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272826" y="1"/>
            <a:ext cx="2741678" cy="55394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7" name="Rechteck 46"/>
          <p:cNvSpPr/>
          <p:nvPr/>
        </p:nvSpPr>
        <p:spPr>
          <a:xfrm>
            <a:off x="3272826" y="5587942"/>
            <a:ext cx="2741678" cy="11534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6"/>
          <a:stretch/>
        </p:blipFill>
        <p:spPr bwMode="auto">
          <a:xfrm>
            <a:off x="6944347" y="4349781"/>
            <a:ext cx="2063690" cy="202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Grafik 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10"/>
          <a:stretch/>
        </p:blipFill>
        <p:spPr bwMode="auto">
          <a:xfrm>
            <a:off x="6370922" y="1707694"/>
            <a:ext cx="1229398" cy="126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Grafik 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05"/>
          <a:stretch/>
        </p:blipFill>
        <p:spPr bwMode="auto">
          <a:xfrm>
            <a:off x="6367513" y="2972834"/>
            <a:ext cx="1203596" cy="126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afik 7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84"/>
          <a:stretch/>
        </p:blipFill>
        <p:spPr bwMode="auto">
          <a:xfrm>
            <a:off x="6371189" y="438619"/>
            <a:ext cx="1186562" cy="126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fik 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99"/>
          <a:stretch/>
        </p:blipFill>
        <p:spPr bwMode="auto">
          <a:xfrm>
            <a:off x="7602369" y="1703760"/>
            <a:ext cx="1218914" cy="127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9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05"/>
          <a:stretch/>
        </p:blipFill>
        <p:spPr bwMode="auto">
          <a:xfrm>
            <a:off x="7617689" y="2982784"/>
            <a:ext cx="1203595" cy="126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fik 10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85"/>
          <a:stretch/>
        </p:blipFill>
        <p:spPr bwMode="auto">
          <a:xfrm>
            <a:off x="7602369" y="438620"/>
            <a:ext cx="1188695" cy="127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159" y="5656720"/>
            <a:ext cx="2091937" cy="1074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8" name="Gruppieren 57"/>
          <p:cNvGrpSpPr/>
          <p:nvPr/>
        </p:nvGrpSpPr>
        <p:grpSpPr>
          <a:xfrm>
            <a:off x="6154677" y="4385136"/>
            <a:ext cx="854669" cy="1708160"/>
            <a:chOff x="6154677" y="3653828"/>
            <a:chExt cx="854669" cy="1708160"/>
          </a:xfrm>
        </p:grpSpPr>
        <p:cxnSp>
          <p:nvCxnSpPr>
            <p:cNvPr id="59" name="Gerade Verbindung 58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60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feld 6"/>
            <p:cNvSpPr txBox="1">
              <a:spLocks noChangeArrowheads="1"/>
            </p:cNvSpPr>
            <p:nvPr/>
          </p:nvSpPr>
          <p:spPr bwMode="auto">
            <a:xfrm rot="16200000">
              <a:off x="6043823" y="3841084"/>
              <a:ext cx="44755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500" b="1" dirty="0" err="1"/>
                <a:t>s</a:t>
              </a:r>
              <a:r>
                <a:rPr lang="de-DE" altLang="de-DE" sz="500" b="1" dirty="0" err="1" smtClean="0"/>
                <a:t>tain</a:t>
              </a:r>
              <a:r>
                <a:rPr lang="de-DE" altLang="de-DE" sz="500" b="1" dirty="0" smtClean="0"/>
                <a:t> </a:t>
              </a:r>
              <a:r>
                <a:rPr lang="de-DE" altLang="de-DE" sz="500" b="1" dirty="0" err="1" smtClean="0"/>
                <a:t>area</a:t>
              </a:r>
              <a:endParaRPr lang="de-DE" altLang="de-DE" sz="500" b="1" dirty="0"/>
            </a:p>
          </p:txBody>
        </p:sp>
        <p:sp>
          <p:nvSpPr>
            <p:cNvPr id="64" name="Textfeld 12"/>
            <p:cNvSpPr txBox="1">
              <a:spLocks noChangeArrowheads="1"/>
            </p:cNvSpPr>
            <p:nvPr/>
          </p:nvSpPr>
          <p:spPr bwMode="auto">
            <a:xfrm rot="16200000">
              <a:off x="6015537" y="4334641"/>
              <a:ext cx="44755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500" b="1" dirty="0" err="1" smtClean="0"/>
                <a:t>cell</a:t>
              </a:r>
              <a:r>
                <a:rPr lang="de-DE" sz="500" b="1" dirty="0" smtClean="0"/>
                <a:t>-count</a:t>
              </a:r>
              <a:endParaRPr lang="de-DE" altLang="de-DE" sz="500" b="1" dirty="0"/>
            </a:p>
          </p:txBody>
        </p:sp>
        <p:sp>
          <p:nvSpPr>
            <p:cNvPr id="65" name="Textfeld 13"/>
            <p:cNvSpPr txBox="1">
              <a:spLocks noChangeArrowheads="1"/>
            </p:cNvSpPr>
            <p:nvPr/>
          </p:nvSpPr>
          <p:spPr bwMode="auto">
            <a:xfrm rot="16200000">
              <a:off x="6098338" y="4830947"/>
              <a:ext cx="33855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500" b="1" dirty="0" err="1" smtClean="0"/>
                <a:t>visual</a:t>
              </a:r>
              <a:endParaRPr lang="de-DE" altLang="de-DE" sz="500" b="1" dirty="0"/>
            </a:p>
          </p:txBody>
        </p:sp>
        <p:sp>
          <p:nvSpPr>
            <p:cNvPr id="66" name="Textfeld 65"/>
            <p:cNvSpPr txBox="1"/>
            <p:nvPr/>
          </p:nvSpPr>
          <p:spPr>
            <a:xfrm>
              <a:off x="6488049" y="3653828"/>
              <a:ext cx="521297" cy="170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500" b="1" dirty="0" smtClean="0"/>
                <a:t>Primary CRC</a:t>
              </a:r>
            </a:p>
            <a:p>
              <a:r>
                <a:rPr lang="de-DE" sz="500" b="1" dirty="0" smtClean="0"/>
                <a:t>Add Mx Min</a:t>
              </a:r>
            </a:p>
            <a:p>
              <a:r>
                <a:rPr lang="de-DE" sz="500" b="1" dirty="0" smtClean="0"/>
                <a:t>Add Mx Max</a:t>
              </a:r>
            </a:p>
            <a:p>
              <a:r>
                <a:rPr lang="de-DE" sz="500" b="1" dirty="0" smtClean="0"/>
                <a:t>Add Mx last</a:t>
              </a:r>
            </a:p>
            <a:p>
              <a:r>
                <a:rPr lang="de-DE" sz="500" b="1" dirty="0" smtClean="0"/>
                <a:t>Mx Min</a:t>
              </a:r>
            </a:p>
            <a:p>
              <a:r>
                <a:rPr lang="de-DE" sz="500" b="1" dirty="0" smtClean="0"/>
                <a:t>Mx Max</a:t>
              </a:r>
            </a:p>
            <a:p>
              <a:r>
                <a:rPr lang="de-DE" sz="500" b="1" dirty="0" smtClean="0"/>
                <a:t>Mx last</a:t>
              </a:r>
            </a:p>
            <a:p>
              <a:r>
                <a:rPr lang="de-DE" sz="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5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5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500" dirty="0" smtClean="0"/>
                <a:t>Primary CRC</a:t>
              </a:r>
              <a:endParaRPr lang="de-DE" sz="500" dirty="0"/>
            </a:p>
            <a:p>
              <a:r>
                <a:rPr lang="de-DE" sz="500" dirty="0"/>
                <a:t>Add Mx Min</a:t>
              </a:r>
            </a:p>
            <a:p>
              <a:r>
                <a:rPr lang="de-DE" sz="500" dirty="0"/>
                <a:t>Add Mx Max</a:t>
              </a:r>
            </a:p>
            <a:p>
              <a:r>
                <a:rPr lang="de-DE" sz="500" dirty="0"/>
                <a:t>Add Mx last</a:t>
              </a:r>
            </a:p>
            <a:p>
              <a:r>
                <a:rPr lang="de-DE" sz="500" dirty="0"/>
                <a:t>Mx Min</a:t>
              </a:r>
            </a:p>
            <a:p>
              <a:r>
                <a:rPr lang="de-DE" sz="500" dirty="0"/>
                <a:t>Mx Max</a:t>
              </a:r>
            </a:p>
            <a:p>
              <a:r>
                <a:rPr lang="de-DE" sz="500" dirty="0"/>
                <a:t>Mx </a:t>
              </a:r>
              <a:r>
                <a:rPr lang="de-DE" sz="500" dirty="0" smtClean="0"/>
                <a:t>last</a:t>
              </a:r>
              <a:endParaRPr lang="de-DE" sz="500" dirty="0"/>
            </a:p>
          </p:txBody>
        </p:sp>
      </p:grpSp>
      <p:sp>
        <p:nvSpPr>
          <p:cNvPr id="63" name="Rechteck 62"/>
          <p:cNvSpPr/>
          <p:nvPr/>
        </p:nvSpPr>
        <p:spPr>
          <a:xfrm>
            <a:off x="107504" y="139492"/>
            <a:ext cx="25583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MEDIAN-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PD-L1</a:t>
            </a:r>
            <a:endParaRPr lang="de-DE" altLang="de-DE" sz="2800" dirty="0"/>
          </a:p>
        </p:txBody>
      </p:sp>
      <p:sp>
        <p:nvSpPr>
          <p:cNvPr id="67" name="Abgerundetes Rechteck 66"/>
          <p:cNvSpPr/>
          <p:nvPr/>
        </p:nvSpPr>
        <p:spPr>
          <a:xfrm>
            <a:off x="3652743" y="9801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PD-L1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8" name="Abgerundetes Rechteck 67"/>
          <p:cNvSpPr/>
          <p:nvPr/>
        </p:nvSpPr>
        <p:spPr>
          <a:xfrm>
            <a:off x="4866358" y="9801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PD-L1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  <p:sp>
        <p:nvSpPr>
          <p:cNvPr id="69" name="Abgerundetes Rechteck 68"/>
          <p:cNvSpPr/>
          <p:nvPr/>
        </p:nvSpPr>
        <p:spPr>
          <a:xfrm>
            <a:off x="6453915" y="10228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PD-L1 </a:t>
            </a:r>
          </a:p>
          <a:p>
            <a:pPr marL="0" lvl="2" algn="ctr"/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70" name="Abgerundetes Rechteck 69"/>
          <p:cNvSpPr/>
          <p:nvPr/>
        </p:nvSpPr>
        <p:spPr>
          <a:xfrm>
            <a:off x="7702931" y="10228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PD-L1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  <p:grpSp>
        <p:nvGrpSpPr>
          <p:cNvPr id="71" name="Gruppieren 70"/>
          <p:cNvGrpSpPr/>
          <p:nvPr/>
        </p:nvGrpSpPr>
        <p:grpSpPr>
          <a:xfrm>
            <a:off x="5599180" y="5927893"/>
            <a:ext cx="217685" cy="349941"/>
            <a:chOff x="-7495322" y="5864490"/>
            <a:chExt cx="580260" cy="932801"/>
          </a:xfrm>
        </p:grpSpPr>
        <p:pic>
          <p:nvPicPr>
            <p:cNvPr id="72" name="Grafik 71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-7495322" y="5864490"/>
              <a:ext cx="547543" cy="2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Grafik 72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-7464828" y="6493375"/>
              <a:ext cx="549766" cy="3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4" name="Textfeld 73"/>
          <p:cNvSpPr txBox="1"/>
          <p:nvPr/>
        </p:nvSpPr>
        <p:spPr>
          <a:xfrm>
            <a:off x="5520034" y="6205905"/>
            <a:ext cx="420118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high</a:t>
            </a:r>
            <a:endParaRPr lang="de-DE" sz="800" dirty="0"/>
          </a:p>
        </p:txBody>
      </p:sp>
      <p:sp>
        <p:nvSpPr>
          <p:cNvPr id="75" name="Textfeld 74"/>
          <p:cNvSpPr txBox="1"/>
          <p:nvPr/>
        </p:nvSpPr>
        <p:spPr>
          <a:xfrm>
            <a:off x="5510915" y="5940098"/>
            <a:ext cx="386980" cy="247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low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30274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fik 4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90"/>
          <a:stretch/>
        </p:blipFill>
        <p:spPr bwMode="auto">
          <a:xfrm>
            <a:off x="4767474" y="456403"/>
            <a:ext cx="1227265" cy="122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fik 5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92"/>
          <a:stretch/>
        </p:blipFill>
        <p:spPr bwMode="auto">
          <a:xfrm>
            <a:off x="4792018" y="4299539"/>
            <a:ext cx="1204160" cy="123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fik 51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59"/>
          <a:stretch/>
        </p:blipFill>
        <p:spPr bwMode="auto">
          <a:xfrm>
            <a:off x="4778508" y="3016134"/>
            <a:ext cx="1216231" cy="123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5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01"/>
          <a:stretch/>
        </p:blipFill>
        <p:spPr bwMode="auto">
          <a:xfrm>
            <a:off x="4766984" y="1734334"/>
            <a:ext cx="1218837" cy="122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5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35"/>
          <a:stretch/>
        </p:blipFill>
        <p:spPr bwMode="auto">
          <a:xfrm>
            <a:off x="3499753" y="457225"/>
            <a:ext cx="1252869" cy="123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5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25"/>
          <a:stretch/>
        </p:blipFill>
        <p:spPr bwMode="auto">
          <a:xfrm>
            <a:off x="3535625" y="3028490"/>
            <a:ext cx="1216996" cy="123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5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67"/>
          <a:stretch/>
        </p:blipFill>
        <p:spPr bwMode="auto">
          <a:xfrm>
            <a:off x="3507426" y="1743870"/>
            <a:ext cx="1245195" cy="123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5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60"/>
          <a:stretch/>
        </p:blipFill>
        <p:spPr bwMode="auto">
          <a:xfrm>
            <a:off x="3568566" y="4305631"/>
            <a:ext cx="1184055" cy="1235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16200000">
            <a:off x="2962757" y="85096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</a:t>
            </a:r>
            <a:endParaRPr lang="de-DE" sz="8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2976222" y="2014743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</a:t>
            </a:r>
            <a:r>
              <a:rPr lang="de-DE" sz="800" dirty="0"/>
              <a:t>+ </a:t>
            </a:r>
            <a:endParaRPr lang="de-DE" sz="800" dirty="0" smtClean="0"/>
          </a:p>
          <a:p>
            <a:r>
              <a:rPr lang="de-DE" sz="800" dirty="0" smtClean="0"/>
              <a:t>Mx(last)</a:t>
            </a:r>
            <a:endParaRPr lang="de-DE" sz="800" dirty="0"/>
          </a:p>
        </p:txBody>
      </p:sp>
      <p:sp>
        <p:nvSpPr>
          <p:cNvPr id="11" name="Textfeld 10"/>
          <p:cNvSpPr txBox="1"/>
          <p:nvPr/>
        </p:nvSpPr>
        <p:spPr>
          <a:xfrm rot="16200000">
            <a:off x="2976222" y="3277029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 </a:t>
            </a:r>
            <a:r>
              <a:rPr lang="de-DE" sz="800" dirty="0"/>
              <a:t>+ </a:t>
            </a:r>
            <a:endParaRPr lang="de-DE" sz="800" dirty="0" smtClean="0"/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038002" y="4759743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Primary CRC+ </a:t>
            </a:r>
          </a:p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26" name="Textfeld 25"/>
          <p:cNvSpPr txBox="1"/>
          <p:nvPr/>
        </p:nvSpPr>
        <p:spPr>
          <a:xfrm rot="16200000">
            <a:off x="5917540" y="859248"/>
            <a:ext cx="5485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Mx (last)</a:t>
            </a:r>
            <a:endParaRPr lang="de-DE" sz="8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5908578" y="2101282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(Min)</a:t>
            </a:r>
            <a:endParaRPr lang="de-DE" sz="800" dirty="0"/>
          </a:p>
        </p:txBody>
      </p:sp>
      <p:sp>
        <p:nvSpPr>
          <p:cNvPr id="28" name="Textfeld 27"/>
          <p:cNvSpPr txBox="1"/>
          <p:nvPr/>
        </p:nvSpPr>
        <p:spPr>
          <a:xfrm rot="16200000">
            <a:off x="5900563" y="3355310"/>
            <a:ext cx="5838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 smtClean="0"/>
              <a:t>Mx</a:t>
            </a:r>
            <a:r>
              <a:rPr lang="de-DE" sz="800" dirty="0" smtClean="0"/>
              <a:t> (Max)</a:t>
            </a:r>
            <a:endParaRPr lang="de-DE" sz="800" dirty="0"/>
          </a:p>
        </p:txBody>
      </p:sp>
      <p:sp>
        <p:nvSpPr>
          <p:cNvPr id="31" name="Rechteck 30"/>
          <p:cNvSpPr/>
          <p:nvPr/>
        </p:nvSpPr>
        <p:spPr>
          <a:xfrm>
            <a:off x="6062933" y="80568"/>
            <a:ext cx="2949980" cy="4255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5" name="Rechteck 44"/>
          <p:cNvSpPr/>
          <p:nvPr/>
        </p:nvSpPr>
        <p:spPr>
          <a:xfrm>
            <a:off x="6062933" y="4368827"/>
            <a:ext cx="2949980" cy="23983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6" name="Rechteck 45"/>
          <p:cNvSpPr/>
          <p:nvPr/>
        </p:nvSpPr>
        <p:spPr>
          <a:xfrm>
            <a:off x="3254407" y="80568"/>
            <a:ext cx="2761061" cy="54944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sp>
        <p:nvSpPr>
          <p:cNvPr id="47" name="Rechteck 46"/>
          <p:cNvSpPr/>
          <p:nvPr/>
        </p:nvSpPr>
        <p:spPr>
          <a:xfrm>
            <a:off x="3254407" y="5623120"/>
            <a:ext cx="2761061" cy="11440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0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1"/>
          <a:stretch/>
        </p:blipFill>
        <p:spPr bwMode="auto">
          <a:xfrm>
            <a:off x="6937758" y="4395016"/>
            <a:ext cx="2046270" cy="200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Grafik 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24"/>
          <a:stretch/>
        </p:blipFill>
        <p:spPr bwMode="auto">
          <a:xfrm>
            <a:off x="6382839" y="1764717"/>
            <a:ext cx="1193512" cy="125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Grafik 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73"/>
          <a:stretch/>
        </p:blipFill>
        <p:spPr bwMode="auto">
          <a:xfrm>
            <a:off x="6396482" y="3016785"/>
            <a:ext cx="1166225" cy="125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afik 7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87"/>
          <a:stretch/>
        </p:blipFill>
        <p:spPr bwMode="auto">
          <a:xfrm>
            <a:off x="6382839" y="502122"/>
            <a:ext cx="1155084" cy="125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fik 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41"/>
          <a:stretch/>
        </p:blipFill>
        <p:spPr bwMode="auto">
          <a:xfrm>
            <a:off x="7554301" y="1764717"/>
            <a:ext cx="1181454" cy="125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rafik 9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73"/>
          <a:stretch/>
        </p:blipFill>
        <p:spPr bwMode="auto">
          <a:xfrm>
            <a:off x="7569531" y="3016785"/>
            <a:ext cx="1166225" cy="125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fik 10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28"/>
          <a:stretch/>
        </p:blipFill>
        <p:spPr bwMode="auto">
          <a:xfrm>
            <a:off x="7539375" y="502123"/>
            <a:ext cx="1155084" cy="125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215" y="5661309"/>
            <a:ext cx="2163136" cy="111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Abgerundetes Rechteck 57"/>
          <p:cNvSpPr/>
          <p:nvPr/>
        </p:nvSpPr>
        <p:spPr>
          <a:xfrm>
            <a:off x="3652743" y="9801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PD1 </a:t>
            </a:r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59" name="Abgerundetes Rechteck 58"/>
          <p:cNvSpPr/>
          <p:nvPr/>
        </p:nvSpPr>
        <p:spPr>
          <a:xfrm>
            <a:off x="4866358" y="98018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PD1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  <p:sp>
        <p:nvSpPr>
          <p:cNvPr id="60" name="Abgerundetes Rechteck 59"/>
          <p:cNvSpPr/>
          <p:nvPr/>
        </p:nvSpPr>
        <p:spPr>
          <a:xfrm>
            <a:off x="6453915" y="10228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PD1 </a:t>
            </a:r>
          </a:p>
          <a:p>
            <a:pPr marL="0" lvl="2" algn="ctr"/>
            <a:r>
              <a:rPr lang="de-DE" sz="800" b="1" dirty="0" smtClean="0"/>
              <a:t>[</a:t>
            </a:r>
            <a:r>
              <a:rPr lang="de-DE" sz="800" b="1" dirty="0" err="1" smtClean="0"/>
              <a:t>cell</a:t>
            </a:r>
            <a:r>
              <a:rPr lang="de-DE" sz="800" b="1" dirty="0" smtClean="0"/>
              <a:t>-count/mm²</a:t>
            </a:r>
            <a:r>
              <a:rPr lang="de-DE" sz="800" b="1" dirty="0"/>
              <a:t>]</a:t>
            </a:r>
          </a:p>
        </p:txBody>
      </p:sp>
      <p:sp>
        <p:nvSpPr>
          <p:cNvPr id="61" name="Abgerundetes Rechteck 60"/>
          <p:cNvSpPr/>
          <p:nvPr/>
        </p:nvSpPr>
        <p:spPr>
          <a:xfrm>
            <a:off x="7702931" y="102289"/>
            <a:ext cx="1117541" cy="330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de-DE" sz="800" b="1" dirty="0" smtClean="0"/>
              <a:t>PD1 [</a:t>
            </a:r>
            <a:r>
              <a:rPr lang="de-DE" sz="800" b="1" dirty="0" err="1" smtClean="0"/>
              <a:t>stain</a:t>
            </a:r>
            <a:r>
              <a:rPr lang="de-DE" sz="800" b="1" dirty="0" smtClean="0"/>
              <a:t>-area/mm²x10^5</a:t>
            </a:r>
            <a:r>
              <a:rPr lang="de-DE" sz="800" b="1" dirty="0"/>
              <a:t>]</a:t>
            </a:r>
          </a:p>
        </p:txBody>
      </p:sp>
      <p:grpSp>
        <p:nvGrpSpPr>
          <p:cNvPr id="62" name="Gruppieren 61"/>
          <p:cNvGrpSpPr/>
          <p:nvPr/>
        </p:nvGrpSpPr>
        <p:grpSpPr>
          <a:xfrm>
            <a:off x="5582923" y="5927894"/>
            <a:ext cx="429237" cy="525442"/>
            <a:chOff x="4778905" y="5310759"/>
            <a:chExt cx="429237" cy="525442"/>
          </a:xfrm>
        </p:grpSpPr>
        <p:pic>
          <p:nvPicPr>
            <p:cNvPr id="64" name="Grafik 63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36806" r="19285" b="59791"/>
            <a:stretch/>
          </p:blipFill>
          <p:spPr bwMode="auto">
            <a:xfrm>
              <a:off x="4867171" y="5310759"/>
              <a:ext cx="205411" cy="102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Grafik 64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1" t="40209" r="19264" b="56021"/>
            <a:stretch/>
          </p:blipFill>
          <p:spPr bwMode="auto">
            <a:xfrm>
              <a:off x="4878613" y="5546687"/>
              <a:ext cx="206245" cy="114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Textfeld 65"/>
            <p:cNvSpPr txBox="1"/>
            <p:nvPr/>
          </p:nvSpPr>
          <p:spPr>
            <a:xfrm>
              <a:off x="4788024" y="5588770"/>
              <a:ext cx="420118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high</a:t>
              </a:r>
              <a:endParaRPr lang="de-DE" sz="800" dirty="0"/>
            </a:p>
          </p:txBody>
        </p:sp>
        <p:sp>
          <p:nvSpPr>
            <p:cNvPr id="67" name="Textfeld 66"/>
            <p:cNvSpPr txBox="1"/>
            <p:nvPr/>
          </p:nvSpPr>
          <p:spPr>
            <a:xfrm>
              <a:off x="4778905" y="5322963"/>
              <a:ext cx="386980" cy="247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 smtClean="0"/>
                <a:t>low</a:t>
              </a:r>
              <a:endParaRPr lang="de-DE" sz="800" dirty="0"/>
            </a:p>
          </p:txBody>
        </p:sp>
      </p:grpSp>
      <p:grpSp>
        <p:nvGrpSpPr>
          <p:cNvPr id="68" name="Gruppieren 67"/>
          <p:cNvGrpSpPr/>
          <p:nvPr/>
        </p:nvGrpSpPr>
        <p:grpSpPr>
          <a:xfrm>
            <a:off x="6155447" y="4467945"/>
            <a:ext cx="849090" cy="1675843"/>
            <a:chOff x="6155447" y="3653828"/>
            <a:chExt cx="849090" cy="1675843"/>
          </a:xfrm>
        </p:grpSpPr>
        <p:cxnSp>
          <p:nvCxnSpPr>
            <p:cNvPr id="69" name="Gerade Verbindung 68"/>
            <p:cNvCxnSpPr/>
            <p:nvPr/>
          </p:nvCxnSpPr>
          <p:spPr bwMode="auto">
            <a:xfrm>
              <a:off x="6393768" y="3675890"/>
              <a:ext cx="0" cy="499259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auto">
            <a:xfrm>
              <a:off x="6350797" y="4169648"/>
              <a:ext cx="0" cy="499259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auto">
            <a:xfrm>
              <a:off x="6395203" y="4666157"/>
              <a:ext cx="0" cy="499259"/>
            </a:xfrm>
            <a:prstGeom prst="line">
              <a:avLst/>
            </a:prstGeom>
            <a:ln w="635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feld 6"/>
            <p:cNvSpPr txBox="1">
              <a:spLocks noChangeArrowheads="1"/>
            </p:cNvSpPr>
            <p:nvPr/>
          </p:nvSpPr>
          <p:spPr bwMode="auto">
            <a:xfrm rot="16200000">
              <a:off x="6046228" y="3841854"/>
              <a:ext cx="442750" cy="167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90" b="1" dirty="0" err="1"/>
                <a:t>s</a:t>
              </a:r>
              <a:r>
                <a:rPr lang="de-DE" altLang="de-DE" sz="490" b="1" dirty="0" err="1" smtClean="0"/>
                <a:t>tain</a:t>
              </a:r>
              <a:r>
                <a:rPr lang="de-DE" altLang="de-DE" sz="490" b="1" dirty="0" smtClean="0"/>
                <a:t> </a:t>
              </a:r>
              <a:r>
                <a:rPr lang="de-DE" altLang="de-DE" sz="490" b="1" dirty="0" err="1" smtClean="0"/>
                <a:t>area</a:t>
              </a:r>
              <a:endParaRPr lang="de-DE" altLang="de-DE" sz="490" b="1" dirty="0"/>
            </a:p>
          </p:txBody>
        </p:sp>
        <p:sp>
          <p:nvSpPr>
            <p:cNvPr id="73" name="Textfeld 12"/>
            <p:cNvSpPr txBox="1">
              <a:spLocks noChangeArrowheads="1"/>
            </p:cNvSpPr>
            <p:nvPr/>
          </p:nvSpPr>
          <p:spPr bwMode="auto">
            <a:xfrm rot="16200000">
              <a:off x="6017941" y="4335411"/>
              <a:ext cx="442750" cy="167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490" b="1" dirty="0" err="1" smtClean="0"/>
                <a:t>cell</a:t>
              </a:r>
              <a:r>
                <a:rPr lang="de-DE" sz="490" b="1" dirty="0" smtClean="0"/>
                <a:t>-count</a:t>
              </a:r>
              <a:endParaRPr lang="de-DE" altLang="de-DE" sz="490" b="1" dirty="0"/>
            </a:p>
          </p:txBody>
        </p:sp>
        <p:sp>
          <p:nvSpPr>
            <p:cNvPr id="74" name="Textfeld 13"/>
            <p:cNvSpPr txBox="1">
              <a:spLocks noChangeArrowheads="1"/>
            </p:cNvSpPr>
            <p:nvPr/>
          </p:nvSpPr>
          <p:spPr bwMode="auto">
            <a:xfrm rot="16200000">
              <a:off x="6099139" y="4831716"/>
              <a:ext cx="336952" cy="167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490" b="1" dirty="0" err="1" smtClean="0"/>
                <a:t>visual</a:t>
              </a:r>
              <a:endParaRPr lang="de-DE" altLang="de-DE" sz="490" b="1" dirty="0"/>
            </a:p>
          </p:txBody>
        </p:sp>
        <p:sp>
          <p:nvSpPr>
            <p:cNvPr id="75" name="Textfeld 74"/>
            <p:cNvSpPr txBox="1"/>
            <p:nvPr/>
          </p:nvSpPr>
          <p:spPr>
            <a:xfrm>
              <a:off x="6488049" y="3653828"/>
              <a:ext cx="516488" cy="1675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490" b="1" dirty="0" smtClean="0"/>
                <a:t>Primary CRC</a:t>
              </a:r>
            </a:p>
            <a:p>
              <a:r>
                <a:rPr lang="de-DE" sz="490" b="1" dirty="0" smtClean="0"/>
                <a:t>Add Mx Min</a:t>
              </a:r>
            </a:p>
            <a:p>
              <a:r>
                <a:rPr lang="de-DE" sz="490" b="1" dirty="0" smtClean="0"/>
                <a:t>Add Mx Max</a:t>
              </a:r>
            </a:p>
            <a:p>
              <a:r>
                <a:rPr lang="de-DE" sz="490" b="1" dirty="0" smtClean="0"/>
                <a:t>Add Mx last</a:t>
              </a:r>
            </a:p>
            <a:p>
              <a:r>
                <a:rPr lang="de-DE" sz="490" b="1" dirty="0" smtClean="0"/>
                <a:t>Mx Min</a:t>
              </a:r>
            </a:p>
            <a:p>
              <a:r>
                <a:rPr lang="de-DE" sz="490" b="1" dirty="0" smtClean="0"/>
                <a:t>Mx Max</a:t>
              </a:r>
            </a:p>
            <a:p>
              <a:r>
                <a:rPr lang="de-DE" sz="490" b="1" dirty="0" smtClean="0"/>
                <a:t>Mx last</a:t>
              </a:r>
            </a:p>
            <a:p>
              <a:r>
                <a:rPr lang="de-DE" sz="49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 CRC</a:t>
              </a:r>
              <a:endParaRPr lang="de-DE" sz="49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r>
                <a:rPr lang="de-DE" sz="49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Min</a:t>
              </a:r>
            </a:p>
            <a:p>
              <a:r>
                <a:rPr lang="de-DE" sz="49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Max</a:t>
              </a:r>
            </a:p>
            <a:p>
              <a:r>
                <a:rPr lang="de-DE" sz="49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Mx last</a:t>
              </a:r>
            </a:p>
            <a:p>
              <a:r>
                <a:rPr lang="de-DE" sz="49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Min</a:t>
              </a:r>
            </a:p>
            <a:p>
              <a:r>
                <a:rPr lang="de-DE" sz="49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Max</a:t>
              </a:r>
            </a:p>
            <a:p>
              <a:r>
                <a:rPr lang="de-DE" sz="49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Mx last</a:t>
              </a:r>
            </a:p>
            <a:p>
              <a:r>
                <a:rPr lang="de-DE" sz="490" dirty="0" smtClean="0"/>
                <a:t>Primary CRC</a:t>
              </a:r>
              <a:endParaRPr lang="de-DE" sz="490" dirty="0"/>
            </a:p>
            <a:p>
              <a:r>
                <a:rPr lang="de-DE" sz="490" dirty="0"/>
                <a:t>Add Mx Min</a:t>
              </a:r>
            </a:p>
            <a:p>
              <a:r>
                <a:rPr lang="de-DE" sz="490" dirty="0"/>
                <a:t>Add Mx Max</a:t>
              </a:r>
            </a:p>
            <a:p>
              <a:r>
                <a:rPr lang="de-DE" sz="490" dirty="0"/>
                <a:t>Add Mx last</a:t>
              </a:r>
            </a:p>
            <a:p>
              <a:r>
                <a:rPr lang="de-DE" sz="490" dirty="0"/>
                <a:t>Mx Min</a:t>
              </a:r>
            </a:p>
            <a:p>
              <a:r>
                <a:rPr lang="de-DE" sz="490" dirty="0"/>
                <a:t>Mx Max</a:t>
              </a:r>
            </a:p>
            <a:p>
              <a:r>
                <a:rPr lang="de-DE" sz="490" dirty="0"/>
                <a:t>Mx </a:t>
              </a:r>
              <a:r>
                <a:rPr lang="de-DE" sz="490" dirty="0" smtClean="0"/>
                <a:t>last</a:t>
              </a:r>
              <a:endParaRPr lang="de-DE" sz="490" dirty="0"/>
            </a:p>
          </p:txBody>
        </p:sp>
      </p:grpSp>
      <p:sp>
        <p:nvSpPr>
          <p:cNvPr id="63" name="Rechteck 62"/>
          <p:cNvSpPr/>
          <p:nvPr/>
        </p:nvSpPr>
        <p:spPr>
          <a:xfrm>
            <a:off x="107504" y="139492"/>
            <a:ext cx="25583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800" dirty="0" smtClean="0"/>
              <a:t>MEDIAN- </a:t>
            </a:r>
            <a:r>
              <a:rPr lang="de-DE" altLang="de-DE" sz="2800" dirty="0" err="1" smtClean="0"/>
              <a:t>cut</a:t>
            </a:r>
            <a:r>
              <a:rPr lang="de-DE" altLang="de-DE" sz="2800" dirty="0" smtClean="0"/>
              <a:t> off</a:t>
            </a:r>
          </a:p>
          <a:p>
            <a:r>
              <a:rPr lang="de-DE" altLang="de-DE" sz="2800" dirty="0" smtClean="0"/>
              <a:t>PD1</a:t>
            </a:r>
            <a:endParaRPr lang="de-DE" altLang="de-DE" sz="2800" dirty="0"/>
          </a:p>
        </p:txBody>
      </p:sp>
    </p:spTree>
    <p:extLst>
      <p:ext uri="{BB962C8B-B14F-4D97-AF65-F5344CB8AC3E}">
        <p14:creationId xmlns:p14="http://schemas.microsoft.com/office/powerpoint/2010/main" val="51885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2031</Words>
  <Application>Microsoft Office PowerPoint</Application>
  <PresentationFormat>Bildschirmpräsentation (4:3)</PresentationFormat>
  <Paragraphs>770</Paragraphs>
  <Slides>16</Slides>
  <Notes>16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Zacharias</dc:creator>
  <cp:lastModifiedBy>Zacharias</cp:lastModifiedBy>
  <cp:revision>280</cp:revision>
  <dcterms:created xsi:type="dcterms:W3CDTF">2018-12-05T11:20:43Z</dcterms:created>
  <dcterms:modified xsi:type="dcterms:W3CDTF">2020-02-05T16:12:34Z</dcterms:modified>
</cp:coreProperties>
</file>