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0" r:id="rId2"/>
    <p:sldId id="268" r:id="rId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88" autoAdjust="0"/>
    <p:restoredTop sz="94660"/>
  </p:normalViewPr>
  <p:slideViewPr>
    <p:cSldViewPr>
      <p:cViewPr varScale="1">
        <p:scale>
          <a:sx n="109" d="100"/>
          <a:sy n="109" d="100"/>
        </p:scale>
        <p:origin x="219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A9B1BD-AA4A-4975-85BD-521C7C99D71F}" type="datetimeFigureOut">
              <a:rPr lang="de-DE" smtClean="0"/>
              <a:t>11.03.2020</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A2DA17-16BF-45D7-AC2B-FCC0BE87C035}" type="slidenum">
              <a:rPr lang="de-DE" smtClean="0"/>
              <a:t>‹Nr.›</a:t>
            </a:fld>
            <a:endParaRPr lang="de-DE"/>
          </a:p>
        </p:txBody>
      </p:sp>
    </p:spTree>
    <p:extLst>
      <p:ext uri="{BB962C8B-B14F-4D97-AF65-F5344CB8AC3E}">
        <p14:creationId xmlns:p14="http://schemas.microsoft.com/office/powerpoint/2010/main" val="187852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 Figure 2:</a:t>
            </a:r>
            <a:r>
              <a:rPr lang="en-US" sz="1200" kern="1200" dirty="0" smtClean="0">
                <a:solidFill>
                  <a:schemeClr val="tx1"/>
                </a:solidFill>
                <a:effectLst/>
                <a:latin typeface="+mn-lt"/>
                <a:ea typeface="+mn-ea"/>
                <a:cs typeface="+mn-cs"/>
              </a:rPr>
              <a:t> Depicted are immune infiltrates for two primary colorectal carcinomas. For patient A, all immune infiltrates were visually assessed as low grade (the proportion of tumor area that is occupied by the positively stained cells was below 1% for CD3, CD4, CD8, CD20, CD45R0, FOXP3, PD1, PD-L1 and 10% for CD68) and for patient B as high grade (the proportion of tumor area that is occupied by the positively stained cells was: CD3 = 40%, CD4 = 30%, CD8 = 20%, CD20 = 10%, CD45R0 = 20%, FOXP3 = 10%, PD1 = 10% and PD-L1 = 10%, CD68 = 80%).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ECA2DA17-16BF-45D7-AC2B-FCC0BE87C035}" type="slidenum">
              <a:rPr lang="de-DE" smtClean="0"/>
              <a:t>1</a:t>
            </a:fld>
            <a:endParaRPr lang="de-DE"/>
          </a:p>
        </p:txBody>
      </p:sp>
    </p:spTree>
    <p:extLst>
      <p:ext uri="{BB962C8B-B14F-4D97-AF65-F5344CB8AC3E}">
        <p14:creationId xmlns:p14="http://schemas.microsoft.com/office/powerpoint/2010/main" val="1980956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 Figure 2:</a:t>
            </a:r>
            <a:r>
              <a:rPr lang="en-US" sz="1200" kern="1200" dirty="0" smtClean="0">
                <a:solidFill>
                  <a:schemeClr val="tx1"/>
                </a:solidFill>
                <a:effectLst/>
                <a:latin typeface="+mn-lt"/>
                <a:ea typeface="+mn-ea"/>
                <a:cs typeface="+mn-cs"/>
              </a:rPr>
              <a:t> Depicted are immune infiltrates for two primary colorectal carcinomas. For patient A, all immune infiltrates were visually assessed as low grade (the proportion of tumor area that is occupied by the positively stained cells was below 1% for CD3, CD4, CD8, CD20, CD45R0, FOXP3, PD1, PD-L1 and 10% for CD68) and for patient B as high grade (the proportion of tumor area that is occupied by the positively stained cells was: CD3 = 40%, CD4 = 30%, CD8 = 20%, CD20 = 10%, CD45R0 = 20%, FOXP3 = 10%, PD1 = 10% and PD-L1 = 10%, CD68 = 80%).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ECA2DA17-16BF-45D7-AC2B-FCC0BE87C035}" type="slidenum">
              <a:rPr lang="de-DE" smtClean="0"/>
              <a:t>2</a:t>
            </a:fld>
            <a:endParaRPr lang="de-DE"/>
          </a:p>
        </p:txBody>
      </p:sp>
    </p:spTree>
    <p:extLst>
      <p:ext uri="{BB962C8B-B14F-4D97-AF65-F5344CB8AC3E}">
        <p14:creationId xmlns:p14="http://schemas.microsoft.com/office/powerpoint/2010/main" val="4079029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2802787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295517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662934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5E303225-B72A-42C3-B439-7475763A94FE}" type="datetimeFigureOut">
              <a:rPr lang="de-DE" smtClean="0"/>
              <a:t>11.03.2020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2201101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5E303225-B72A-42C3-B439-7475763A94FE}" type="datetimeFigureOut">
              <a:rPr lang="de-DE" smtClean="0"/>
              <a:t>11.03.2020</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2910557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5E303225-B72A-42C3-B439-7475763A94FE}" type="datetimeFigureOut">
              <a:rPr lang="de-DE" smtClean="0"/>
              <a:t>11.03.2020</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3257591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E303225-B72A-42C3-B439-7475763A94FE}" type="datetimeFigureOut">
              <a:rPr lang="de-DE" smtClean="0"/>
              <a:t>11.03.2020</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3435234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E303225-B72A-42C3-B439-7475763A94FE}" type="datetimeFigureOut">
              <a:rPr lang="de-DE" smtClean="0"/>
              <a:t>11.03.2020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63685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E303225-B72A-42C3-B439-7475763A94FE}" type="datetimeFigureOut">
              <a:rPr lang="de-DE" smtClean="0"/>
              <a:t>11.03.2020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3541689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1378720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3182057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303225-B72A-42C3-B439-7475763A94FE}" type="datetimeFigureOut">
              <a:rPr lang="de-DE" smtClean="0"/>
              <a:t>11.03.2020</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761D90-C4B9-498A-AA85-D04FF38830E1}" type="slidenum">
              <a:rPr lang="de-DE" smtClean="0"/>
              <a:t>‹Nr.›</a:t>
            </a:fld>
            <a:endParaRPr lang="de-DE"/>
          </a:p>
        </p:txBody>
      </p:sp>
    </p:spTree>
    <p:extLst>
      <p:ext uri="{BB962C8B-B14F-4D97-AF65-F5344CB8AC3E}">
        <p14:creationId xmlns:p14="http://schemas.microsoft.com/office/powerpoint/2010/main" val="345378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fik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4975" y="4221248"/>
            <a:ext cx="2798381" cy="1440000"/>
          </a:xfrm>
          <a:prstGeom prst="rect">
            <a:avLst/>
          </a:prstGeom>
        </p:spPr>
      </p:pic>
      <p:pic>
        <p:nvPicPr>
          <p:cNvPr id="27" name="Grafik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09865" y="4220718"/>
            <a:ext cx="2798381" cy="1440000"/>
          </a:xfrm>
          <a:prstGeom prst="rect">
            <a:avLst/>
          </a:prstGeom>
        </p:spPr>
      </p:pic>
      <p:pic>
        <p:nvPicPr>
          <p:cNvPr id="26" name="Grafik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189" y="4218337"/>
            <a:ext cx="2798381" cy="1440000"/>
          </a:xfrm>
          <a:prstGeom prst="rect">
            <a:avLst/>
          </a:prstGeom>
        </p:spPr>
      </p:pic>
      <p:pic>
        <p:nvPicPr>
          <p:cNvPr id="22" name="Grafik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2791" y="1197942"/>
            <a:ext cx="2798381" cy="1440000"/>
          </a:xfrm>
          <a:prstGeom prst="rect">
            <a:avLst/>
          </a:prstGeom>
        </p:spPr>
      </p:pic>
      <p:pic>
        <p:nvPicPr>
          <p:cNvPr id="25" name="Grafik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66107" y="2724797"/>
            <a:ext cx="2798381" cy="1440000"/>
          </a:xfrm>
          <a:prstGeom prst="rect">
            <a:avLst/>
          </a:prstGeom>
        </p:spPr>
      </p:pic>
      <p:pic>
        <p:nvPicPr>
          <p:cNvPr id="24" name="Grafik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09865" y="2727651"/>
            <a:ext cx="2798381" cy="1440000"/>
          </a:xfrm>
          <a:prstGeom prst="rect">
            <a:avLst/>
          </a:prstGeom>
        </p:spPr>
      </p:pic>
      <p:pic>
        <p:nvPicPr>
          <p:cNvPr id="23" name="Grafik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1242" y="2727651"/>
            <a:ext cx="2798381" cy="1440000"/>
          </a:xfrm>
          <a:prstGeom prst="rect">
            <a:avLst/>
          </a:prstGeom>
        </p:spPr>
      </p:pic>
      <p:pic>
        <p:nvPicPr>
          <p:cNvPr id="21" name="Grafik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09865" y="1195321"/>
            <a:ext cx="2798381" cy="1440000"/>
          </a:xfrm>
          <a:prstGeom prst="rect">
            <a:avLst/>
          </a:prstGeom>
        </p:spPr>
      </p:pic>
      <p:pic>
        <p:nvPicPr>
          <p:cNvPr id="20" name="Grafik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1242" y="1195658"/>
            <a:ext cx="2798381" cy="1440000"/>
          </a:xfrm>
          <a:prstGeom prst="rect">
            <a:avLst/>
          </a:prstGeom>
        </p:spPr>
      </p:pic>
      <p:sp>
        <p:nvSpPr>
          <p:cNvPr id="8" name="Textfeld 7"/>
          <p:cNvSpPr txBox="1"/>
          <p:nvPr/>
        </p:nvSpPr>
        <p:spPr>
          <a:xfrm>
            <a:off x="433751" y="1195658"/>
            <a:ext cx="706234" cy="338554"/>
          </a:xfrm>
          <a:prstGeom prst="rect">
            <a:avLst/>
          </a:prstGeom>
          <a:noFill/>
        </p:spPr>
        <p:txBody>
          <a:bodyPr wrap="square" rtlCol="0">
            <a:spAutoFit/>
          </a:bodyPr>
          <a:lstStyle/>
          <a:p>
            <a:r>
              <a:rPr lang="de-DE" sz="1600" b="1" dirty="0" smtClean="0"/>
              <a:t>CD68</a:t>
            </a:r>
            <a:endParaRPr lang="de-DE" sz="1600" b="1" dirty="0"/>
          </a:p>
        </p:txBody>
      </p:sp>
      <p:sp>
        <p:nvSpPr>
          <p:cNvPr id="9" name="Textfeld 8"/>
          <p:cNvSpPr txBox="1"/>
          <p:nvPr/>
        </p:nvSpPr>
        <p:spPr>
          <a:xfrm>
            <a:off x="442068" y="2689913"/>
            <a:ext cx="550018" cy="338554"/>
          </a:xfrm>
          <a:prstGeom prst="rect">
            <a:avLst/>
          </a:prstGeom>
          <a:noFill/>
        </p:spPr>
        <p:txBody>
          <a:bodyPr wrap="square" rtlCol="0">
            <a:spAutoFit/>
          </a:bodyPr>
          <a:lstStyle/>
          <a:p>
            <a:r>
              <a:rPr lang="de-DE" sz="1600" b="1" dirty="0" smtClean="0"/>
              <a:t>CD8</a:t>
            </a:r>
            <a:endParaRPr lang="de-DE" sz="1600" b="1" dirty="0"/>
          </a:p>
        </p:txBody>
      </p:sp>
      <p:sp>
        <p:nvSpPr>
          <p:cNvPr id="10" name="Textfeld 9"/>
          <p:cNvSpPr txBox="1"/>
          <p:nvPr/>
        </p:nvSpPr>
        <p:spPr>
          <a:xfrm>
            <a:off x="451242" y="4183040"/>
            <a:ext cx="807943" cy="338554"/>
          </a:xfrm>
          <a:prstGeom prst="rect">
            <a:avLst/>
          </a:prstGeom>
          <a:noFill/>
        </p:spPr>
        <p:txBody>
          <a:bodyPr wrap="square" rtlCol="0">
            <a:spAutoFit/>
          </a:bodyPr>
          <a:lstStyle/>
          <a:p>
            <a:r>
              <a:rPr lang="de-DE" sz="1600" b="1" dirty="0" smtClean="0"/>
              <a:t>PD1</a:t>
            </a:r>
            <a:endParaRPr lang="de-DE" sz="1600" b="1" dirty="0"/>
          </a:p>
        </p:txBody>
      </p:sp>
      <p:sp>
        <p:nvSpPr>
          <p:cNvPr id="11" name="Textfeld 10"/>
          <p:cNvSpPr txBox="1"/>
          <p:nvPr/>
        </p:nvSpPr>
        <p:spPr>
          <a:xfrm>
            <a:off x="3255320" y="1195876"/>
            <a:ext cx="691295" cy="338554"/>
          </a:xfrm>
          <a:prstGeom prst="rect">
            <a:avLst/>
          </a:prstGeom>
          <a:noFill/>
        </p:spPr>
        <p:txBody>
          <a:bodyPr wrap="square" rtlCol="0">
            <a:spAutoFit/>
          </a:bodyPr>
          <a:lstStyle/>
          <a:p>
            <a:r>
              <a:rPr lang="de-DE" sz="1600" b="1" dirty="0" smtClean="0"/>
              <a:t>CD20</a:t>
            </a:r>
            <a:endParaRPr lang="de-DE" sz="1600" b="1" dirty="0"/>
          </a:p>
        </p:txBody>
      </p:sp>
      <p:sp>
        <p:nvSpPr>
          <p:cNvPr id="12" name="Textfeld 11"/>
          <p:cNvSpPr txBox="1"/>
          <p:nvPr/>
        </p:nvSpPr>
        <p:spPr>
          <a:xfrm>
            <a:off x="3258797" y="2689349"/>
            <a:ext cx="575347" cy="338554"/>
          </a:xfrm>
          <a:prstGeom prst="rect">
            <a:avLst/>
          </a:prstGeom>
          <a:noFill/>
        </p:spPr>
        <p:txBody>
          <a:bodyPr wrap="square" rtlCol="0">
            <a:spAutoFit/>
          </a:bodyPr>
          <a:lstStyle/>
          <a:p>
            <a:r>
              <a:rPr lang="de-DE" sz="1600" b="1" dirty="0" smtClean="0"/>
              <a:t>CD4</a:t>
            </a:r>
            <a:endParaRPr lang="de-DE" sz="1600" b="1" dirty="0"/>
          </a:p>
        </p:txBody>
      </p:sp>
      <p:sp>
        <p:nvSpPr>
          <p:cNvPr id="13" name="Textfeld 12"/>
          <p:cNvSpPr txBox="1"/>
          <p:nvPr/>
        </p:nvSpPr>
        <p:spPr>
          <a:xfrm>
            <a:off x="3284698" y="4183040"/>
            <a:ext cx="735276" cy="338554"/>
          </a:xfrm>
          <a:prstGeom prst="rect">
            <a:avLst/>
          </a:prstGeom>
          <a:noFill/>
        </p:spPr>
        <p:txBody>
          <a:bodyPr wrap="square" rtlCol="0">
            <a:spAutoFit/>
          </a:bodyPr>
          <a:lstStyle/>
          <a:p>
            <a:r>
              <a:rPr lang="de-DE" sz="1600" b="1" dirty="0" smtClean="0"/>
              <a:t>PDL1</a:t>
            </a:r>
            <a:endParaRPr lang="de-DE" sz="1600" b="1" dirty="0"/>
          </a:p>
        </p:txBody>
      </p:sp>
      <p:sp>
        <p:nvSpPr>
          <p:cNvPr id="14" name="Textfeld 13"/>
          <p:cNvSpPr txBox="1"/>
          <p:nvPr/>
        </p:nvSpPr>
        <p:spPr>
          <a:xfrm>
            <a:off x="6150147" y="1195658"/>
            <a:ext cx="676788" cy="338554"/>
          </a:xfrm>
          <a:prstGeom prst="rect">
            <a:avLst/>
          </a:prstGeom>
          <a:noFill/>
        </p:spPr>
        <p:txBody>
          <a:bodyPr wrap="square" rtlCol="0">
            <a:spAutoFit/>
          </a:bodyPr>
          <a:lstStyle/>
          <a:p>
            <a:r>
              <a:rPr lang="de-DE" sz="1600" b="1" dirty="0" smtClean="0"/>
              <a:t>CD3</a:t>
            </a:r>
            <a:endParaRPr lang="de-DE" sz="1600" b="1" dirty="0"/>
          </a:p>
        </p:txBody>
      </p:sp>
      <p:sp>
        <p:nvSpPr>
          <p:cNvPr id="15" name="Textfeld 14"/>
          <p:cNvSpPr txBox="1"/>
          <p:nvPr/>
        </p:nvSpPr>
        <p:spPr>
          <a:xfrm>
            <a:off x="6115009" y="2689913"/>
            <a:ext cx="910703" cy="338554"/>
          </a:xfrm>
          <a:prstGeom prst="rect">
            <a:avLst/>
          </a:prstGeom>
          <a:noFill/>
        </p:spPr>
        <p:txBody>
          <a:bodyPr wrap="square" rtlCol="0">
            <a:spAutoFit/>
          </a:bodyPr>
          <a:lstStyle/>
          <a:p>
            <a:r>
              <a:rPr lang="de-DE" sz="1600" b="1" dirty="0" smtClean="0"/>
              <a:t>CD45R0</a:t>
            </a:r>
            <a:endParaRPr lang="de-DE" sz="1600" b="1" dirty="0"/>
          </a:p>
        </p:txBody>
      </p:sp>
      <p:sp>
        <p:nvSpPr>
          <p:cNvPr id="16" name="Textfeld 15"/>
          <p:cNvSpPr txBox="1"/>
          <p:nvPr/>
        </p:nvSpPr>
        <p:spPr>
          <a:xfrm>
            <a:off x="6150147" y="4183040"/>
            <a:ext cx="982711" cy="338554"/>
          </a:xfrm>
          <a:prstGeom prst="rect">
            <a:avLst/>
          </a:prstGeom>
          <a:noFill/>
        </p:spPr>
        <p:txBody>
          <a:bodyPr wrap="square" rtlCol="0">
            <a:spAutoFit/>
          </a:bodyPr>
          <a:lstStyle/>
          <a:p>
            <a:r>
              <a:rPr lang="de-DE" sz="1600" b="1" dirty="0" smtClean="0"/>
              <a:t>FOXP3</a:t>
            </a:r>
            <a:endParaRPr lang="de-DE" sz="1600" b="1" dirty="0"/>
          </a:p>
        </p:txBody>
      </p:sp>
      <p:grpSp>
        <p:nvGrpSpPr>
          <p:cNvPr id="39" name="Gruppieren 38"/>
          <p:cNvGrpSpPr/>
          <p:nvPr/>
        </p:nvGrpSpPr>
        <p:grpSpPr>
          <a:xfrm>
            <a:off x="431699" y="5428110"/>
            <a:ext cx="423514" cy="200055"/>
            <a:chOff x="3341617" y="4971072"/>
            <a:chExt cx="423514" cy="200055"/>
          </a:xfrm>
        </p:grpSpPr>
        <p:pic>
          <p:nvPicPr>
            <p:cNvPr id="35"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feld 37"/>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43" name="Gruppieren 42"/>
          <p:cNvGrpSpPr/>
          <p:nvPr/>
        </p:nvGrpSpPr>
        <p:grpSpPr>
          <a:xfrm>
            <a:off x="3298028" y="5428110"/>
            <a:ext cx="466915" cy="200055"/>
            <a:chOff x="3361057" y="4971072"/>
            <a:chExt cx="423514" cy="200055"/>
          </a:xfrm>
        </p:grpSpPr>
        <p:pic>
          <p:nvPicPr>
            <p:cNvPr id="44"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feld 44"/>
            <p:cNvSpPr txBox="1"/>
            <p:nvPr/>
          </p:nvSpPr>
          <p:spPr>
            <a:xfrm>
              <a:off x="336105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46" name="Gruppieren 45"/>
          <p:cNvGrpSpPr/>
          <p:nvPr/>
        </p:nvGrpSpPr>
        <p:grpSpPr>
          <a:xfrm>
            <a:off x="6141677" y="5434566"/>
            <a:ext cx="423514" cy="200055"/>
            <a:chOff x="3341617" y="4971072"/>
            <a:chExt cx="423514" cy="200055"/>
          </a:xfrm>
        </p:grpSpPr>
        <p:pic>
          <p:nvPicPr>
            <p:cNvPr id="47"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feld 47"/>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5" name="Gruppieren 54"/>
          <p:cNvGrpSpPr/>
          <p:nvPr/>
        </p:nvGrpSpPr>
        <p:grpSpPr>
          <a:xfrm>
            <a:off x="3266456" y="3923562"/>
            <a:ext cx="392624" cy="200055"/>
            <a:chOff x="3328777" y="4971072"/>
            <a:chExt cx="423514" cy="200055"/>
          </a:xfrm>
        </p:grpSpPr>
        <p:pic>
          <p:nvPicPr>
            <p:cNvPr id="56"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feld 56"/>
            <p:cNvSpPr txBox="1"/>
            <p:nvPr/>
          </p:nvSpPr>
          <p:spPr>
            <a:xfrm>
              <a:off x="332877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8" name="Gruppieren 57"/>
          <p:cNvGrpSpPr/>
          <p:nvPr/>
        </p:nvGrpSpPr>
        <p:grpSpPr>
          <a:xfrm>
            <a:off x="6143441" y="3930018"/>
            <a:ext cx="423514" cy="200055"/>
            <a:chOff x="3341617" y="4971072"/>
            <a:chExt cx="423514" cy="200055"/>
          </a:xfrm>
        </p:grpSpPr>
        <p:pic>
          <p:nvPicPr>
            <p:cNvPr id="59"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feld 59"/>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1" name="Gruppieren 60"/>
          <p:cNvGrpSpPr/>
          <p:nvPr/>
        </p:nvGrpSpPr>
        <p:grpSpPr>
          <a:xfrm>
            <a:off x="423939" y="2401881"/>
            <a:ext cx="395108" cy="200055"/>
            <a:chOff x="3331409" y="4971072"/>
            <a:chExt cx="423514" cy="200055"/>
          </a:xfrm>
        </p:grpSpPr>
        <p:pic>
          <p:nvPicPr>
            <p:cNvPr id="62"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feld 62"/>
            <p:cNvSpPr txBox="1"/>
            <p:nvPr/>
          </p:nvSpPr>
          <p:spPr>
            <a:xfrm>
              <a:off x="3331409"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4" name="Gruppieren 63"/>
          <p:cNvGrpSpPr/>
          <p:nvPr/>
        </p:nvGrpSpPr>
        <p:grpSpPr>
          <a:xfrm>
            <a:off x="3302174" y="2401881"/>
            <a:ext cx="453854" cy="200055"/>
            <a:chOff x="3363840" y="4971072"/>
            <a:chExt cx="423514" cy="200055"/>
          </a:xfrm>
        </p:grpSpPr>
        <p:pic>
          <p:nvPicPr>
            <p:cNvPr id="65"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feld 65"/>
            <p:cNvSpPr txBox="1"/>
            <p:nvPr/>
          </p:nvSpPr>
          <p:spPr>
            <a:xfrm>
              <a:off x="3363840"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7" name="Gruppieren 66"/>
          <p:cNvGrpSpPr/>
          <p:nvPr/>
        </p:nvGrpSpPr>
        <p:grpSpPr>
          <a:xfrm>
            <a:off x="6136298" y="2408337"/>
            <a:ext cx="395462" cy="200055"/>
            <a:chOff x="3333967" y="4971072"/>
            <a:chExt cx="423514" cy="200055"/>
          </a:xfrm>
        </p:grpSpPr>
        <p:pic>
          <p:nvPicPr>
            <p:cNvPr id="68"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feld 68"/>
            <p:cNvSpPr txBox="1"/>
            <p:nvPr/>
          </p:nvSpPr>
          <p:spPr>
            <a:xfrm>
              <a:off x="333396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70" name="Gruppieren 69"/>
          <p:cNvGrpSpPr/>
          <p:nvPr/>
        </p:nvGrpSpPr>
        <p:grpSpPr>
          <a:xfrm>
            <a:off x="424210" y="3921632"/>
            <a:ext cx="395108" cy="200055"/>
            <a:chOff x="3331409" y="4971072"/>
            <a:chExt cx="423514" cy="200055"/>
          </a:xfrm>
        </p:grpSpPr>
        <p:pic>
          <p:nvPicPr>
            <p:cNvPr id="71"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Textfeld 71"/>
            <p:cNvSpPr txBox="1"/>
            <p:nvPr/>
          </p:nvSpPr>
          <p:spPr>
            <a:xfrm>
              <a:off x="3331409"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sp>
        <p:nvSpPr>
          <p:cNvPr id="2" name="Textfeld 1"/>
          <p:cNvSpPr txBox="1"/>
          <p:nvPr/>
        </p:nvSpPr>
        <p:spPr>
          <a:xfrm>
            <a:off x="423939" y="404664"/>
            <a:ext cx="324128" cy="369332"/>
          </a:xfrm>
          <a:prstGeom prst="rect">
            <a:avLst/>
          </a:prstGeom>
          <a:noFill/>
        </p:spPr>
        <p:txBody>
          <a:bodyPr wrap="none" rtlCol="0">
            <a:spAutoFit/>
          </a:bodyPr>
          <a:lstStyle/>
          <a:p>
            <a:r>
              <a:rPr lang="de-DE" b="1" dirty="0" smtClean="0"/>
              <a:t>A</a:t>
            </a:r>
            <a:endParaRPr lang="de-DE" b="1" dirty="0"/>
          </a:p>
        </p:txBody>
      </p:sp>
    </p:spTree>
    <p:extLst>
      <p:ext uri="{BB962C8B-B14F-4D97-AF65-F5344CB8AC3E}">
        <p14:creationId xmlns:p14="http://schemas.microsoft.com/office/powerpoint/2010/main" val="1941575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3290" y="4341271"/>
            <a:ext cx="2798834" cy="1440000"/>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1934" y="4338096"/>
            <a:ext cx="2798834" cy="1440000"/>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264" y="4335027"/>
            <a:ext cx="2798834" cy="1440000"/>
          </a:xfrm>
          <a:prstGeom prst="rect">
            <a:avLst/>
          </a:prstGeom>
        </p:spPr>
      </p:pic>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6176" y="2830171"/>
            <a:ext cx="2798834" cy="1440000"/>
          </a:xfrm>
          <a:prstGeom prst="rect">
            <a:avLst/>
          </a:prstGeom>
        </p:spPr>
      </p:pic>
      <p:pic>
        <p:nvPicPr>
          <p:cNvPr id="6" name="Grafik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8854" y="2832790"/>
            <a:ext cx="2798834" cy="1440000"/>
          </a:xfrm>
          <a:prstGeom prst="rect">
            <a:avLst/>
          </a:prstGeom>
        </p:spPr>
      </p:pic>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9544" y="2836723"/>
            <a:ext cx="2798834" cy="1440000"/>
          </a:xfrm>
          <a:prstGeom prst="rect">
            <a:avLst/>
          </a:prstGeom>
        </p:spPr>
      </p:pic>
      <p:pic>
        <p:nvPicPr>
          <p:cNvPr id="4" name="Grafik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56176" y="1340768"/>
            <a:ext cx="2798834" cy="1440000"/>
          </a:xfrm>
          <a:prstGeom prst="rect">
            <a:avLst/>
          </a:prstGeom>
        </p:spPr>
      </p:pic>
      <p:pic>
        <p:nvPicPr>
          <p:cNvPr id="3" name="Grafik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78854" y="1339382"/>
            <a:ext cx="2798834" cy="1440000"/>
          </a:xfrm>
          <a:prstGeom prst="rect">
            <a:avLst/>
          </a:prstGeom>
        </p:spPr>
      </p:pic>
      <p:pic>
        <p:nvPicPr>
          <p:cNvPr id="2" name="Grafik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4788" y="1339382"/>
            <a:ext cx="2798834" cy="1440000"/>
          </a:xfrm>
          <a:prstGeom prst="rect">
            <a:avLst/>
          </a:prstGeom>
        </p:spPr>
      </p:pic>
      <p:sp>
        <p:nvSpPr>
          <p:cNvPr id="8" name="Textfeld 7"/>
          <p:cNvSpPr txBox="1"/>
          <p:nvPr/>
        </p:nvSpPr>
        <p:spPr>
          <a:xfrm>
            <a:off x="402053" y="1348764"/>
            <a:ext cx="706234" cy="338554"/>
          </a:xfrm>
          <a:prstGeom prst="rect">
            <a:avLst/>
          </a:prstGeom>
          <a:noFill/>
        </p:spPr>
        <p:txBody>
          <a:bodyPr wrap="square" rtlCol="0">
            <a:spAutoFit/>
          </a:bodyPr>
          <a:lstStyle/>
          <a:p>
            <a:r>
              <a:rPr lang="de-DE" sz="1600" b="1" dirty="0" smtClean="0"/>
              <a:t>CD68</a:t>
            </a:r>
            <a:endParaRPr lang="de-DE" sz="1600" b="1" dirty="0"/>
          </a:p>
        </p:txBody>
      </p:sp>
      <p:sp>
        <p:nvSpPr>
          <p:cNvPr id="9" name="Textfeld 8"/>
          <p:cNvSpPr txBox="1"/>
          <p:nvPr/>
        </p:nvSpPr>
        <p:spPr>
          <a:xfrm>
            <a:off x="410370" y="2843019"/>
            <a:ext cx="550018" cy="338554"/>
          </a:xfrm>
          <a:prstGeom prst="rect">
            <a:avLst/>
          </a:prstGeom>
          <a:noFill/>
        </p:spPr>
        <p:txBody>
          <a:bodyPr wrap="square" rtlCol="0">
            <a:spAutoFit/>
          </a:bodyPr>
          <a:lstStyle/>
          <a:p>
            <a:r>
              <a:rPr lang="de-DE" sz="1600" b="1" dirty="0" smtClean="0"/>
              <a:t>CD8</a:t>
            </a:r>
            <a:endParaRPr lang="de-DE" sz="1600" b="1" dirty="0"/>
          </a:p>
        </p:txBody>
      </p:sp>
      <p:sp>
        <p:nvSpPr>
          <p:cNvPr id="10" name="Textfeld 9"/>
          <p:cNvSpPr txBox="1"/>
          <p:nvPr/>
        </p:nvSpPr>
        <p:spPr>
          <a:xfrm>
            <a:off x="419544" y="4336146"/>
            <a:ext cx="807943" cy="338554"/>
          </a:xfrm>
          <a:prstGeom prst="rect">
            <a:avLst/>
          </a:prstGeom>
          <a:noFill/>
        </p:spPr>
        <p:txBody>
          <a:bodyPr wrap="square" rtlCol="0">
            <a:spAutoFit/>
          </a:bodyPr>
          <a:lstStyle/>
          <a:p>
            <a:r>
              <a:rPr lang="de-DE" sz="1600" b="1" dirty="0" smtClean="0"/>
              <a:t>PD1</a:t>
            </a:r>
            <a:endParaRPr lang="de-DE" sz="1600" b="1" dirty="0"/>
          </a:p>
        </p:txBody>
      </p:sp>
      <p:sp>
        <p:nvSpPr>
          <p:cNvPr id="11" name="Textfeld 10"/>
          <p:cNvSpPr txBox="1"/>
          <p:nvPr/>
        </p:nvSpPr>
        <p:spPr>
          <a:xfrm>
            <a:off x="3223622" y="1348982"/>
            <a:ext cx="691295" cy="338554"/>
          </a:xfrm>
          <a:prstGeom prst="rect">
            <a:avLst/>
          </a:prstGeom>
          <a:noFill/>
        </p:spPr>
        <p:txBody>
          <a:bodyPr wrap="square" rtlCol="0">
            <a:spAutoFit/>
          </a:bodyPr>
          <a:lstStyle/>
          <a:p>
            <a:r>
              <a:rPr lang="de-DE" sz="1600" b="1" dirty="0" smtClean="0"/>
              <a:t>CD20</a:t>
            </a:r>
            <a:endParaRPr lang="de-DE" sz="1600" b="1" dirty="0"/>
          </a:p>
        </p:txBody>
      </p:sp>
      <p:sp>
        <p:nvSpPr>
          <p:cNvPr id="12" name="Textfeld 11"/>
          <p:cNvSpPr txBox="1"/>
          <p:nvPr/>
        </p:nvSpPr>
        <p:spPr>
          <a:xfrm>
            <a:off x="3227099" y="2842455"/>
            <a:ext cx="575347" cy="338554"/>
          </a:xfrm>
          <a:prstGeom prst="rect">
            <a:avLst/>
          </a:prstGeom>
          <a:noFill/>
        </p:spPr>
        <p:txBody>
          <a:bodyPr wrap="square" rtlCol="0">
            <a:spAutoFit/>
          </a:bodyPr>
          <a:lstStyle/>
          <a:p>
            <a:r>
              <a:rPr lang="de-DE" sz="1600" b="1" dirty="0" smtClean="0"/>
              <a:t>CD4</a:t>
            </a:r>
            <a:endParaRPr lang="de-DE" sz="1600" b="1" dirty="0"/>
          </a:p>
        </p:txBody>
      </p:sp>
      <p:sp>
        <p:nvSpPr>
          <p:cNvPr id="13" name="Textfeld 12"/>
          <p:cNvSpPr txBox="1"/>
          <p:nvPr/>
        </p:nvSpPr>
        <p:spPr>
          <a:xfrm>
            <a:off x="3253000" y="4336146"/>
            <a:ext cx="735276" cy="338554"/>
          </a:xfrm>
          <a:prstGeom prst="rect">
            <a:avLst/>
          </a:prstGeom>
          <a:noFill/>
        </p:spPr>
        <p:txBody>
          <a:bodyPr wrap="square" rtlCol="0">
            <a:spAutoFit/>
          </a:bodyPr>
          <a:lstStyle/>
          <a:p>
            <a:r>
              <a:rPr lang="de-DE" sz="1600" b="1" dirty="0" smtClean="0"/>
              <a:t>PDL1</a:t>
            </a:r>
            <a:endParaRPr lang="de-DE" sz="1600" b="1" dirty="0"/>
          </a:p>
        </p:txBody>
      </p:sp>
      <p:sp>
        <p:nvSpPr>
          <p:cNvPr id="14" name="Textfeld 13"/>
          <p:cNvSpPr txBox="1"/>
          <p:nvPr/>
        </p:nvSpPr>
        <p:spPr>
          <a:xfrm>
            <a:off x="6118449" y="1348764"/>
            <a:ext cx="676788" cy="338554"/>
          </a:xfrm>
          <a:prstGeom prst="rect">
            <a:avLst/>
          </a:prstGeom>
          <a:noFill/>
        </p:spPr>
        <p:txBody>
          <a:bodyPr wrap="square" rtlCol="0">
            <a:spAutoFit/>
          </a:bodyPr>
          <a:lstStyle/>
          <a:p>
            <a:r>
              <a:rPr lang="de-DE" sz="1600" b="1" dirty="0" smtClean="0"/>
              <a:t>CD3</a:t>
            </a:r>
            <a:endParaRPr lang="de-DE" sz="1600" b="1" dirty="0"/>
          </a:p>
        </p:txBody>
      </p:sp>
      <p:sp>
        <p:nvSpPr>
          <p:cNvPr id="15" name="Textfeld 14"/>
          <p:cNvSpPr txBox="1"/>
          <p:nvPr/>
        </p:nvSpPr>
        <p:spPr>
          <a:xfrm>
            <a:off x="6083311" y="2843019"/>
            <a:ext cx="910703" cy="338554"/>
          </a:xfrm>
          <a:prstGeom prst="rect">
            <a:avLst/>
          </a:prstGeom>
          <a:noFill/>
        </p:spPr>
        <p:txBody>
          <a:bodyPr wrap="square" rtlCol="0">
            <a:spAutoFit/>
          </a:bodyPr>
          <a:lstStyle/>
          <a:p>
            <a:r>
              <a:rPr lang="de-DE" sz="1600" b="1" dirty="0" smtClean="0"/>
              <a:t>CD45R0</a:t>
            </a:r>
            <a:endParaRPr lang="de-DE" sz="1600" b="1" dirty="0"/>
          </a:p>
        </p:txBody>
      </p:sp>
      <p:sp>
        <p:nvSpPr>
          <p:cNvPr id="16" name="Textfeld 15"/>
          <p:cNvSpPr txBox="1"/>
          <p:nvPr/>
        </p:nvSpPr>
        <p:spPr>
          <a:xfrm>
            <a:off x="6118449" y="4336146"/>
            <a:ext cx="982711" cy="338554"/>
          </a:xfrm>
          <a:prstGeom prst="rect">
            <a:avLst/>
          </a:prstGeom>
          <a:noFill/>
        </p:spPr>
        <p:txBody>
          <a:bodyPr wrap="square" rtlCol="0">
            <a:spAutoFit/>
          </a:bodyPr>
          <a:lstStyle/>
          <a:p>
            <a:r>
              <a:rPr lang="de-DE" sz="1600" b="1" dirty="0" smtClean="0"/>
              <a:t>FOXP3</a:t>
            </a:r>
            <a:endParaRPr lang="de-DE" sz="1600" b="1" dirty="0"/>
          </a:p>
        </p:txBody>
      </p:sp>
      <p:grpSp>
        <p:nvGrpSpPr>
          <p:cNvPr id="39" name="Gruppieren 38"/>
          <p:cNvGrpSpPr/>
          <p:nvPr/>
        </p:nvGrpSpPr>
        <p:grpSpPr>
          <a:xfrm>
            <a:off x="400001" y="5581216"/>
            <a:ext cx="423514" cy="200055"/>
            <a:chOff x="3341617" y="4971072"/>
            <a:chExt cx="423514" cy="200055"/>
          </a:xfrm>
        </p:grpSpPr>
        <p:pic>
          <p:nvPicPr>
            <p:cNvPr id="35"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feld 37"/>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43" name="Gruppieren 42"/>
          <p:cNvGrpSpPr/>
          <p:nvPr/>
        </p:nvGrpSpPr>
        <p:grpSpPr>
          <a:xfrm>
            <a:off x="3244899" y="5581216"/>
            <a:ext cx="423514" cy="200055"/>
            <a:chOff x="3341617" y="4971072"/>
            <a:chExt cx="423514" cy="200055"/>
          </a:xfrm>
        </p:grpSpPr>
        <p:pic>
          <p:nvPicPr>
            <p:cNvPr id="44"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feld 44"/>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46" name="Gruppieren 45"/>
          <p:cNvGrpSpPr/>
          <p:nvPr/>
        </p:nvGrpSpPr>
        <p:grpSpPr>
          <a:xfrm>
            <a:off x="6109979" y="5587672"/>
            <a:ext cx="423514" cy="200055"/>
            <a:chOff x="3341617" y="4971072"/>
            <a:chExt cx="423514" cy="200055"/>
          </a:xfrm>
        </p:grpSpPr>
        <p:pic>
          <p:nvPicPr>
            <p:cNvPr id="47"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feld 47"/>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2" name="Gruppieren 51"/>
          <p:cNvGrpSpPr/>
          <p:nvPr/>
        </p:nvGrpSpPr>
        <p:grpSpPr>
          <a:xfrm>
            <a:off x="401765" y="4076668"/>
            <a:ext cx="423514" cy="200055"/>
            <a:chOff x="3341617" y="4971072"/>
            <a:chExt cx="423514" cy="200055"/>
          </a:xfrm>
        </p:grpSpPr>
        <p:pic>
          <p:nvPicPr>
            <p:cNvPr id="53"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feld 53"/>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5" name="Gruppieren 54"/>
          <p:cNvGrpSpPr/>
          <p:nvPr/>
        </p:nvGrpSpPr>
        <p:grpSpPr>
          <a:xfrm>
            <a:off x="3246663" y="4076668"/>
            <a:ext cx="423514" cy="200055"/>
            <a:chOff x="3341617" y="4971072"/>
            <a:chExt cx="423514" cy="200055"/>
          </a:xfrm>
        </p:grpSpPr>
        <p:pic>
          <p:nvPicPr>
            <p:cNvPr id="56"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feld 56"/>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8" name="Gruppieren 57"/>
          <p:cNvGrpSpPr/>
          <p:nvPr/>
        </p:nvGrpSpPr>
        <p:grpSpPr>
          <a:xfrm>
            <a:off x="6111743" y="4083124"/>
            <a:ext cx="423514" cy="200055"/>
            <a:chOff x="3341617" y="4971072"/>
            <a:chExt cx="423514" cy="200055"/>
          </a:xfrm>
        </p:grpSpPr>
        <p:pic>
          <p:nvPicPr>
            <p:cNvPr id="59"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feld 59"/>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1" name="Gruppieren 60"/>
          <p:cNvGrpSpPr/>
          <p:nvPr/>
        </p:nvGrpSpPr>
        <p:grpSpPr>
          <a:xfrm>
            <a:off x="401765" y="2554987"/>
            <a:ext cx="423514" cy="200055"/>
            <a:chOff x="3341617" y="4971072"/>
            <a:chExt cx="423514" cy="200055"/>
          </a:xfrm>
        </p:grpSpPr>
        <p:pic>
          <p:nvPicPr>
            <p:cNvPr id="62"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feld 62"/>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4" name="Gruppieren 63"/>
          <p:cNvGrpSpPr/>
          <p:nvPr/>
        </p:nvGrpSpPr>
        <p:grpSpPr>
          <a:xfrm>
            <a:off x="3246663" y="2554987"/>
            <a:ext cx="423514" cy="200055"/>
            <a:chOff x="3341617" y="4971072"/>
            <a:chExt cx="423514" cy="200055"/>
          </a:xfrm>
        </p:grpSpPr>
        <p:pic>
          <p:nvPicPr>
            <p:cNvPr id="65"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feld 65"/>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7" name="Gruppieren 66"/>
          <p:cNvGrpSpPr/>
          <p:nvPr/>
        </p:nvGrpSpPr>
        <p:grpSpPr>
          <a:xfrm>
            <a:off x="6111743" y="2561443"/>
            <a:ext cx="423514" cy="200055"/>
            <a:chOff x="3341617" y="4971072"/>
            <a:chExt cx="423514" cy="200055"/>
          </a:xfrm>
        </p:grpSpPr>
        <p:pic>
          <p:nvPicPr>
            <p:cNvPr id="68"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feld 68"/>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sp>
        <p:nvSpPr>
          <p:cNvPr id="49" name="Textfeld 48"/>
          <p:cNvSpPr txBox="1"/>
          <p:nvPr/>
        </p:nvSpPr>
        <p:spPr>
          <a:xfrm>
            <a:off x="423939" y="404664"/>
            <a:ext cx="324128" cy="369332"/>
          </a:xfrm>
          <a:prstGeom prst="rect">
            <a:avLst/>
          </a:prstGeom>
          <a:noFill/>
        </p:spPr>
        <p:txBody>
          <a:bodyPr wrap="none" rtlCol="0">
            <a:spAutoFit/>
          </a:bodyPr>
          <a:lstStyle/>
          <a:p>
            <a:r>
              <a:rPr lang="de-DE" b="1" dirty="0" smtClean="0"/>
              <a:t>B</a:t>
            </a:r>
            <a:endParaRPr lang="de-DE" b="1" dirty="0"/>
          </a:p>
        </p:txBody>
      </p:sp>
    </p:spTree>
    <p:extLst>
      <p:ext uri="{BB962C8B-B14F-4D97-AF65-F5344CB8AC3E}">
        <p14:creationId xmlns:p14="http://schemas.microsoft.com/office/powerpoint/2010/main" val="1092674309"/>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352</Words>
  <Application>Microsoft Office PowerPoint</Application>
  <PresentationFormat>Bildschirmpräsentation (4:3)</PresentationFormat>
  <Paragraphs>42</Paragraphs>
  <Slides>2</Slides>
  <Notes>2</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vt:i4>
      </vt:variant>
    </vt:vector>
  </HeadingPairs>
  <TitlesOfParts>
    <vt:vector size="5" baseType="lpstr">
      <vt:lpstr>Arial</vt:lpstr>
      <vt:lpstr>Calibri</vt:lpstr>
      <vt:lpstr>Larissa</vt:lpstr>
      <vt:lpstr>PowerPoint-Präsentation</vt:lpstr>
      <vt:lpstr>PowerPoint-Präsentation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Zacharias</dc:creator>
  <cp:lastModifiedBy>Martin, Steve Zacharias</cp:lastModifiedBy>
  <cp:revision>56</cp:revision>
  <dcterms:created xsi:type="dcterms:W3CDTF">2018-12-13T10:49:32Z</dcterms:created>
  <dcterms:modified xsi:type="dcterms:W3CDTF">2020-03-11T14:50:34Z</dcterms:modified>
</cp:coreProperties>
</file>