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9B1BD-AA4A-4975-85BD-521C7C99D71F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2DA17-16BF-45D7-AC2B-FCC0BE87C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8521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A2DA17-16BF-45D7-AC2B-FCC0BE87C03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9306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2787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517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293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110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55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7591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523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685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1689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8720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205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03225-B72A-42C3-B439-7475763A94FE}" type="datetimeFigureOut">
              <a:rPr lang="de-DE" smtClean="0"/>
              <a:t>09.03.2020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61D90-C4B9-498A-AA85-D04FF38830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78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feld 14"/>
          <p:cNvSpPr txBox="1"/>
          <p:nvPr/>
        </p:nvSpPr>
        <p:spPr>
          <a:xfrm>
            <a:off x="107504" y="66292"/>
            <a:ext cx="11710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dirty="0" smtClean="0"/>
              <a:t>A-</a:t>
            </a:r>
          </a:p>
          <a:p>
            <a:pPr algn="just"/>
            <a:r>
              <a:rPr lang="de-DE" dirty="0" err="1" smtClean="0"/>
              <a:t>defining</a:t>
            </a:r>
            <a:r>
              <a:rPr lang="de-DE" dirty="0" smtClean="0"/>
              <a:t> </a:t>
            </a:r>
            <a:endParaRPr lang="de-DE" dirty="0" smtClean="0"/>
          </a:p>
          <a:p>
            <a:pPr algn="just"/>
            <a:r>
              <a:rPr lang="de-DE" dirty="0" smtClean="0"/>
              <a:t>invasive </a:t>
            </a:r>
            <a:r>
              <a:rPr lang="de-DE" dirty="0" err="1" smtClean="0"/>
              <a:t>margin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</a:p>
          <a:p>
            <a:pPr algn="just"/>
            <a:r>
              <a:rPr lang="de-DE" dirty="0" smtClean="0"/>
              <a:t>tumor </a:t>
            </a:r>
            <a:r>
              <a:rPr lang="de-DE" dirty="0" err="1" smtClean="0"/>
              <a:t>center</a:t>
            </a:r>
            <a:endParaRPr lang="de-DE" dirty="0" smtClean="0"/>
          </a:p>
        </p:txBody>
      </p:sp>
      <p:grpSp>
        <p:nvGrpSpPr>
          <p:cNvPr id="4" name="Gruppieren 3"/>
          <p:cNvGrpSpPr/>
          <p:nvPr/>
        </p:nvGrpSpPr>
        <p:grpSpPr>
          <a:xfrm>
            <a:off x="1348203" y="2997154"/>
            <a:ext cx="2893598" cy="3744214"/>
            <a:chOff x="-4377047" y="4401561"/>
            <a:chExt cx="3159878" cy="4088791"/>
          </a:xfrm>
        </p:grpSpPr>
        <p:pic>
          <p:nvPicPr>
            <p:cNvPr id="26" name="Picture 5" descr="C:\Users\Zacharias\Desktop\Publikationen\Bilder\Artifact_TMA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377046" y="4401561"/>
              <a:ext cx="1361428" cy="1366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5" descr="C:\Users\Zacharias\Desktop\Publikationen\Bilder\Artifact_TMA_cell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377047" y="5762364"/>
              <a:ext cx="1361428" cy="1366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5" descr="C:\Users\Zacharias\Desktop\Publikationen\Bilder\Artifact_TMA_area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377046" y="7124108"/>
              <a:ext cx="1361428" cy="1366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5" descr="C:\Users\Zacharias\Desktop\Publikationen\Bilder\18943_PDL1_artifact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980"/>
            <a:stretch/>
          </p:blipFill>
          <p:spPr bwMode="auto">
            <a:xfrm>
              <a:off x="-2574380" y="4401561"/>
              <a:ext cx="1357211" cy="1366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5" descr="C:\Users\Zacharias\Desktop\Publikationen\Bilder\18943_PDL1_artifact_highlighted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7136"/>
            <a:stretch/>
          </p:blipFill>
          <p:spPr bwMode="auto">
            <a:xfrm>
              <a:off x="-2571935" y="5767805"/>
              <a:ext cx="1354460" cy="1366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6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3" r="31970"/>
            <a:stretch/>
          </p:blipFill>
          <p:spPr bwMode="auto">
            <a:xfrm>
              <a:off x="-2574392" y="7124108"/>
              <a:ext cx="1347780" cy="1366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uppieren 2"/>
          <p:cNvGrpSpPr/>
          <p:nvPr/>
        </p:nvGrpSpPr>
        <p:grpSpPr>
          <a:xfrm rot="5400000">
            <a:off x="1555636" y="-141215"/>
            <a:ext cx="2791417" cy="3239409"/>
            <a:chOff x="-4799481" y="-361953"/>
            <a:chExt cx="5384800" cy="6249003"/>
          </a:xfrm>
        </p:grpSpPr>
        <p:pic>
          <p:nvPicPr>
            <p:cNvPr id="23" name="Picture 6" descr="C:\Users\Zacharias\Desktop\Publikationen\Bilder\Primary_26268_Kompartimente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88" r="16447"/>
            <a:stretch/>
          </p:blipFill>
          <p:spPr bwMode="auto">
            <a:xfrm rot="16200000">
              <a:off x="-5229335" y="67901"/>
              <a:ext cx="6244508" cy="538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feld 1"/>
            <p:cNvSpPr txBox="1">
              <a:spLocks noChangeArrowheads="1"/>
            </p:cNvSpPr>
            <p:nvPr/>
          </p:nvSpPr>
          <p:spPr bwMode="auto">
            <a:xfrm rot="16200000">
              <a:off x="-1690879" y="3650958"/>
              <a:ext cx="3225375" cy="1246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b="1" dirty="0"/>
                <a:t>invasive </a:t>
              </a:r>
              <a:r>
                <a:rPr lang="de-DE" altLang="de-DE" sz="1800" b="1" dirty="0" err="1"/>
                <a:t>margin</a:t>
              </a:r>
              <a:endParaRPr lang="de-DE" altLang="de-DE" sz="1800" b="1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b="1" dirty="0"/>
                <a:t>(</a:t>
              </a:r>
              <a:r>
                <a:rPr lang="de-DE" altLang="de-DE" sz="1800" b="1" dirty="0" smtClean="0"/>
                <a:t>1000 µm</a:t>
              </a:r>
              <a:r>
                <a:rPr lang="de-DE" altLang="de-DE" sz="1800" b="1" dirty="0"/>
                <a:t>)</a:t>
              </a:r>
            </a:p>
          </p:txBody>
        </p:sp>
        <p:sp>
          <p:nvSpPr>
            <p:cNvPr id="31" name="Pfeil nach rechts 30"/>
            <p:cNvSpPr/>
            <p:nvPr/>
          </p:nvSpPr>
          <p:spPr>
            <a:xfrm rot="12697357">
              <a:off x="-1901242" y="4013989"/>
              <a:ext cx="1081086" cy="315913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100"/>
            </a:p>
          </p:txBody>
        </p:sp>
        <p:sp>
          <p:nvSpPr>
            <p:cNvPr id="32" name="Textfeld 8"/>
            <p:cNvSpPr txBox="1">
              <a:spLocks noChangeArrowheads="1"/>
            </p:cNvSpPr>
            <p:nvPr/>
          </p:nvSpPr>
          <p:spPr bwMode="auto">
            <a:xfrm rot="16200000">
              <a:off x="-4603645" y="1826354"/>
              <a:ext cx="1230267" cy="95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b="1" dirty="0"/>
                <a:t>tumor </a:t>
              </a:r>
              <a:endParaRPr lang="de-DE" altLang="de-DE" sz="1800" b="1" dirty="0" smtClean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b="1" dirty="0" err="1" smtClean="0"/>
                <a:t>center</a:t>
              </a:r>
              <a:endParaRPr lang="de-DE" altLang="de-DE" sz="1800" b="1" dirty="0"/>
            </a:p>
          </p:txBody>
        </p:sp>
        <p:sp>
          <p:nvSpPr>
            <p:cNvPr id="33" name="Pfeil nach rechts 32"/>
            <p:cNvSpPr/>
            <p:nvPr/>
          </p:nvSpPr>
          <p:spPr>
            <a:xfrm>
              <a:off x="-3160576" y="2192469"/>
              <a:ext cx="1079500" cy="315913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100"/>
            </a:p>
          </p:txBody>
        </p:sp>
      </p:grpSp>
      <p:grpSp>
        <p:nvGrpSpPr>
          <p:cNvPr id="37" name="Gruppieren 2"/>
          <p:cNvGrpSpPr>
            <a:grpSpLocks/>
          </p:cNvGrpSpPr>
          <p:nvPr/>
        </p:nvGrpSpPr>
        <p:grpSpPr bwMode="auto">
          <a:xfrm>
            <a:off x="5605920" y="66292"/>
            <a:ext cx="3409366" cy="2134255"/>
            <a:chOff x="395536" y="840845"/>
            <a:chExt cx="8064896" cy="5116439"/>
          </a:xfrm>
        </p:grpSpPr>
        <p:pic>
          <p:nvPicPr>
            <p:cNvPr id="40" name="Picture 5" descr="C:\Users\Zacharias\Desktop\Publikationen\Bilder\Primary_26268_CD8_IM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840845"/>
              <a:ext cx="8064896" cy="5116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Textfeld 1"/>
            <p:cNvSpPr txBox="1">
              <a:spLocks noChangeArrowheads="1"/>
            </p:cNvSpPr>
            <p:nvPr/>
          </p:nvSpPr>
          <p:spPr bwMode="auto">
            <a:xfrm>
              <a:off x="6875080" y="5053414"/>
              <a:ext cx="1508573" cy="8545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b="1" dirty="0"/>
                <a:t>CD8</a:t>
              </a:r>
              <a:endParaRPr lang="de-DE" altLang="de-DE" sz="1050" b="1" dirty="0"/>
            </a:p>
          </p:txBody>
        </p:sp>
      </p:grpSp>
      <p:pic>
        <p:nvPicPr>
          <p:cNvPr id="44" name="Picture 5" descr="C:\Users\Zacharias\Desktop\Publikationen\Bilder\Primary_26268_CD8_IM_highlighte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921" y="2306704"/>
            <a:ext cx="3409366" cy="2162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feld 5"/>
          <p:cNvSpPr txBox="1">
            <a:spLocks noChangeArrowheads="1"/>
          </p:cNvSpPr>
          <p:nvPr/>
        </p:nvSpPr>
        <p:spPr bwMode="auto">
          <a:xfrm>
            <a:off x="7175537" y="3816296"/>
            <a:ext cx="1839749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/>
              <a:t>CD8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/>
              <a:t>[</a:t>
            </a:r>
            <a:r>
              <a:rPr lang="de-DE" altLang="de-DE" sz="1800" b="1" dirty="0" err="1" smtClean="0"/>
              <a:t>cell</a:t>
            </a:r>
            <a:r>
              <a:rPr lang="de-DE" altLang="de-DE" sz="1800" b="1" dirty="0" smtClean="0"/>
              <a:t>-count/mm²</a:t>
            </a:r>
            <a:r>
              <a:rPr lang="de-DE" altLang="de-DE" sz="1800" b="1" dirty="0"/>
              <a:t>]</a:t>
            </a:r>
            <a:endParaRPr lang="de-DE" altLang="de-DE" sz="1050" b="1" dirty="0"/>
          </a:p>
        </p:txBody>
      </p:sp>
      <p:pic>
        <p:nvPicPr>
          <p:cNvPr id="46" name="Picture 5" descr="C:\Users\Zacharias\Desktop\Publikationen\Bilder\Primary_26268_CD8_IM_highlighted_area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922" y="4543653"/>
            <a:ext cx="3409366" cy="216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feld 5"/>
          <p:cNvSpPr txBox="1">
            <a:spLocks noChangeArrowheads="1"/>
          </p:cNvSpPr>
          <p:nvPr/>
        </p:nvSpPr>
        <p:spPr bwMode="auto">
          <a:xfrm>
            <a:off x="6569300" y="6089750"/>
            <a:ext cx="2445986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/>
              <a:t>CD8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/>
              <a:t>[</a:t>
            </a:r>
            <a:r>
              <a:rPr lang="de-DE" altLang="de-DE" sz="1800" b="1" dirty="0" err="1" smtClean="0"/>
              <a:t>stain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area</a:t>
            </a:r>
            <a:r>
              <a:rPr lang="de-DE" altLang="de-DE" sz="1800" b="1" dirty="0" smtClean="0"/>
              <a:t>/mm²x10</a:t>
            </a:r>
            <a:r>
              <a:rPr lang="en-US" sz="1800" baseline="30000" dirty="0"/>
              <a:t>5</a:t>
            </a:r>
            <a:r>
              <a:rPr lang="de-DE" altLang="de-DE" sz="1800" b="1" dirty="0" smtClean="0"/>
              <a:t>]</a:t>
            </a:r>
            <a:endParaRPr lang="de-DE" altLang="de-DE" sz="1050" b="1" dirty="0"/>
          </a:p>
        </p:txBody>
      </p:sp>
      <p:sp>
        <p:nvSpPr>
          <p:cNvPr id="48" name="Textfeld 47"/>
          <p:cNvSpPr txBox="1"/>
          <p:nvPr/>
        </p:nvSpPr>
        <p:spPr>
          <a:xfrm>
            <a:off x="4716016" y="44624"/>
            <a:ext cx="1171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dirty="0" smtClean="0"/>
              <a:t>B-</a:t>
            </a:r>
          </a:p>
          <a:p>
            <a:pPr algn="just"/>
            <a:r>
              <a:rPr lang="de-DE" dirty="0" smtClean="0"/>
              <a:t>digital</a:t>
            </a:r>
            <a:endParaRPr lang="de-DE" dirty="0" smtClean="0"/>
          </a:p>
          <a:p>
            <a:pPr algn="just"/>
            <a:r>
              <a:rPr lang="de-DE" dirty="0" err="1"/>
              <a:t>i</a:t>
            </a:r>
            <a:r>
              <a:rPr lang="de-DE" dirty="0" err="1" smtClean="0"/>
              <a:t>mage</a:t>
            </a:r>
            <a:endParaRPr lang="de-DE" dirty="0" smtClean="0"/>
          </a:p>
          <a:p>
            <a:pPr algn="just"/>
            <a:r>
              <a:rPr lang="de-DE" dirty="0" err="1" smtClean="0"/>
              <a:t>analysis</a:t>
            </a:r>
            <a:endParaRPr lang="de-DE" dirty="0" smtClean="0"/>
          </a:p>
        </p:txBody>
      </p:sp>
      <p:sp>
        <p:nvSpPr>
          <p:cNvPr id="49" name="Textfeld 48"/>
          <p:cNvSpPr txBox="1"/>
          <p:nvPr/>
        </p:nvSpPr>
        <p:spPr>
          <a:xfrm>
            <a:off x="107504" y="3020759"/>
            <a:ext cx="11710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dirty="0" smtClean="0"/>
              <a:t>C-</a:t>
            </a:r>
          </a:p>
          <a:p>
            <a:pPr algn="just"/>
            <a:r>
              <a:rPr lang="de-DE" dirty="0" err="1" smtClean="0"/>
              <a:t>manual</a:t>
            </a:r>
            <a:r>
              <a:rPr lang="de-DE" dirty="0" smtClean="0"/>
              <a:t> </a:t>
            </a:r>
            <a:endParaRPr lang="de-DE" dirty="0" smtClean="0"/>
          </a:p>
          <a:p>
            <a:pPr algn="just"/>
            <a:r>
              <a:rPr lang="de-DE" dirty="0"/>
              <a:t>c</a:t>
            </a:r>
            <a:r>
              <a:rPr lang="de-DE" dirty="0" smtClean="0"/>
              <a:t>orrection </a:t>
            </a:r>
          </a:p>
          <a:p>
            <a:pPr algn="just"/>
            <a:r>
              <a:rPr lang="de-DE" dirty="0" err="1"/>
              <a:t>o</a:t>
            </a:r>
            <a:r>
              <a:rPr lang="de-DE" dirty="0" err="1" smtClean="0"/>
              <a:t>f</a:t>
            </a:r>
            <a:r>
              <a:rPr lang="de-DE" dirty="0" smtClean="0"/>
              <a:t> </a:t>
            </a:r>
            <a:r>
              <a:rPr lang="de-DE" dirty="0" err="1" smtClean="0"/>
              <a:t>artifacts</a:t>
            </a:r>
            <a:endParaRPr lang="de-DE" dirty="0" smtClean="0"/>
          </a:p>
        </p:txBody>
      </p:sp>
      <p:sp>
        <p:nvSpPr>
          <p:cNvPr id="50" name="Textfeld 1"/>
          <p:cNvSpPr txBox="1">
            <a:spLocks noChangeArrowheads="1"/>
          </p:cNvSpPr>
          <p:nvPr/>
        </p:nvSpPr>
        <p:spPr bwMode="auto">
          <a:xfrm rot="16200000">
            <a:off x="1871145" y="5738536"/>
            <a:ext cx="1869596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CD8 – </a:t>
            </a:r>
            <a:r>
              <a:rPr lang="de-DE" altLang="de-DE" sz="1800" b="1" dirty="0" err="1" smtClean="0"/>
              <a:t>slide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label</a:t>
            </a:r>
            <a:r>
              <a:rPr lang="de-DE" altLang="de-DE" sz="1800" b="1" dirty="0" smtClean="0"/>
              <a:t> </a:t>
            </a:r>
            <a:endParaRPr lang="de-DE" altLang="de-DE" sz="1050" b="1" dirty="0"/>
          </a:p>
        </p:txBody>
      </p:sp>
      <p:sp>
        <p:nvSpPr>
          <p:cNvPr id="51" name="Textfeld 1"/>
          <p:cNvSpPr txBox="1">
            <a:spLocks noChangeArrowheads="1"/>
          </p:cNvSpPr>
          <p:nvPr/>
        </p:nvSpPr>
        <p:spPr bwMode="auto">
          <a:xfrm rot="16200000">
            <a:off x="3514597" y="5691301"/>
            <a:ext cx="1869596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CD8 – </a:t>
            </a:r>
            <a:r>
              <a:rPr lang="de-DE" altLang="de-DE" sz="1800" b="1" dirty="0" err="1" smtClean="0"/>
              <a:t>air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bubble</a:t>
            </a:r>
            <a:endParaRPr lang="de-DE" altLang="de-DE" sz="1050" b="1" dirty="0"/>
          </a:p>
        </p:txBody>
      </p:sp>
      <p:sp>
        <p:nvSpPr>
          <p:cNvPr id="8" name="Rechteck 7"/>
          <p:cNvSpPr/>
          <p:nvPr/>
        </p:nvSpPr>
        <p:spPr>
          <a:xfrm>
            <a:off x="82104" y="38100"/>
            <a:ext cx="4526557" cy="28741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Rechteck 51"/>
          <p:cNvSpPr/>
          <p:nvPr/>
        </p:nvSpPr>
        <p:spPr>
          <a:xfrm>
            <a:off x="73596" y="2996951"/>
            <a:ext cx="4526557" cy="38138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/>
          <p:cNvSpPr/>
          <p:nvPr/>
        </p:nvSpPr>
        <p:spPr>
          <a:xfrm>
            <a:off x="4672161" y="44624"/>
            <a:ext cx="4381227" cy="6766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9441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Bildschirmpräsentation (4:3)</PresentationFormat>
  <Paragraphs>24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Zacharias</dc:creator>
  <cp:lastModifiedBy>Zacharias</cp:lastModifiedBy>
  <cp:revision>29</cp:revision>
  <dcterms:created xsi:type="dcterms:W3CDTF">2018-12-13T10:49:32Z</dcterms:created>
  <dcterms:modified xsi:type="dcterms:W3CDTF">2020-03-09T10:46:10Z</dcterms:modified>
</cp:coreProperties>
</file>