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75" r:id="rId2"/>
    <p:sldId id="274" r:id="rId3"/>
    <p:sldId id="27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ji WADA" initials="Y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31" autoAdjust="0"/>
    <p:restoredTop sz="95883" autoAdjust="0"/>
  </p:normalViewPr>
  <p:slideViewPr>
    <p:cSldViewPr snapToGrid="0">
      <p:cViewPr varScale="1">
        <p:scale>
          <a:sx n="89" d="100"/>
          <a:sy n="89" d="100"/>
        </p:scale>
        <p:origin x="3312" y="16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EA391-2F9D-45A2-8AFA-B2ED832830BF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70BC3-17ED-466E-A388-A4100DF6EF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857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70BC3-17ED-466E-A388-A4100DF6EF3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349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70BC3-17ED-466E-A388-A4100DF6EF3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309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70BC3-17ED-466E-A388-A4100DF6EF3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540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338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88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1620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218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0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39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244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01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868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544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61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73E34-631D-4A9A-9C0C-3ABDF13DC878}" type="datetimeFigureOut">
              <a:rPr kumimoji="1" lang="ja-JP" altLang="en-US" smtClean="0"/>
              <a:t>2023/11/22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D5110-BF39-46DA-AC5A-6984CF8C5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9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A1A8B2-D82D-43DD-9CDA-0CA95111DC78}"/>
              </a:ext>
            </a:extLst>
          </p:cNvPr>
          <p:cNvSpPr txBox="1"/>
          <p:nvPr/>
        </p:nvSpPr>
        <p:spPr>
          <a:xfrm>
            <a:off x="0" y="0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1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正方形/長方形 123">
            <a:extLst>
              <a:ext uri="{FF2B5EF4-FFF2-40B4-BE49-F238E27FC236}">
                <a16:creationId xmlns:a16="http://schemas.microsoft.com/office/drawing/2014/main" id="{C0F73D7F-F2D7-B84E-A808-1BE120A12670}"/>
              </a:ext>
            </a:extLst>
          </p:cNvPr>
          <p:cNvSpPr/>
          <p:nvPr/>
        </p:nvSpPr>
        <p:spPr>
          <a:xfrm>
            <a:off x="767745" y="492807"/>
            <a:ext cx="1633144" cy="206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r>
              <a:rPr kumimoji="1" lang="en-US" altLang="ja-JP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</a:t>
            </a:r>
            <a:r>
              <a:rPr kumimoji="1" lang="en-US" altLang="ja-JP" sz="1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ALKBH2</a:t>
            </a:r>
            <a:r>
              <a:rPr kumimoji="1" lang="en-US" altLang="ja-JP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primer targets</a:t>
            </a:r>
            <a:endParaRPr kumimoji="1" lang="ja-JP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線矢印コネクタ 4"/>
          <p:cNvCxnSpPr/>
          <p:nvPr/>
        </p:nvCxnSpPr>
        <p:spPr>
          <a:xfrm flipV="1">
            <a:off x="371463" y="1278681"/>
            <a:ext cx="4644000" cy="1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669066" y="1152681"/>
            <a:ext cx="720000" cy="2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exon 1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2177266" y="1152681"/>
            <a:ext cx="720000" cy="2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exon 2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3685466" y="1152681"/>
            <a:ext cx="720000" cy="2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exon 3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線矢印コネクタ 12"/>
          <p:cNvCxnSpPr/>
          <p:nvPr/>
        </p:nvCxnSpPr>
        <p:spPr>
          <a:xfrm>
            <a:off x="1449024" y="1596744"/>
            <a:ext cx="180000" cy="383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/>
          <p:cNvCxnSpPr/>
          <p:nvPr/>
        </p:nvCxnSpPr>
        <p:spPr>
          <a:xfrm>
            <a:off x="2672688" y="1596744"/>
            <a:ext cx="180000" cy="383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/>
          <p:cNvCxnSpPr/>
          <p:nvPr/>
        </p:nvCxnSpPr>
        <p:spPr>
          <a:xfrm flipH="1" flipV="1">
            <a:off x="1939832" y="1598663"/>
            <a:ext cx="1800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/>
          <p:cNvCxnSpPr/>
          <p:nvPr/>
        </p:nvCxnSpPr>
        <p:spPr>
          <a:xfrm flipH="1" flipV="1">
            <a:off x="3765545" y="1598663"/>
            <a:ext cx="1800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正方形/長方形 75"/>
          <p:cNvSpPr/>
          <p:nvPr/>
        </p:nvSpPr>
        <p:spPr>
          <a:xfrm>
            <a:off x="1423166" y="924074"/>
            <a:ext cx="720000" cy="2520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intron 1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右大かっこ 18"/>
          <p:cNvSpPr/>
          <p:nvPr/>
        </p:nvSpPr>
        <p:spPr>
          <a:xfrm rot="16200000" flipH="1">
            <a:off x="1740029" y="1538594"/>
            <a:ext cx="88799" cy="670809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正方形/長方形 78"/>
          <p:cNvSpPr/>
          <p:nvPr/>
        </p:nvSpPr>
        <p:spPr>
          <a:xfrm>
            <a:off x="1423166" y="2041314"/>
            <a:ext cx="720000" cy="2520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ALKBH2</a:t>
            </a:r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pre-mRNA</a:t>
            </a:r>
          </a:p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(92 bp) 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右大かっこ 79"/>
          <p:cNvSpPr/>
          <p:nvPr/>
        </p:nvSpPr>
        <p:spPr>
          <a:xfrm rot="16200000" flipH="1">
            <a:off x="3279936" y="1249306"/>
            <a:ext cx="58365" cy="1272856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正方形/長方形 80"/>
          <p:cNvSpPr/>
          <p:nvPr/>
        </p:nvSpPr>
        <p:spPr>
          <a:xfrm>
            <a:off x="2931366" y="2041314"/>
            <a:ext cx="720000" cy="2520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ALKBH2</a:t>
            </a:r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mRNA</a:t>
            </a:r>
          </a:p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(122 bp) 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線コネクタ 20"/>
          <p:cNvCxnSpPr/>
          <p:nvPr/>
        </p:nvCxnSpPr>
        <p:spPr>
          <a:xfrm flipV="1">
            <a:off x="4949548" y="1080681"/>
            <a:ext cx="144000" cy="39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/>
          <p:cNvCxnSpPr/>
          <p:nvPr/>
        </p:nvCxnSpPr>
        <p:spPr>
          <a:xfrm flipV="1">
            <a:off x="5058383" y="1080681"/>
            <a:ext cx="144000" cy="39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/>
          <p:cNvCxnSpPr/>
          <p:nvPr/>
        </p:nvCxnSpPr>
        <p:spPr>
          <a:xfrm flipV="1">
            <a:off x="5131770" y="1278558"/>
            <a:ext cx="504000" cy="24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E1528A9-FFA5-7954-EAF1-C91A67915D3E}"/>
              </a:ext>
            </a:extLst>
          </p:cNvPr>
          <p:cNvSpPr/>
          <p:nvPr/>
        </p:nvSpPr>
        <p:spPr>
          <a:xfrm>
            <a:off x="767745" y="3078850"/>
            <a:ext cx="1633144" cy="206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r>
              <a:rPr kumimoji="1" lang="en-US" altLang="ja-JP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Mouse </a:t>
            </a:r>
            <a:r>
              <a:rPr kumimoji="1" lang="en-US" altLang="ja-JP" sz="1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ALKBH2</a:t>
            </a:r>
            <a:r>
              <a:rPr kumimoji="1" lang="en-US" altLang="ja-JP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primer targets</a:t>
            </a:r>
            <a:endParaRPr kumimoji="1" lang="ja-JP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AE320074-6888-2CB5-87C4-961334060ACD}"/>
              </a:ext>
            </a:extLst>
          </p:cNvPr>
          <p:cNvCxnSpPr>
            <a:cxnSpLocks/>
          </p:cNvCxnSpPr>
          <p:nvPr/>
        </p:nvCxnSpPr>
        <p:spPr>
          <a:xfrm flipV="1">
            <a:off x="764570" y="3864724"/>
            <a:ext cx="5076000" cy="1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F0B9570-BAB2-7FEC-CB28-D6A45F700B7E}"/>
              </a:ext>
            </a:extLst>
          </p:cNvPr>
          <p:cNvSpPr/>
          <p:nvPr/>
        </p:nvSpPr>
        <p:spPr>
          <a:xfrm>
            <a:off x="1062173" y="3738724"/>
            <a:ext cx="720000" cy="2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exon 1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C94916B-5571-F059-86DB-AF7607869B5F}"/>
              </a:ext>
            </a:extLst>
          </p:cNvPr>
          <p:cNvSpPr/>
          <p:nvPr/>
        </p:nvSpPr>
        <p:spPr>
          <a:xfrm>
            <a:off x="2570373" y="3738724"/>
            <a:ext cx="720000" cy="2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exon 2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96268E1-4105-57E1-8709-77BA53C695D7}"/>
              </a:ext>
            </a:extLst>
          </p:cNvPr>
          <p:cNvSpPr/>
          <p:nvPr/>
        </p:nvSpPr>
        <p:spPr>
          <a:xfrm>
            <a:off x="4890424" y="3738724"/>
            <a:ext cx="720000" cy="2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exon 4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84B0A2F7-0AA7-8AF8-3CA0-50C19F5C202D}"/>
              </a:ext>
            </a:extLst>
          </p:cNvPr>
          <p:cNvCxnSpPr/>
          <p:nvPr/>
        </p:nvCxnSpPr>
        <p:spPr>
          <a:xfrm>
            <a:off x="1842131" y="4182787"/>
            <a:ext cx="180000" cy="383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0E64BFDA-89EE-CC1D-1F30-C0CB3F56A658}"/>
              </a:ext>
            </a:extLst>
          </p:cNvPr>
          <p:cNvCxnSpPr/>
          <p:nvPr/>
        </p:nvCxnSpPr>
        <p:spPr>
          <a:xfrm>
            <a:off x="4236571" y="4182787"/>
            <a:ext cx="180000" cy="383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E29D86CC-488D-DE4B-D42C-E51070AD4F55}"/>
              </a:ext>
            </a:extLst>
          </p:cNvPr>
          <p:cNvCxnSpPr/>
          <p:nvPr/>
        </p:nvCxnSpPr>
        <p:spPr>
          <a:xfrm flipH="1" flipV="1">
            <a:off x="2332939" y="4184706"/>
            <a:ext cx="1800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3C9E2AA8-81E7-2F5F-5AAB-97780BE2C5D3}"/>
              </a:ext>
            </a:extLst>
          </p:cNvPr>
          <p:cNvCxnSpPr/>
          <p:nvPr/>
        </p:nvCxnSpPr>
        <p:spPr>
          <a:xfrm flipH="1" flipV="1">
            <a:off x="4936319" y="4184706"/>
            <a:ext cx="1800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75086B4-3791-082D-BC62-F60159FA11DC}"/>
              </a:ext>
            </a:extLst>
          </p:cNvPr>
          <p:cNvSpPr/>
          <p:nvPr/>
        </p:nvSpPr>
        <p:spPr>
          <a:xfrm>
            <a:off x="1816273" y="3510117"/>
            <a:ext cx="720000" cy="2520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intron 1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右大かっこ 24">
            <a:extLst>
              <a:ext uri="{FF2B5EF4-FFF2-40B4-BE49-F238E27FC236}">
                <a16:creationId xmlns:a16="http://schemas.microsoft.com/office/drawing/2014/main" id="{DFEC8C7E-612B-55B2-64A8-2051FD31AAAD}"/>
              </a:ext>
            </a:extLst>
          </p:cNvPr>
          <p:cNvSpPr/>
          <p:nvPr/>
        </p:nvSpPr>
        <p:spPr>
          <a:xfrm rot="16200000" flipH="1">
            <a:off x="2133136" y="4124637"/>
            <a:ext cx="88799" cy="670809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82BC1402-F8CC-FCCE-2EED-C80B68BD0578}"/>
              </a:ext>
            </a:extLst>
          </p:cNvPr>
          <p:cNvSpPr/>
          <p:nvPr/>
        </p:nvSpPr>
        <p:spPr>
          <a:xfrm>
            <a:off x="1816273" y="4627357"/>
            <a:ext cx="720000" cy="2520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ALKBH2</a:t>
            </a:r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pre-mRNA</a:t>
            </a:r>
          </a:p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(102 bp) 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右大かっこ 26">
            <a:extLst>
              <a:ext uri="{FF2B5EF4-FFF2-40B4-BE49-F238E27FC236}">
                <a16:creationId xmlns:a16="http://schemas.microsoft.com/office/drawing/2014/main" id="{B324507B-ACE1-EC66-34F0-7F20B9906586}"/>
              </a:ext>
            </a:extLst>
          </p:cNvPr>
          <p:cNvSpPr/>
          <p:nvPr/>
        </p:nvSpPr>
        <p:spPr>
          <a:xfrm rot="16200000" flipH="1">
            <a:off x="4642594" y="4027233"/>
            <a:ext cx="67708" cy="879747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B2CFF964-579D-80CE-EB05-3C802DC5CAE5}"/>
              </a:ext>
            </a:extLst>
          </p:cNvPr>
          <p:cNvSpPr/>
          <p:nvPr/>
        </p:nvSpPr>
        <p:spPr>
          <a:xfrm>
            <a:off x="4316448" y="4627357"/>
            <a:ext cx="720000" cy="2520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ALKBH2</a:t>
            </a:r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mRNA</a:t>
            </a:r>
          </a:p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(106 </a:t>
            </a:r>
            <a:r>
              <a:rPr kumimoji="1" lang="en-US" altLang="ja-JP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FFA7D3EE-7D1F-D69E-4AEF-CE24DD0F24A2}"/>
              </a:ext>
            </a:extLst>
          </p:cNvPr>
          <p:cNvCxnSpPr/>
          <p:nvPr/>
        </p:nvCxnSpPr>
        <p:spPr>
          <a:xfrm flipV="1">
            <a:off x="5778492" y="3666724"/>
            <a:ext cx="144000" cy="39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AF53DE21-DEEE-BFD5-839E-B887841B41A1}"/>
              </a:ext>
            </a:extLst>
          </p:cNvPr>
          <p:cNvCxnSpPr/>
          <p:nvPr/>
        </p:nvCxnSpPr>
        <p:spPr>
          <a:xfrm flipV="1">
            <a:off x="5887327" y="3666724"/>
            <a:ext cx="144000" cy="39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A7F85B78-85E1-CF1D-28FE-9A4C5624B5B1}"/>
              </a:ext>
            </a:extLst>
          </p:cNvPr>
          <p:cNvCxnSpPr/>
          <p:nvPr/>
        </p:nvCxnSpPr>
        <p:spPr>
          <a:xfrm flipV="1">
            <a:off x="5960714" y="3864601"/>
            <a:ext cx="504000" cy="24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923C89D-54D6-7395-A352-034937683AD0}"/>
              </a:ext>
            </a:extLst>
          </p:cNvPr>
          <p:cNvSpPr/>
          <p:nvPr/>
        </p:nvSpPr>
        <p:spPr>
          <a:xfrm>
            <a:off x="3747073" y="3738601"/>
            <a:ext cx="720000" cy="2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exon 3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3893318-D14B-ECC2-445F-EC902AD38787}"/>
              </a:ext>
            </a:extLst>
          </p:cNvPr>
          <p:cNvSpPr txBox="1"/>
          <p:nvPr/>
        </p:nvSpPr>
        <p:spPr>
          <a:xfrm>
            <a:off x="-38041" y="5423642"/>
            <a:ext cx="5960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Supplementary Fig. 1 </a:t>
            </a:r>
            <a:r>
              <a:rPr kumimoji="1" lang="en-U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Primer targets in </a:t>
            </a:r>
            <a:r>
              <a:rPr kumimoji="1" lang="en-US" altLang="ja-JP" sz="1200" b="1" kern="100" dirty="0" err="1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qRT</a:t>
            </a:r>
            <a:r>
              <a:rPr kumimoji="1" lang="en-U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-PCR assay</a:t>
            </a:r>
            <a:endParaRPr lang="en-US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rimer targets of </a:t>
            </a:r>
            <a:r>
              <a:rPr lang="en-US" altLang="ja-JP" sz="1200" i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ALKBH2 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in </a:t>
            </a:r>
            <a:r>
              <a:rPr lang="en-US" altLang="ja-JP" sz="1200" kern="100" dirty="0" err="1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qRT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-PCR assay in human and mouse were graphically represented. </a:t>
            </a:r>
            <a:endParaRPr kumimoji="1" lang="en-US" altLang="ja-JP" sz="1200" b="1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93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A1A8B2-D82D-43DD-9CDA-0CA95111DC78}"/>
              </a:ext>
            </a:extLst>
          </p:cNvPr>
          <p:cNvSpPr txBox="1"/>
          <p:nvPr/>
        </p:nvSpPr>
        <p:spPr>
          <a:xfrm>
            <a:off x="0" y="0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</a:t>
            </a:r>
            <a:r>
              <a:rPr kumimoji="1" lang="en-US" altLang="ja-JP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E8ABB9-B77D-533B-D9F7-9A18ECE8B694}"/>
              </a:ext>
            </a:extLst>
          </p:cNvPr>
          <p:cNvSpPr txBox="1"/>
          <p:nvPr/>
        </p:nvSpPr>
        <p:spPr>
          <a:xfrm>
            <a:off x="4604433" y="71918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HBZ</a:t>
            </a:r>
          </a:p>
        </p:txBody>
      </p:sp>
      <p:sp>
        <p:nvSpPr>
          <p:cNvPr id="6" name="左大かっこ 5">
            <a:extLst>
              <a:ext uri="{FF2B5EF4-FFF2-40B4-BE49-F238E27FC236}">
                <a16:creationId xmlns:a16="http://schemas.microsoft.com/office/drawing/2014/main" id="{7C9C2D84-5252-EBCD-3A97-5DEC5E22960B}"/>
              </a:ext>
            </a:extLst>
          </p:cNvPr>
          <p:cNvSpPr/>
          <p:nvPr/>
        </p:nvSpPr>
        <p:spPr>
          <a:xfrm rot="5400000">
            <a:off x="5389684" y="674466"/>
            <a:ext cx="36000" cy="1080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左大かっこ 6">
            <a:extLst>
              <a:ext uri="{FF2B5EF4-FFF2-40B4-BE49-F238E27FC236}">
                <a16:creationId xmlns:a16="http://schemas.microsoft.com/office/drawing/2014/main" id="{49FAB312-B0EB-A63A-778F-55A51CFA501D}"/>
              </a:ext>
            </a:extLst>
          </p:cNvPr>
          <p:cNvSpPr/>
          <p:nvPr/>
        </p:nvSpPr>
        <p:spPr>
          <a:xfrm rot="5400000">
            <a:off x="5245684" y="901839"/>
            <a:ext cx="36000" cy="792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B06D796-B926-09F3-A4CD-BC5FD842101A}"/>
              </a:ext>
            </a:extLst>
          </p:cNvPr>
          <p:cNvSpPr/>
          <p:nvPr/>
        </p:nvSpPr>
        <p:spPr>
          <a:xfrm>
            <a:off x="5213811" y="1027357"/>
            <a:ext cx="387747" cy="244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kumimoji="1" lang="ja-JP" altLang="en-US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左大かっこ 8">
            <a:extLst>
              <a:ext uri="{FF2B5EF4-FFF2-40B4-BE49-F238E27FC236}">
                <a16:creationId xmlns:a16="http://schemas.microsoft.com/office/drawing/2014/main" id="{6F40440C-BB82-2460-16DF-6F67E0B19CFA}"/>
              </a:ext>
            </a:extLst>
          </p:cNvPr>
          <p:cNvSpPr/>
          <p:nvPr/>
        </p:nvSpPr>
        <p:spPr>
          <a:xfrm rot="5400000">
            <a:off x="5101684" y="1129212"/>
            <a:ext cx="36000" cy="504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21D35E6-DF43-C134-B0AC-5525C428A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40" y="996183"/>
            <a:ext cx="2766507" cy="21600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F82E31E-C2D9-E653-0472-5CE32C047327}"/>
              </a:ext>
            </a:extLst>
          </p:cNvPr>
          <p:cNvSpPr txBox="1"/>
          <p:nvPr/>
        </p:nvSpPr>
        <p:spPr>
          <a:xfrm>
            <a:off x="1496901" y="719183"/>
            <a:ext cx="424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Tax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59087F1C-AEC9-8B28-C99D-D8901BF36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080" y="996183"/>
            <a:ext cx="2766502" cy="2160000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08DA08B-8006-D349-6EB5-AEEBB12DE1C0}"/>
              </a:ext>
            </a:extLst>
          </p:cNvPr>
          <p:cNvSpPr txBox="1"/>
          <p:nvPr/>
        </p:nvSpPr>
        <p:spPr>
          <a:xfrm>
            <a:off x="0" y="3411017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Supplementary Fig. 2 Confirmation of the certainty of </a:t>
            </a:r>
            <a:r>
              <a:rPr kumimoji="1" lang="en-US" altLang="ja-JP" sz="1200" b="1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qRT</a:t>
            </a:r>
            <a:r>
              <a:rPr kumimoji="1"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-PCR assay for detecting </a:t>
            </a:r>
            <a:r>
              <a:rPr kumimoji="1" lang="en-US" altLang="ja-JP" sz="1200" b="1" i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Tax</a:t>
            </a:r>
            <a:r>
              <a:rPr kumimoji="1"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and </a:t>
            </a:r>
            <a:r>
              <a:rPr kumimoji="1" lang="en-US" altLang="ja-JP" sz="1200" b="1" i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HBZ</a:t>
            </a:r>
            <a:r>
              <a:rPr kumimoji="1" lang="en-US" altLang="ja-JP" sz="1200" b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mRNA by using cultured T-cell lines.</a:t>
            </a:r>
            <a:endParaRPr lang="en-US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The mRNA expression of </a:t>
            </a:r>
            <a:r>
              <a:rPr kumimoji="1" lang="en-US" altLang="ja-JP" sz="1200" i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Tax</a:t>
            </a:r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and </a:t>
            </a:r>
            <a:r>
              <a:rPr kumimoji="1" lang="en-US" altLang="ja-JP" sz="1200" i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HBZ</a:t>
            </a:r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mRNA were measured by </a:t>
            </a:r>
            <a:r>
              <a:rPr kumimoji="1"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qRT</a:t>
            </a:r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-PCR in intact (</a:t>
            </a:r>
            <a:r>
              <a:rPr kumimoji="1"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Jurkat</a:t>
            </a:r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, CEM, and Molt4) and HTLV-1–related T-cell lines (MT1, MT2, MT4, HUT102, and TLOm1). Gene expression was calculated using the </a:t>
            </a:r>
            <a:r>
              <a:rPr kumimoji="1" lang="el-GR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ΔΔ</a:t>
            </a:r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Ct method. The equalized data are shown as relative expression, standardized by the mean value of MT2 cells (MT2 = 1) on the y-axis. The data represent the mean ± SD of four independent experiments. Significance was analyzed by one-way ANOVA followed by Tukey’s multiple comparisons test and is indicated by an asterisk. Statistical significance was observed in the analysis of </a:t>
            </a:r>
            <a:r>
              <a:rPr kumimoji="1" lang="en-US" altLang="ja-JP" sz="1200" i="1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HBZ</a:t>
            </a:r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mRNA (MT1 vs. MT4: *p = 0.0330, MT1 vs. HUT102: *p = 0.0363, MT1 vs TLOm1: *p = 0.0494).</a:t>
            </a:r>
          </a:p>
        </p:txBody>
      </p:sp>
    </p:spTree>
    <p:extLst>
      <p:ext uri="{BB962C8B-B14F-4D97-AF65-F5344CB8AC3E}">
        <p14:creationId xmlns:p14="http://schemas.microsoft.com/office/powerpoint/2010/main" val="2972384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A1A8B2-D82D-43DD-9CDA-0CA95111DC78}"/>
              </a:ext>
            </a:extLst>
          </p:cNvPr>
          <p:cNvSpPr txBox="1"/>
          <p:nvPr/>
        </p:nvSpPr>
        <p:spPr>
          <a:xfrm>
            <a:off x="0" y="0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3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F3D7836-5E1C-493D-9B9C-18C3BBBBAF0E}"/>
              </a:ext>
            </a:extLst>
          </p:cNvPr>
          <p:cNvSpPr txBox="1"/>
          <p:nvPr/>
        </p:nvSpPr>
        <p:spPr>
          <a:xfrm>
            <a:off x="29596" y="39492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02E65FA-9D5D-CD72-765D-3814A0039A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239" y="1248451"/>
            <a:ext cx="2022743" cy="2520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3FFEBDB-FA84-E81F-BF60-FA16729D81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0880" y="1253906"/>
            <a:ext cx="2022742" cy="25200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4DA049C-D005-B2B9-AAA0-2FFE8A0A7329}"/>
              </a:ext>
            </a:extLst>
          </p:cNvPr>
          <p:cNvSpPr txBox="1"/>
          <p:nvPr/>
        </p:nvSpPr>
        <p:spPr>
          <a:xfrm>
            <a:off x="3010237" y="39492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0A4FDDC-033C-A64B-3586-A0D09D41F7BD}"/>
              </a:ext>
            </a:extLst>
          </p:cNvPr>
          <p:cNvSpPr txBox="1"/>
          <p:nvPr/>
        </p:nvSpPr>
        <p:spPr>
          <a:xfrm>
            <a:off x="0" y="4962814"/>
            <a:ext cx="5960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Supplementary </a:t>
            </a:r>
            <a:r>
              <a:rPr kumimoji="1" lang="en-US" altLang="ja-JP" sz="1200" b="1" kern="10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Fig.3 </a:t>
            </a:r>
            <a:r>
              <a:rPr kumimoji="1" lang="en-U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Original images of western blotting </a:t>
            </a:r>
            <a:endParaRPr lang="en-US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Original images of western blotting for (a) ALKBH2 and (b)</a:t>
            </a:r>
            <a:r>
              <a:rPr lang="el-GR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β-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actin protein expressions in whole spleen cells of wildtype and HBZ-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Tg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mice. The proteins detection and imaging were performed by an Odyssey </a:t>
            </a:r>
            <a:r>
              <a:rPr lang="en-US" altLang="ja-JP" sz="1200" kern="100" dirty="0" err="1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CLx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infrared imaging system.</a:t>
            </a:r>
            <a:endParaRPr kumimoji="1" lang="en-US" altLang="ja-JP" sz="1200" b="1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243BC36-8B5F-C9B8-C175-7D25F230BFED}"/>
              </a:ext>
            </a:extLst>
          </p:cNvPr>
          <p:cNvSpPr/>
          <p:nvPr/>
        </p:nvSpPr>
        <p:spPr>
          <a:xfrm>
            <a:off x="723827" y="801280"/>
            <a:ext cx="40267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6" name="表 26">
            <a:extLst>
              <a:ext uri="{FF2B5EF4-FFF2-40B4-BE49-F238E27FC236}">
                <a16:creationId xmlns:a16="http://schemas.microsoft.com/office/drawing/2014/main" id="{77C26FC5-99F3-69A2-A3A3-63DB717D75F4}"/>
              </a:ext>
            </a:extLst>
          </p:cNvPr>
          <p:cNvGraphicFramePr>
            <a:graphicFrameLocks noGrp="1"/>
          </p:cNvGraphicFramePr>
          <p:nvPr/>
        </p:nvGraphicFramePr>
        <p:xfrm>
          <a:off x="645139" y="3935282"/>
          <a:ext cx="5315394" cy="906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270">
                  <a:extLst>
                    <a:ext uri="{9D8B030D-6E8A-4147-A177-3AD203B41FA5}">
                      <a16:colId xmlns:a16="http://schemas.microsoft.com/office/drawing/2014/main" val="2368847700"/>
                    </a:ext>
                  </a:extLst>
                </a:gridCol>
                <a:gridCol w="4701124">
                  <a:extLst>
                    <a:ext uri="{9D8B030D-6E8A-4147-A177-3AD203B41FA5}">
                      <a16:colId xmlns:a16="http://schemas.microsoft.com/office/drawing/2014/main" val="4106892897"/>
                    </a:ext>
                  </a:extLst>
                </a:gridCol>
              </a:tblGrid>
              <a:tr h="276999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kumimoji="1" lang="ja-JP" altLang="en-US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 Plus Protein Dual Color Standards (Bio-Rad)</a:t>
                      </a:r>
                      <a:endParaRPr kumimoji="1" lang="ja-JP" altLang="en-US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023793"/>
                  </a:ext>
                </a:extLst>
              </a:tr>
              <a:tr h="276999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wildtype  ID: #2</a:t>
                      </a:r>
                      <a:endParaRPr kumimoji="1" lang="ja-JP" alt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493304"/>
                  </a:ext>
                </a:extLst>
              </a:tr>
              <a:tr h="276999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HBZ-</a:t>
                      </a:r>
                      <a:r>
                        <a:rPr kumimoji="1" lang="en-US" altLang="ja-JP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Tg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ID: #8</a:t>
                      </a:r>
                      <a:endParaRPr kumimoji="1" lang="ja-JP" alt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549977"/>
                  </a:ext>
                </a:extLst>
              </a:tr>
            </a:tbl>
          </a:graphicData>
        </a:graphic>
      </p:graphicFrame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611480B-82E3-ACDA-79A8-5055D07C047C}"/>
              </a:ext>
            </a:extLst>
          </p:cNvPr>
          <p:cNvSpPr/>
          <p:nvPr/>
        </p:nvSpPr>
        <p:spPr>
          <a:xfrm>
            <a:off x="1669442" y="787112"/>
            <a:ext cx="40267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29337565-8121-616C-10F0-8458A037FEE8}"/>
              </a:ext>
            </a:extLst>
          </p:cNvPr>
          <p:cNvSpPr/>
          <p:nvPr/>
        </p:nvSpPr>
        <p:spPr>
          <a:xfrm>
            <a:off x="1154776" y="795704"/>
            <a:ext cx="40267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84B8A9C-5D2E-8C28-6915-51DD1CCB0C1F}"/>
              </a:ext>
            </a:extLst>
          </p:cNvPr>
          <p:cNvSpPr/>
          <p:nvPr/>
        </p:nvSpPr>
        <p:spPr>
          <a:xfrm>
            <a:off x="3761931" y="798348"/>
            <a:ext cx="40267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6F9CBC57-EF0B-BC32-E24D-ED4F57873B5F}"/>
              </a:ext>
            </a:extLst>
          </p:cNvPr>
          <p:cNvSpPr/>
          <p:nvPr/>
        </p:nvSpPr>
        <p:spPr>
          <a:xfrm>
            <a:off x="4565044" y="784180"/>
            <a:ext cx="40267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0F0699B-C4E4-26FC-3C60-F200B2FC86EA}"/>
              </a:ext>
            </a:extLst>
          </p:cNvPr>
          <p:cNvSpPr/>
          <p:nvPr/>
        </p:nvSpPr>
        <p:spPr>
          <a:xfrm>
            <a:off x="4121627" y="792772"/>
            <a:ext cx="40267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9315250E-AEA2-947F-95D3-79FC9AFC5861}"/>
              </a:ext>
            </a:extLst>
          </p:cNvPr>
          <p:cNvSpPr/>
          <p:nvPr/>
        </p:nvSpPr>
        <p:spPr>
          <a:xfrm>
            <a:off x="49953" y="1917543"/>
            <a:ext cx="59518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kumimoji="1" lang="en-US" altLang="ja-JP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F637B874-BAF9-9381-BE88-F757B5F605C6}"/>
              </a:ext>
            </a:extLst>
          </p:cNvPr>
          <p:cNvSpPr/>
          <p:nvPr/>
        </p:nvSpPr>
        <p:spPr>
          <a:xfrm>
            <a:off x="49953" y="3045271"/>
            <a:ext cx="59518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kumimoji="1" lang="en-US" altLang="ja-JP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71EB89D-A5F7-6989-A6C1-CCC95A0D7C8C}"/>
              </a:ext>
            </a:extLst>
          </p:cNvPr>
          <p:cNvSpPr/>
          <p:nvPr/>
        </p:nvSpPr>
        <p:spPr>
          <a:xfrm>
            <a:off x="3010237" y="1848783"/>
            <a:ext cx="59518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kumimoji="1" lang="en-US" altLang="ja-JP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7F3B8811-94D4-18F3-28D5-04E958DC5E30}"/>
              </a:ext>
            </a:extLst>
          </p:cNvPr>
          <p:cNvSpPr/>
          <p:nvPr/>
        </p:nvSpPr>
        <p:spPr>
          <a:xfrm>
            <a:off x="3010237" y="2976511"/>
            <a:ext cx="59518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kumimoji="1" lang="en-US" altLang="ja-JP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kumimoji="1" lang="ja-JP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955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kumimoji="1" sz="1200" b="1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57289</TotalTime>
  <Words>356</Words>
  <Application>Microsoft Macintosh PowerPoint</Application>
  <PresentationFormat>A4 210 x 297 mm</PresentationFormat>
  <Paragraphs>52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Yuji WADA</dc:creator>
  <cp:lastModifiedBy>雄治 和田</cp:lastModifiedBy>
  <cp:revision>394</cp:revision>
  <dcterms:created xsi:type="dcterms:W3CDTF">2020-02-19T06:54:27Z</dcterms:created>
  <dcterms:modified xsi:type="dcterms:W3CDTF">2023-11-22T00:45:51Z</dcterms:modified>
</cp:coreProperties>
</file>