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065"/>
    <a:srgbClr val="296DC0"/>
    <a:srgbClr val="004277"/>
    <a:srgbClr val="0092F7"/>
    <a:srgbClr val="65AA00"/>
    <a:srgbClr val="00437A"/>
    <a:srgbClr val="0066B5"/>
    <a:srgbClr val="00447B"/>
    <a:srgbClr val="00447A"/>
    <a:srgbClr val="0045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2" d="100"/>
          <a:sy n="112" d="100"/>
        </p:scale>
        <p:origin x="61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085675"/>
            <a:ext cx="12192000" cy="530689"/>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p:cNvSpPr/>
          <p:nvPr userDrawn="1"/>
        </p:nvSpPr>
        <p:spPr>
          <a:xfrm rot="18900000">
            <a:off x="141777" y="753445"/>
            <a:ext cx="405236" cy="385056"/>
          </a:xfrm>
          <a:prstGeom prst="rtTriangle">
            <a:avLst/>
          </a:prstGeom>
          <a:solidFill>
            <a:srgbClr val="006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 name="Right Triangle 8"/>
          <p:cNvSpPr/>
          <p:nvPr userDrawn="1"/>
        </p:nvSpPr>
        <p:spPr>
          <a:xfrm rot="18900000">
            <a:off x="140123" y="1281465"/>
            <a:ext cx="394279" cy="394278"/>
          </a:xfrm>
          <a:prstGeom prst="rtTriangle">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Title 1"/>
          <p:cNvSpPr txBox="1">
            <a:spLocks/>
          </p:cNvSpPr>
          <p:nvPr userDrawn="1"/>
        </p:nvSpPr>
        <p:spPr>
          <a:xfrm>
            <a:off x="0" y="0"/>
            <a:ext cx="12192000" cy="1085673"/>
          </a:xfrm>
          <a:prstGeom prst="rect">
            <a:avLst/>
          </a:prstGeom>
          <a:gradFill flip="none" rotWithShape="1">
            <a:gsLst>
              <a:gs pos="0">
                <a:srgbClr val="0065AA">
                  <a:shade val="30000"/>
                  <a:satMod val="115000"/>
                </a:srgbClr>
              </a:gs>
              <a:gs pos="50000">
                <a:srgbClr val="0065AA">
                  <a:shade val="67500"/>
                  <a:satMod val="115000"/>
                </a:srgbClr>
              </a:gs>
              <a:gs pos="100000">
                <a:srgbClr val="0065AA">
                  <a:shade val="100000"/>
                  <a:satMod val="115000"/>
                </a:srgbClr>
              </a:gs>
            </a:gsLst>
            <a:lin ang="8100000" scaled="1"/>
            <a:tileRect/>
          </a:gra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endParaRPr lang="en-GB" sz="2800" b="1" dirty="0">
              <a:solidFill>
                <a:schemeClr val="bg1"/>
              </a:solidFill>
            </a:endParaRPr>
          </a:p>
        </p:txBody>
      </p:sp>
      <p:sp>
        <p:nvSpPr>
          <p:cNvPr id="11" name="Rectangle 10"/>
          <p:cNvSpPr/>
          <p:nvPr userDrawn="1"/>
        </p:nvSpPr>
        <p:spPr>
          <a:xfrm>
            <a:off x="0" y="5576842"/>
            <a:ext cx="7490690" cy="1285854"/>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12" name="Rectangle 11"/>
          <p:cNvSpPr/>
          <p:nvPr userDrawn="1"/>
        </p:nvSpPr>
        <p:spPr>
          <a:xfrm>
            <a:off x="7490690" y="5576843"/>
            <a:ext cx="47028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083882"/>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16" name="Right Triangle 15"/>
          <p:cNvSpPr/>
          <p:nvPr userDrawn="1"/>
        </p:nvSpPr>
        <p:spPr>
          <a:xfrm rot="18900000">
            <a:off x="137739" y="5244782"/>
            <a:ext cx="399045" cy="39904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userDrawn="1"/>
        </p:nvGrpSpPr>
        <p:grpSpPr>
          <a:xfrm>
            <a:off x="9694459" y="176810"/>
            <a:ext cx="2349089" cy="747561"/>
            <a:chOff x="2857495" y="1762773"/>
            <a:chExt cx="7219988" cy="2156522"/>
          </a:xfrm>
        </p:grpSpPr>
        <p:sp>
          <p:nvSpPr>
            <p:cNvPr id="18" name="TextBox 17"/>
            <p:cNvSpPr txBox="1"/>
            <p:nvPr/>
          </p:nvSpPr>
          <p:spPr>
            <a:xfrm>
              <a:off x="5167705" y="1762773"/>
              <a:ext cx="4896288" cy="1509356"/>
            </a:xfrm>
            <a:prstGeom prst="rect">
              <a:avLst/>
            </a:prstGeom>
            <a:noFill/>
          </p:spPr>
          <p:txBody>
            <a:bodyPr wrap="square" rtlCol="0">
              <a:spAutoFit/>
            </a:bodyPr>
            <a:lstStyle/>
            <a:p>
              <a:r>
                <a:rPr lang="en-GB" sz="2800" dirty="0">
                  <a:solidFill>
                    <a:schemeClr val="bg1"/>
                  </a:solidFill>
                </a:rPr>
                <a:t>Graphical</a:t>
              </a:r>
            </a:p>
          </p:txBody>
        </p:sp>
        <p:sp>
          <p:nvSpPr>
            <p:cNvPr id="19" name="TextBox 18"/>
            <p:cNvSpPr txBox="1"/>
            <p:nvPr/>
          </p:nvSpPr>
          <p:spPr>
            <a:xfrm>
              <a:off x="5647071" y="2409939"/>
              <a:ext cx="4430412" cy="1509356"/>
            </a:xfrm>
            <a:prstGeom prst="rect">
              <a:avLst/>
            </a:prstGeom>
            <a:noFill/>
          </p:spPr>
          <p:txBody>
            <a:bodyPr wrap="square" rtlCol="0">
              <a:spAutoFit/>
            </a:bodyPr>
            <a:lstStyle/>
            <a:p>
              <a:r>
                <a:rPr lang="en-GB" sz="2800" dirty="0">
                  <a:solidFill>
                    <a:schemeClr val="bg1"/>
                  </a:solidFill>
                </a:rPr>
                <a:t>Abstract</a:t>
              </a:r>
            </a:p>
          </p:txBody>
        </p:sp>
        <p:grpSp>
          <p:nvGrpSpPr>
            <p:cNvPr id="20" name="Group 19"/>
            <p:cNvGrpSpPr/>
            <p:nvPr/>
          </p:nvGrpSpPr>
          <p:grpSpPr>
            <a:xfrm rot="1066865">
              <a:off x="3331177" y="2017651"/>
              <a:ext cx="1664058" cy="1723226"/>
              <a:chOff x="3325506" y="2015311"/>
              <a:chExt cx="1664058" cy="1723226"/>
            </a:xfrm>
          </p:grpSpPr>
          <p:sp>
            <p:nvSpPr>
              <p:cNvPr id="22" name="Curved Up Arrow 21"/>
              <p:cNvSpPr/>
              <p:nvPr/>
            </p:nvSpPr>
            <p:spPr>
              <a:xfrm rot="5612676">
                <a:off x="2869267" y="2471550"/>
                <a:ext cx="1723226" cy="810748"/>
              </a:xfrm>
              <a:prstGeom prst="curved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rapezoid 22"/>
              <p:cNvSpPr/>
              <p:nvPr/>
            </p:nvSpPr>
            <p:spPr>
              <a:xfrm rot="20743483">
                <a:off x="4034300" y="2870714"/>
                <a:ext cx="516517" cy="852351"/>
              </a:xfrm>
              <a:prstGeom prst="trapezoid">
                <a:avLst/>
              </a:prstGeom>
              <a:solidFill>
                <a:srgbClr val="AA0065"/>
              </a:solidFill>
              <a:ln w="28575">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rapezoid 23"/>
              <p:cNvSpPr/>
              <p:nvPr/>
            </p:nvSpPr>
            <p:spPr>
              <a:xfrm rot="18485136">
                <a:off x="4227275" y="2752605"/>
                <a:ext cx="545380" cy="807242"/>
              </a:xfrm>
              <a:prstGeom prst="trapezoid">
                <a:avLst>
                  <a:gd name="adj" fmla="val 26969"/>
                </a:avLst>
              </a:prstGeom>
              <a:solidFill>
                <a:srgbClr val="00B050"/>
              </a:solidFill>
              <a:ln w="28575">
                <a:solidFill>
                  <a:srgbClr val="004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rapezoid 24"/>
              <p:cNvSpPr/>
              <p:nvPr/>
            </p:nvSpPr>
            <p:spPr>
              <a:xfrm rot="16200000">
                <a:off x="4313253" y="2492334"/>
                <a:ext cx="545380" cy="807242"/>
              </a:xfrm>
              <a:prstGeom prst="trapezoid">
                <a:avLst/>
              </a:prstGeom>
              <a:solidFill>
                <a:schemeClr val="accent2"/>
              </a:solidFill>
              <a:ln w="28575">
                <a:solidFill>
                  <a:srgbClr val="0044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apezoid 25"/>
              <p:cNvSpPr/>
              <p:nvPr/>
            </p:nvSpPr>
            <p:spPr>
              <a:xfrm rot="14460500">
                <a:off x="4252007" y="2192236"/>
                <a:ext cx="545380" cy="807242"/>
              </a:xfrm>
              <a:prstGeom prst="trapezoid">
                <a:avLst/>
              </a:prstGeom>
              <a:solidFill>
                <a:srgbClr val="0092F7"/>
              </a:solidFill>
              <a:ln w="25400">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apezoid 26"/>
              <p:cNvSpPr/>
              <p:nvPr/>
            </p:nvSpPr>
            <p:spPr>
              <a:xfrm rot="12209348">
                <a:off x="4054992" y="2029218"/>
                <a:ext cx="532285" cy="762409"/>
              </a:xfrm>
              <a:prstGeom prst="trapezoid">
                <a:avLst>
                  <a:gd name="adj" fmla="val 33206"/>
                </a:avLst>
              </a:prstGeom>
              <a:solidFill>
                <a:srgbClr val="9966FF"/>
              </a:solidFill>
              <a:ln w="28575">
                <a:solidFill>
                  <a:srgbClr val="0044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884157" y="2595857"/>
                <a:ext cx="536234" cy="550844"/>
              </a:xfrm>
              <a:prstGeom prst="ellipse">
                <a:avLst/>
              </a:prstGeom>
              <a:solidFill>
                <a:schemeClr val="tx1">
                  <a:lumMod val="50000"/>
                  <a:lumOff val="50000"/>
                </a:schemeClr>
              </a:solidFill>
              <a:ln w="28575">
                <a:solidFill>
                  <a:srgbClr val="0045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Double Brace 20"/>
            <p:cNvSpPr/>
            <p:nvPr/>
          </p:nvSpPr>
          <p:spPr>
            <a:xfrm>
              <a:off x="2857495" y="2112886"/>
              <a:ext cx="2510703" cy="1536932"/>
            </a:xfrm>
            <a:prstGeom prst="bracePair">
              <a:avLst>
                <a:gd name="adj" fmla="val 11432"/>
              </a:avLst>
            </a:pr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14BA06-560F-4272-BD1D-D3D251BC0A82}" type="datetimeFigureOut">
              <a:rPr lang="en-GB" smtClean="0"/>
              <a:t>23/11/2023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DF36B-8F18-4F81-92A8-26E2BC629512}" type="slidenum">
              <a:rPr lang="en-GB" smtClean="0"/>
              <a:t>‹#›</a:t>
            </a:fld>
            <a:endParaRPr lang="en-GB"/>
          </a:p>
        </p:txBody>
      </p:sp>
    </p:spTree>
    <p:extLst>
      <p:ext uri="{BB962C8B-B14F-4D97-AF65-F5344CB8AC3E}">
        <p14:creationId xmlns:p14="http://schemas.microsoft.com/office/powerpoint/2010/main" val="5961134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23/11/2023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0" y="0"/>
            <a:ext cx="1219200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Acute Kidney Injury In Pediatric Burn Patients</a:t>
            </a:r>
            <a:endParaRPr lang="en-GB" sz="2800" b="1" dirty="0">
              <a:solidFill>
                <a:schemeClr val="bg1"/>
              </a:solidFill>
            </a:endParaRPr>
          </a:p>
        </p:txBody>
      </p:sp>
      <p:sp>
        <p:nvSpPr>
          <p:cNvPr id="25" name="TextBox 24"/>
          <p:cNvSpPr txBox="1"/>
          <p:nvPr/>
        </p:nvSpPr>
        <p:spPr>
          <a:xfrm>
            <a:off x="180183" y="1189759"/>
            <a:ext cx="10536266" cy="646331"/>
          </a:xfrm>
          <a:prstGeom prst="rect">
            <a:avLst/>
          </a:prstGeom>
          <a:noFill/>
        </p:spPr>
        <p:txBody>
          <a:bodyPr wrap="square" rtlCol="0">
            <a:spAutoFit/>
          </a:bodyPr>
          <a:lstStyle/>
          <a:p>
            <a:r>
              <a:rPr lang="en-GB" b="1" dirty="0">
                <a:solidFill>
                  <a:schemeClr val="bg1"/>
                </a:solidFill>
              </a:rPr>
              <a:t>HYPOTHESIS</a:t>
            </a:r>
            <a:r>
              <a:rPr lang="en-GB" dirty="0">
                <a:solidFill>
                  <a:schemeClr val="bg1"/>
                </a:solidFill>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to</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evaluate</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frequency</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clinical</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features</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and</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prognosis</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of AKI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among</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pediatric</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burn</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injury</a:t>
            </a:r>
            <a:r>
              <a:rPr lang="tr-TR"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patients</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bg1"/>
              </a:solidFill>
            </a:endParaRPr>
          </a:p>
        </p:txBody>
      </p:sp>
      <p:sp>
        <p:nvSpPr>
          <p:cNvPr id="26" name="TextBox 25"/>
          <p:cNvSpPr txBox="1"/>
          <p:nvPr/>
        </p:nvSpPr>
        <p:spPr>
          <a:xfrm>
            <a:off x="173448" y="1758951"/>
            <a:ext cx="3324132" cy="646331"/>
          </a:xfrm>
          <a:prstGeom prst="rect">
            <a:avLst/>
          </a:prstGeom>
          <a:noFill/>
        </p:spPr>
        <p:txBody>
          <a:bodyPr wrap="square" rtlCol="0">
            <a:spAutoFit/>
          </a:bodyPr>
          <a:lstStyle/>
          <a:p>
            <a:r>
              <a:rPr lang="en-GB" b="1" dirty="0">
                <a:solidFill>
                  <a:srgbClr val="0065AA"/>
                </a:solidFill>
              </a:rPr>
              <a:t>DESIGN &amp;patients:</a:t>
            </a:r>
          </a:p>
          <a:p>
            <a:r>
              <a:rPr lang="en-GB" b="1" dirty="0">
                <a:solidFill>
                  <a:srgbClr val="0065AA"/>
                </a:solidFill>
              </a:rPr>
              <a:t>retrospective single </a:t>
            </a:r>
            <a:r>
              <a:rPr lang="en-GB" b="1" dirty="0" err="1">
                <a:solidFill>
                  <a:srgbClr val="0065AA"/>
                </a:solidFill>
              </a:rPr>
              <a:t>center</a:t>
            </a:r>
            <a:r>
              <a:rPr lang="en-GB" b="1" dirty="0">
                <a:solidFill>
                  <a:srgbClr val="0065AA"/>
                </a:solidFill>
              </a:rPr>
              <a:t> study</a:t>
            </a:r>
          </a:p>
        </p:txBody>
      </p:sp>
      <p:sp>
        <p:nvSpPr>
          <p:cNvPr id="27" name="TextBox 26"/>
          <p:cNvSpPr txBox="1"/>
          <p:nvPr/>
        </p:nvSpPr>
        <p:spPr>
          <a:xfrm>
            <a:off x="7679856" y="5587477"/>
            <a:ext cx="4108032" cy="400110"/>
          </a:xfrm>
          <a:prstGeom prst="rect">
            <a:avLst/>
          </a:prstGeom>
          <a:noFill/>
        </p:spPr>
        <p:txBody>
          <a:bodyPr wrap="square" rtlCol="0">
            <a:spAutoFit/>
          </a:bodyPr>
          <a:lstStyle/>
          <a:p>
            <a:r>
              <a:rPr lang="en-GB" sz="2000" b="1" dirty="0">
                <a:solidFill>
                  <a:schemeClr val="bg1"/>
                </a:solidFill>
                <a:latin typeface="+mj-lt"/>
              </a:rPr>
              <a:t>[</a:t>
            </a:r>
            <a:r>
              <a:rPr lang="en-GB" sz="2000" b="1" dirty="0" err="1">
                <a:solidFill>
                  <a:schemeClr val="bg1"/>
                </a:solidFill>
                <a:latin typeface="+mj-lt"/>
              </a:rPr>
              <a:t>Kahramanlar</a:t>
            </a:r>
            <a:r>
              <a:rPr lang="en-GB" sz="2000" b="1" dirty="0">
                <a:solidFill>
                  <a:schemeClr val="bg1"/>
                </a:solidFill>
                <a:latin typeface="+mj-lt"/>
              </a:rPr>
              <a:t>; et al. 2023</a:t>
            </a:r>
          </a:p>
        </p:txBody>
      </p:sp>
      <p:sp>
        <p:nvSpPr>
          <p:cNvPr id="28" name="TextBox 27"/>
          <p:cNvSpPr txBox="1"/>
          <p:nvPr/>
        </p:nvSpPr>
        <p:spPr>
          <a:xfrm>
            <a:off x="173448" y="5719172"/>
            <a:ext cx="7141846" cy="1200329"/>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a:t>
            </a:r>
            <a:r>
              <a:rPr lang="en-US" sz="1800" dirty="0">
                <a:solidFill>
                  <a:schemeClr val="bg1"/>
                </a:solidFill>
                <a:effectLst/>
                <a:latin typeface="Times New Roman" panose="02020603050405020304" pitchFamily="18" charset="0"/>
                <a:ea typeface="Calibri" panose="020F0502020204030204" pitchFamily="34" charset="0"/>
              </a:rPr>
              <a:t>As observed in adults AKI is also an important and common complication of burn injury among pediatric burn patients. Early recognition and prompt and appropriate management is crucial to avoid morbidity and mortality. </a:t>
            </a:r>
            <a:endParaRPr lang="en-GB" dirty="0">
              <a:solidFill>
                <a:schemeClr val="bg1"/>
              </a:solidFill>
            </a:endParaRPr>
          </a:p>
        </p:txBody>
      </p:sp>
      <p:sp>
        <p:nvSpPr>
          <p:cNvPr id="2" name="Metin kutusu 1">
            <a:extLst>
              <a:ext uri="{FF2B5EF4-FFF2-40B4-BE49-F238E27FC236}">
                <a16:creationId xmlns:a16="http://schemas.microsoft.com/office/drawing/2014/main" id="{4CBA928E-CBF4-9F44-BBC4-81AD75C11F59}"/>
              </a:ext>
            </a:extLst>
          </p:cNvPr>
          <p:cNvSpPr txBox="1"/>
          <p:nvPr/>
        </p:nvSpPr>
        <p:spPr>
          <a:xfrm>
            <a:off x="173448" y="2734382"/>
            <a:ext cx="3063724" cy="923330"/>
          </a:xfrm>
          <a:prstGeom prst="rect">
            <a:avLst/>
          </a:prstGeom>
          <a:noFill/>
        </p:spPr>
        <p:txBody>
          <a:bodyPr wrap="none" rtlCol="0">
            <a:spAutoFit/>
          </a:bodyPr>
          <a:lstStyle/>
          <a:p>
            <a:r>
              <a:rPr lang="tr-TR" sz="1800" b="1" dirty="0">
                <a:solidFill>
                  <a:srgbClr val="296DC0"/>
                </a:solidFill>
                <a:effectLst/>
                <a:latin typeface="Times New Roman" panose="02020603050405020304" pitchFamily="18" charset="0"/>
                <a:ea typeface="Calibri" panose="020F0502020204030204" pitchFamily="34" charset="0"/>
              </a:rPr>
              <a:t>697 </a:t>
            </a:r>
            <a:r>
              <a:rPr lang="tr-TR" sz="1800" b="1" dirty="0" err="1">
                <a:solidFill>
                  <a:srgbClr val="296DC0"/>
                </a:solidFill>
                <a:effectLst/>
                <a:latin typeface="Times New Roman" panose="02020603050405020304" pitchFamily="18" charset="0"/>
                <a:ea typeface="Calibri" panose="020F0502020204030204" pitchFamily="34" charset="0"/>
              </a:rPr>
              <a:t>pediatric</a:t>
            </a:r>
            <a:r>
              <a:rPr lang="tr-TR" sz="1800" b="1" dirty="0">
                <a:solidFill>
                  <a:srgbClr val="296DC0"/>
                </a:solidFill>
                <a:effectLst/>
                <a:latin typeface="Times New Roman" panose="02020603050405020304" pitchFamily="18" charset="0"/>
                <a:ea typeface="Calibri" panose="020F0502020204030204" pitchFamily="34" charset="0"/>
              </a:rPr>
              <a:t> </a:t>
            </a:r>
            <a:r>
              <a:rPr lang="tr-TR" sz="1800" b="1" dirty="0" err="1">
                <a:solidFill>
                  <a:srgbClr val="296DC0"/>
                </a:solidFill>
                <a:effectLst/>
                <a:latin typeface="Times New Roman" panose="02020603050405020304" pitchFamily="18" charset="0"/>
                <a:ea typeface="Calibri" panose="020F0502020204030204" pitchFamily="34" charset="0"/>
              </a:rPr>
              <a:t>burn</a:t>
            </a:r>
            <a:r>
              <a:rPr lang="tr-TR" sz="1800" b="1" dirty="0">
                <a:solidFill>
                  <a:srgbClr val="296DC0"/>
                </a:solidFill>
                <a:effectLst/>
                <a:latin typeface="Times New Roman" panose="02020603050405020304" pitchFamily="18" charset="0"/>
                <a:ea typeface="Calibri" panose="020F0502020204030204" pitchFamily="34" charset="0"/>
              </a:rPr>
              <a:t> </a:t>
            </a:r>
            <a:r>
              <a:rPr lang="tr-TR" sz="1800" b="1" dirty="0" err="1">
                <a:solidFill>
                  <a:srgbClr val="296DC0"/>
                </a:solidFill>
                <a:effectLst/>
                <a:latin typeface="Times New Roman" panose="02020603050405020304" pitchFamily="18" charset="0"/>
                <a:ea typeface="Calibri" panose="020F0502020204030204" pitchFamily="34" charset="0"/>
              </a:rPr>
              <a:t>patients</a:t>
            </a:r>
            <a:endParaRPr lang="tr-TR" sz="1800" b="1" dirty="0">
              <a:solidFill>
                <a:srgbClr val="296DC0"/>
              </a:solidFill>
              <a:effectLst/>
              <a:latin typeface="Times New Roman" panose="02020603050405020304" pitchFamily="18" charset="0"/>
              <a:ea typeface="Calibri" panose="020F0502020204030204" pitchFamily="34" charset="0"/>
            </a:endParaRPr>
          </a:p>
          <a:p>
            <a:r>
              <a:rPr lang="tr-TR" b="1" dirty="0">
                <a:solidFill>
                  <a:srgbClr val="296DC0"/>
                </a:solidFill>
                <a:latin typeface="Times New Roman" panose="02020603050405020304" pitchFamily="18" charset="0"/>
                <a:ea typeface="Calibri" panose="020F0502020204030204" pitchFamily="34" charset="0"/>
              </a:rPr>
              <a:t>87 </a:t>
            </a:r>
            <a:r>
              <a:rPr lang="tr-TR" b="1" dirty="0" err="1">
                <a:solidFill>
                  <a:srgbClr val="296DC0"/>
                </a:solidFill>
                <a:latin typeface="Times New Roman" panose="02020603050405020304" pitchFamily="18" charset="0"/>
                <a:ea typeface="Calibri" panose="020F0502020204030204" pitchFamily="34" charset="0"/>
              </a:rPr>
              <a:t>with</a:t>
            </a:r>
            <a:r>
              <a:rPr lang="tr-TR" b="1" dirty="0">
                <a:solidFill>
                  <a:srgbClr val="296DC0"/>
                </a:solidFill>
                <a:latin typeface="Times New Roman" panose="02020603050405020304" pitchFamily="18" charset="0"/>
                <a:ea typeface="Calibri" panose="020F0502020204030204" pitchFamily="34" charset="0"/>
              </a:rPr>
              <a:t> </a:t>
            </a:r>
            <a:r>
              <a:rPr lang="tr-TR" b="1" dirty="0" err="1">
                <a:solidFill>
                  <a:srgbClr val="296DC0"/>
                </a:solidFill>
                <a:latin typeface="Times New Roman" panose="02020603050405020304" pitchFamily="18" charset="0"/>
                <a:ea typeface="Calibri" panose="020F0502020204030204" pitchFamily="34" charset="0"/>
              </a:rPr>
              <a:t>Acute</a:t>
            </a:r>
            <a:r>
              <a:rPr lang="tr-TR" b="1" dirty="0">
                <a:solidFill>
                  <a:srgbClr val="296DC0"/>
                </a:solidFill>
                <a:latin typeface="Times New Roman" panose="02020603050405020304" pitchFamily="18" charset="0"/>
                <a:ea typeface="Calibri" panose="020F0502020204030204" pitchFamily="34" charset="0"/>
              </a:rPr>
              <a:t> </a:t>
            </a:r>
            <a:r>
              <a:rPr lang="tr-TR" b="1" dirty="0" err="1">
                <a:solidFill>
                  <a:srgbClr val="296DC0"/>
                </a:solidFill>
                <a:latin typeface="Times New Roman" panose="02020603050405020304" pitchFamily="18" charset="0"/>
                <a:ea typeface="Calibri" panose="020F0502020204030204" pitchFamily="34" charset="0"/>
              </a:rPr>
              <a:t>Kidney</a:t>
            </a:r>
            <a:r>
              <a:rPr lang="tr-TR" b="1" dirty="0">
                <a:solidFill>
                  <a:srgbClr val="296DC0"/>
                </a:solidFill>
                <a:latin typeface="Times New Roman" panose="02020603050405020304" pitchFamily="18" charset="0"/>
                <a:ea typeface="Calibri" panose="020F0502020204030204" pitchFamily="34" charset="0"/>
              </a:rPr>
              <a:t> </a:t>
            </a:r>
            <a:r>
              <a:rPr lang="tr-TR" b="1" dirty="0" err="1">
                <a:solidFill>
                  <a:srgbClr val="296DC0"/>
                </a:solidFill>
                <a:latin typeface="Times New Roman" panose="02020603050405020304" pitchFamily="18" charset="0"/>
                <a:ea typeface="Calibri" panose="020F0502020204030204" pitchFamily="34" charset="0"/>
              </a:rPr>
              <a:t>Injury</a:t>
            </a:r>
            <a:r>
              <a:rPr lang="tr-TR" b="1" dirty="0">
                <a:solidFill>
                  <a:srgbClr val="296DC0"/>
                </a:solidFill>
                <a:latin typeface="Times New Roman" panose="02020603050405020304" pitchFamily="18" charset="0"/>
                <a:ea typeface="Calibri" panose="020F0502020204030204" pitchFamily="34" charset="0"/>
              </a:rPr>
              <a:t> </a:t>
            </a:r>
            <a:endParaRPr lang="tr-TR" sz="1800" b="1" dirty="0">
              <a:solidFill>
                <a:srgbClr val="296DC0"/>
              </a:solidFill>
              <a:effectLst/>
              <a:latin typeface="Times New Roman" panose="02020603050405020304" pitchFamily="18" charset="0"/>
              <a:ea typeface="Calibri" panose="020F0502020204030204" pitchFamily="34" charset="0"/>
            </a:endParaRPr>
          </a:p>
          <a:p>
            <a:endParaRPr lang="tr-TR" dirty="0"/>
          </a:p>
        </p:txBody>
      </p:sp>
      <p:graphicFrame>
        <p:nvGraphicFramePr>
          <p:cNvPr id="7" name="Tablo 7">
            <a:extLst>
              <a:ext uri="{FF2B5EF4-FFF2-40B4-BE49-F238E27FC236}">
                <a16:creationId xmlns:a16="http://schemas.microsoft.com/office/drawing/2014/main" id="{11A0C127-D86B-B647-9A1F-01A247BAC8CC}"/>
              </a:ext>
            </a:extLst>
          </p:cNvPr>
          <p:cNvGraphicFramePr>
            <a:graphicFrameLocks noGrp="1"/>
          </p:cNvGraphicFramePr>
          <p:nvPr>
            <p:extLst>
              <p:ext uri="{D42A27DB-BD31-4B8C-83A1-F6EECF244321}">
                <p14:modId xmlns:p14="http://schemas.microsoft.com/office/powerpoint/2010/main" val="568526779"/>
              </p:ext>
            </p:extLst>
          </p:nvPr>
        </p:nvGraphicFramePr>
        <p:xfrm>
          <a:off x="4091940" y="1836090"/>
          <a:ext cx="3587916" cy="2833011"/>
        </p:xfrm>
        <a:graphic>
          <a:graphicData uri="http://schemas.openxmlformats.org/drawingml/2006/table">
            <a:tbl>
              <a:tblPr firstRow="1" bandRow="1">
                <a:tableStyleId>{5C22544A-7EE6-4342-B048-85BDC9FD1C3A}</a:tableStyleId>
              </a:tblPr>
              <a:tblGrid>
                <a:gridCol w="3587916">
                  <a:extLst>
                    <a:ext uri="{9D8B030D-6E8A-4147-A177-3AD203B41FA5}">
                      <a16:colId xmlns:a16="http://schemas.microsoft.com/office/drawing/2014/main" val="3799310467"/>
                    </a:ext>
                  </a:extLst>
                </a:gridCol>
              </a:tblGrid>
              <a:tr h="6537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96DC0"/>
                          </a:solidFill>
                        </a:rPr>
                        <a:t>Factors related with development of AKI:</a:t>
                      </a:r>
                    </a:p>
                  </a:txBody>
                  <a:tcPr/>
                </a:tc>
                <a:extLst>
                  <a:ext uri="{0D108BD9-81ED-4DB2-BD59-A6C34878D82A}">
                    <a16:rowId xmlns:a16="http://schemas.microsoft.com/office/drawing/2014/main" val="651972147"/>
                  </a:ext>
                </a:extLst>
              </a:tr>
              <a:tr h="311320">
                <a:tc>
                  <a:txBody>
                    <a:bodyPr/>
                    <a:lstStyle/>
                    <a:p>
                      <a:pPr algn="just">
                        <a:lnSpc>
                          <a:spcPct val="100000"/>
                        </a:lnSpc>
                      </a:pPr>
                      <a:r>
                        <a:rPr lang="tr-TR" sz="1400" b="1" dirty="0" err="1">
                          <a:solidFill>
                            <a:srgbClr val="296DC0"/>
                          </a:solidFill>
                        </a:rPr>
                        <a:t>Older</a:t>
                      </a:r>
                      <a:r>
                        <a:rPr lang="tr-TR" sz="1400" b="1" dirty="0">
                          <a:solidFill>
                            <a:srgbClr val="296DC0"/>
                          </a:solidFill>
                        </a:rPr>
                        <a:t> </a:t>
                      </a:r>
                      <a:r>
                        <a:rPr lang="tr-TR" sz="1400" b="1" dirty="0" err="1">
                          <a:solidFill>
                            <a:srgbClr val="296DC0"/>
                          </a:solidFill>
                        </a:rPr>
                        <a:t>age</a:t>
                      </a:r>
                      <a:endParaRPr lang="tr-TR" sz="1400" b="1" dirty="0">
                        <a:solidFill>
                          <a:srgbClr val="296DC0"/>
                        </a:solidFill>
                      </a:endParaRPr>
                    </a:p>
                  </a:txBody>
                  <a:tcPr/>
                </a:tc>
                <a:extLst>
                  <a:ext uri="{0D108BD9-81ED-4DB2-BD59-A6C34878D82A}">
                    <a16:rowId xmlns:a16="http://schemas.microsoft.com/office/drawing/2014/main" val="1841337437"/>
                  </a:ext>
                </a:extLst>
              </a:tr>
              <a:tr h="311320">
                <a:tc>
                  <a:txBody>
                    <a:bodyPr/>
                    <a:lstStyle/>
                    <a:p>
                      <a:pPr algn="just">
                        <a:lnSpc>
                          <a:spcPct val="100000"/>
                        </a:lnSpc>
                      </a:pPr>
                      <a:r>
                        <a:rPr lang="tr-TR" sz="1400" b="1" dirty="0" err="1">
                          <a:solidFill>
                            <a:srgbClr val="296DC0"/>
                          </a:solidFill>
                        </a:rPr>
                        <a:t>Being</a:t>
                      </a:r>
                      <a:r>
                        <a:rPr lang="tr-TR" sz="1400" b="1" dirty="0">
                          <a:solidFill>
                            <a:srgbClr val="296DC0"/>
                          </a:solidFill>
                        </a:rPr>
                        <a:t> a </a:t>
                      </a:r>
                      <a:r>
                        <a:rPr lang="tr-TR" sz="1400" b="1" dirty="0" err="1">
                          <a:solidFill>
                            <a:srgbClr val="296DC0"/>
                          </a:solidFill>
                        </a:rPr>
                        <a:t>refugee</a:t>
                      </a:r>
                      <a:endParaRPr lang="tr-TR" sz="1400" b="1" dirty="0">
                        <a:solidFill>
                          <a:srgbClr val="296DC0"/>
                        </a:solidFill>
                      </a:endParaRPr>
                    </a:p>
                  </a:txBody>
                  <a:tcPr/>
                </a:tc>
                <a:extLst>
                  <a:ext uri="{0D108BD9-81ED-4DB2-BD59-A6C34878D82A}">
                    <a16:rowId xmlns:a16="http://schemas.microsoft.com/office/drawing/2014/main" val="1832106364"/>
                  </a:ext>
                </a:extLst>
              </a:tr>
              <a:tr h="311320">
                <a:tc>
                  <a:txBody>
                    <a:bodyPr/>
                    <a:lstStyle/>
                    <a:p>
                      <a:pPr algn="just">
                        <a:lnSpc>
                          <a:spcPct val="100000"/>
                        </a:lnSpc>
                      </a:pPr>
                      <a:r>
                        <a:rPr lang="tr-TR" sz="1400" b="1" dirty="0" err="1">
                          <a:solidFill>
                            <a:srgbClr val="296DC0"/>
                          </a:solidFill>
                        </a:rPr>
                        <a:t>Severity</a:t>
                      </a:r>
                      <a:r>
                        <a:rPr lang="tr-TR" sz="1400" b="1" dirty="0">
                          <a:solidFill>
                            <a:srgbClr val="296DC0"/>
                          </a:solidFill>
                        </a:rPr>
                        <a:t> </a:t>
                      </a:r>
                      <a:r>
                        <a:rPr lang="tr-TR" sz="1400" b="1" dirty="0" err="1">
                          <a:solidFill>
                            <a:srgbClr val="296DC0"/>
                          </a:solidFill>
                        </a:rPr>
                        <a:t>and</a:t>
                      </a:r>
                      <a:r>
                        <a:rPr lang="tr-TR" sz="1400" b="1" dirty="0">
                          <a:solidFill>
                            <a:srgbClr val="296DC0"/>
                          </a:solidFill>
                        </a:rPr>
                        <a:t> </a:t>
                      </a:r>
                      <a:r>
                        <a:rPr lang="tr-TR" sz="1400" b="1" dirty="0" err="1">
                          <a:solidFill>
                            <a:srgbClr val="296DC0"/>
                          </a:solidFill>
                        </a:rPr>
                        <a:t>type</a:t>
                      </a:r>
                      <a:r>
                        <a:rPr lang="tr-TR" sz="1400" b="1" dirty="0">
                          <a:solidFill>
                            <a:srgbClr val="296DC0"/>
                          </a:solidFill>
                        </a:rPr>
                        <a:t> of </a:t>
                      </a:r>
                      <a:r>
                        <a:rPr lang="tr-TR" sz="1400" b="1" dirty="0" err="1">
                          <a:solidFill>
                            <a:srgbClr val="296DC0"/>
                          </a:solidFill>
                        </a:rPr>
                        <a:t>burn</a:t>
                      </a:r>
                      <a:endParaRPr lang="tr-TR" sz="1400" b="1" dirty="0">
                        <a:solidFill>
                          <a:srgbClr val="296DC0"/>
                        </a:solidFill>
                      </a:endParaRPr>
                    </a:p>
                  </a:txBody>
                  <a:tcPr/>
                </a:tc>
                <a:extLst>
                  <a:ext uri="{0D108BD9-81ED-4DB2-BD59-A6C34878D82A}">
                    <a16:rowId xmlns:a16="http://schemas.microsoft.com/office/drawing/2014/main" val="3658604910"/>
                  </a:ext>
                </a:extLst>
              </a:tr>
              <a:tr h="31132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400" b="1" dirty="0">
                          <a:solidFill>
                            <a:srgbClr val="296DC0"/>
                          </a:solidFill>
                        </a:rPr>
                        <a:t>Presence of sepsis</a:t>
                      </a:r>
                    </a:p>
                  </a:txBody>
                  <a:tcPr/>
                </a:tc>
                <a:extLst>
                  <a:ext uri="{0D108BD9-81ED-4DB2-BD59-A6C34878D82A}">
                    <a16:rowId xmlns:a16="http://schemas.microsoft.com/office/drawing/2014/main" val="1218949150"/>
                  </a:ext>
                </a:extLst>
              </a:tr>
              <a:tr h="311320">
                <a:tc>
                  <a:txBody>
                    <a:bodyPr/>
                    <a:lstStyle/>
                    <a:p>
                      <a:pPr algn="just">
                        <a:lnSpc>
                          <a:spcPct val="100000"/>
                        </a:lnSpc>
                      </a:pPr>
                      <a:r>
                        <a:rPr lang="tr-TR" sz="1400" b="1" dirty="0" err="1">
                          <a:solidFill>
                            <a:srgbClr val="296DC0"/>
                          </a:solidFill>
                        </a:rPr>
                        <a:t>The</a:t>
                      </a:r>
                      <a:r>
                        <a:rPr lang="tr-TR" sz="1400" b="1" dirty="0">
                          <a:solidFill>
                            <a:srgbClr val="296DC0"/>
                          </a:solidFill>
                        </a:rPr>
                        <a:t> </a:t>
                      </a:r>
                      <a:r>
                        <a:rPr lang="tr-TR" sz="1400" b="1" dirty="0" err="1">
                          <a:solidFill>
                            <a:srgbClr val="296DC0"/>
                          </a:solidFill>
                        </a:rPr>
                        <a:t>amount</a:t>
                      </a:r>
                      <a:r>
                        <a:rPr lang="tr-TR" sz="1400" b="1" dirty="0">
                          <a:solidFill>
                            <a:srgbClr val="296DC0"/>
                          </a:solidFill>
                        </a:rPr>
                        <a:t> </a:t>
                      </a:r>
                      <a:r>
                        <a:rPr lang="tr-TR" sz="1400" b="1">
                          <a:solidFill>
                            <a:srgbClr val="296DC0"/>
                          </a:solidFill>
                        </a:rPr>
                        <a:t>of fluid</a:t>
                      </a:r>
                      <a:r>
                        <a:rPr lang="tr-TR" sz="1400" b="1" dirty="0">
                          <a:solidFill>
                            <a:srgbClr val="296DC0"/>
                          </a:solidFill>
                        </a:rPr>
                        <a:t> </a:t>
                      </a:r>
                      <a:r>
                        <a:rPr lang="tr-TR" sz="1400" b="1" dirty="0" err="1">
                          <a:solidFill>
                            <a:srgbClr val="296DC0"/>
                          </a:solidFill>
                        </a:rPr>
                        <a:t>administered</a:t>
                      </a:r>
                      <a:endParaRPr lang="tr-TR" sz="1400" b="1" dirty="0">
                        <a:solidFill>
                          <a:srgbClr val="296DC0"/>
                        </a:solidFill>
                      </a:endParaRPr>
                    </a:p>
                  </a:txBody>
                  <a:tcPr/>
                </a:tc>
                <a:extLst>
                  <a:ext uri="{0D108BD9-81ED-4DB2-BD59-A6C34878D82A}">
                    <a16:rowId xmlns:a16="http://schemas.microsoft.com/office/drawing/2014/main" val="3171090761"/>
                  </a:ext>
                </a:extLst>
              </a:tr>
              <a:tr h="311320">
                <a:tc>
                  <a:txBody>
                    <a:bodyPr/>
                    <a:lstStyle/>
                    <a:p>
                      <a:pPr algn="just">
                        <a:lnSpc>
                          <a:spcPct val="100000"/>
                        </a:lnSpc>
                      </a:pPr>
                      <a:r>
                        <a:rPr lang="tr-TR" sz="1400" b="1" dirty="0" err="1">
                          <a:solidFill>
                            <a:srgbClr val="296DC0"/>
                          </a:solidFill>
                        </a:rPr>
                        <a:t>Being</a:t>
                      </a:r>
                      <a:r>
                        <a:rPr lang="tr-TR" sz="1400" b="1" dirty="0">
                          <a:solidFill>
                            <a:srgbClr val="296DC0"/>
                          </a:solidFill>
                        </a:rPr>
                        <a:t> </a:t>
                      </a:r>
                      <a:r>
                        <a:rPr lang="tr-TR" sz="1400" b="1" dirty="0" err="1">
                          <a:solidFill>
                            <a:srgbClr val="296DC0"/>
                          </a:solidFill>
                        </a:rPr>
                        <a:t>intubated</a:t>
                      </a:r>
                      <a:endParaRPr lang="tr-TR" sz="1400" b="1" dirty="0">
                        <a:solidFill>
                          <a:srgbClr val="296DC0"/>
                        </a:solidFill>
                      </a:endParaRPr>
                    </a:p>
                  </a:txBody>
                  <a:tcPr/>
                </a:tc>
                <a:extLst>
                  <a:ext uri="{0D108BD9-81ED-4DB2-BD59-A6C34878D82A}">
                    <a16:rowId xmlns:a16="http://schemas.microsoft.com/office/drawing/2014/main" val="3765552514"/>
                  </a:ext>
                </a:extLst>
              </a:tr>
              <a:tr h="311320">
                <a:tc>
                  <a:txBody>
                    <a:bodyPr/>
                    <a:lstStyle/>
                    <a:p>
                      <a:pPr algn="just">
                        <a:lnSpc>
                          <a:spcPct val="100000"/>
                        </a:lnSpc>
                      </a:pPr>
                      <a:r>
                        <a:rPr lang="tr-TR" sz="1400" b="1" dirty="0" err="1">
                          <a:solidFill>
                            <a:srgbClr val="296DC0"/>
                          </a:solidFill>
                        </a:rPr>
                        <a:t>Accompanying</a:t>
                      </a:r>
                      <a:r>
                        <a:rPr lang="tr-TR" sz="1400" b="1" dirty="0">
                          <a:solidFill>
                            <a:srgbClr val="296DC0"/>
                          </a:solidFill>
                        </a:rPr>
                        <a:t> organ </a:t>
                      </a:r>
                      <a:r>
                        <a:rPr lang="tr-TR" sz="1400" b="1" dirty="0" err="1">
                          <a:solidFill>
                            <a:srgbClr val="296DC0"/>
                          </a:solidFill>
                        </a:rPr>
                        <a:t>failure</a:t>
                      </a:r>
                      <a:endParaRPr lang="tr-TR" sz="1400" b="1" dirty="0">
                        <a:solidFill>
                          <a:srgbClr val="296DC0"/>
                        </a:solidFill>
                      </a:endParaRPr>
                    </a:p>
                  </a:txBody>
                  <a:tcPr/>
                </a:tc>
                <a:extLst>
                  <a:ext uri="{0D108BD9-81ED-4DB2-BD59-A6C34878D82A}">
                    <a16:rowId xmlns:a16="http://schemas.microsoft.com/office/drawing/2014/main" val="943316354"/>
                  </a:ext>
                </a:extLst>
              </a:tr>
            </a:tbl>
          </a:graphicData>
        </a:graphic>
      </p:graphicFrame>
      <p:sp>
        <p:nvSpPr>
          <p:cNvPr id="10" name="Yuvarlatılmış Dikdörtgen 9">
            <a:extLst>
              <a:ext uri="{FF2B5EF4-FFF2-40B4-BE49-F238E27FC236}">
                <a16:creationId xmlns:a16="http://schemas.microsoft.com/office/drawing/2014/main" id="{75E1234A-9365-C44A-B9DB-B003EE8AD87E}"/>
              </a:ext>
            </a:extLst>
          </p:cNvPr>
          <p:cNvSpPr/>
          <p:nvPr/>
        </p:nvSpPr>
        <p:spPr>
          <a:xfrm>
            <a:off x="8274216" y="2068830"/>
            <a:ext cx="3744336" cy="1579952"/>
          </a:xfrm>
          <a:prstGeom prst="roundRect">
            <a:avLst/>
          </a:prstGeom>
          <a:solidFill>
            <a:srgbClr val="AA0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rPr>
              <a:t>The most important contributors:</a:t>
            </a:r>
          </a:p>
          <a:p>
            <a:pPr algn="ctr"/>
            <a:r>
              <a:rPr lang="en-US" dirty="0">
                <a:latin typeface="Times New Roman" panose="02020603050405020304" pitchFamily="18" charset="0"/>
              </a:rPr>
              <a:t>*Older age</a:t>
            </a:r>
          </a:p>
          <a:p>
            <a:pPr algn="ctr"/>
            <a:r>
              <a:rPr lang="en-US" dirty="0">
                <a:latin typeface="Times New Roman" panose="02020603050405020304" pitchFamily="18" charset="0"/>
              </a:rPr>
              <a:t>*Increased hemoglobin values</a:t>
            </a:r>
            <a:endParaRPr lang="tr-TR" dirty="0"/>
          </a:p>
        </p:txBody>
      </p: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12293</TotalTime>
  <Words>129</Words>
  <Application>Microsoft Macintosh PowerPoint</Application>
  <PresentationFormat>Geniş ekran</PresentationFormat>
  <Paragraphs>19</Paragraphs>
  <Slides>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vt:i4>
      </vt:variant>
    </vt:vector>
  </HeadingPairs>
  <TitlesOfParts>
    <vt:vector size="6" baseType="lpstr">
      <vt:lpstr>Arial</vt:lpstr>
      <vt:lpstr>Calibri</vt:lpstr>
      <vt:lpstr>Calibri Light</vt:lpstr>
      <vt:lpstr>Times New Roman</vt:lpstr>
      <vt:lpstr>Office Theme</vt:lpstr>
      <vt:lpstr>PowerPoint Sunusu</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w2399</cp:lastModifiedBy>
  <cp:revision>57</cp:revision>
  <dcterms:created xsi:type="dcterms:W3CDTF">2019-06-13T12:30:18Z</dcterms:created>
  <dcterms:modified xsi:type="dcterms:W3CDTF">2023-11-22T22:15:23Z</dcterms:modified>
</cp:coreProperties>
</file>