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0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0FB1F-BE86-F509-9A9C-3C855DB86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71446F-7E31-2F0A-131F-3CAAF6C4C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1F0EB-50FF-BCFE-7CC8-54B05912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C9CDA-7057-2B73-D820-9DAC4172B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F14D9-6232-EB65-B69D-33ED914A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66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CB26A-26BA-66CF-9068-CC837032C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0C7C58-4558-3EDB-8D65-EB99DB108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B046D-753F-3986-017D-04E1E779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B4E74-0004-167B-F4D9-23C46E659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B9DD4-5053-057F-6631-D04BA6ACD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8F6344-F28E-0B42-AC57-64DC7A2E8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CF751-83CA-C5C5-8EA5-96DE2CBD4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F700D-0BD7-4B12-3D9D-D323E5B1E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FB152-DF6B-3E0C-16D1-283DBB04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06CE-42C5-F533-5812-FDF5CB4C4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662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28B1-F00F-5622-9E53-D45E8200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E6C01-82B0-BC3E-830B-C8E527E4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5233E-D58A-92EA-8838-F8B72A5D7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5E92-0023-448D-BE20-D4A28BB11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E2857-D017-97B1-6356-E5200A79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4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319E1-0D31-77BF-56E0-7B9B1AC3D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31A3D-6B91-1BBC-EFF7-12990D913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9123D-8D00-7E28-6D46-4CB419DB5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2EC8A-F017-B9C4-EDD9-67ED8C8F1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4CA0B-E6B2-2F40-3829-60554BBE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53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DD710-AD7B-65E9-EBDF-360B89A3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5F478-A87A-F94B-70DB-B40BB8703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4BE5B-CECA-D360-1F08-BC17E5EFC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32A0F-7B54-FFE4-9FD8-D5ADE92F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C15A06-5140-FC3B-F8E2-EDE6E180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70A1BF-BC04-E9BD-6CCB-38B63294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58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51F19-62CC-0714-DFCD-0317523F6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B3ABE-1320-3375-A09F-43F96E65A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19E6C-9BCE-3618-591B-028BD8FC0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13C54-B8EB-842A-92F0-0BB9CE84F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A5922D-B42F-55FB-41C0-AC8EBBEBF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9766DC-2BED-84EB-FCCD-686543D0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96A205-A078-C925-30B8-A3F433841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8B7202-D180-31C3-715A-82E81C90E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5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FC77B-ADC8-AC0A-0D20-955D9C86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F16088-DCEF-AACA-49F1-F6F3F737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D213A-941F-F0AE-3F92-6F80BC19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C93EC3-DA27-C7DA-D7CE-9339947BA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1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071C5-154A-74F2-F7E7-40B4A49D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B30D6-68C8-C340-D338-07C13298E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9B369-DCCC-4988-3673-F18B5559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8CB8F-3AB2-9F67-453E-D4001BC27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E07C-585D-57FD-E5A2-AC1BE6CCA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47034-C0DD-ABAB-DA9F-347CDA8D0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50B1B-86E6-899B-2F84-67F2685F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EEF9F-B446-89F9-C2CE-7CBBE7019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2ACC7C-03E8-5923-466C-FBBA8443E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0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3F67-2E95-FC5D-4CE0-6FA0FD75E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40CF0-6CF3-5524-ABF1-81F3CC01B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BE77F-5139-342F-C9FB-AEA89681D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DDE9F-0698-AB30-3F91-FD5C5419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EA1AC-5264-8103-8196-C66B628F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A918A-41B9-2F05-799A-AAF73DAAC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50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CC2CB0-799A-0EC3-572E-A688A3CD2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E0215-F3B2-2300-C169-31EE317F5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FC4C8-A700-29DF-CF61-2CB9C049F2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105E7-4A26-2F40-A3D8-1E40248FE365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0E2F9-C765-5B72-9ADA-C1A1DEC11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B3AF9-792E-A001-E95F-54303B503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74678-C641-9D4A-9128-06ED021E0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2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B30A19-5DA1-F749-ADE2-31E4D44BA8F6}"/>
              </a:ext>
            </a:extLst>
          </p:cNvPr>
          <p:cNvSpPr txBox="1"/>
          <p:nvPr/>
        </p:nvSpPr>
        <p:spPr>
          <a:xfrm>
            <a:off x="148590" y="166985"/>
            <a:ext cx="118529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 retrospective comparative study of double cleavage-stage embryo transfer versus single blastocyst in frozen-thawed cycles </a:t>
            </a:r>
            <a:endParaRPr lang="en-US" sz="2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089643-8878-FE2D-40C1-235430FA3B81}"/>
              </a:ext>
            </a:extLst>
          </p:cNvPr>
          <p:cNvSpPr/>
          <p:nvPr/>
        </p:nvSpPr>
        <p:spPr>
          <a:xfrm>
            <a:off x="498334" y="5724313"/>
            <a:ext cx="11153422" cy="765170"/>
          </a:xfrm>
          <a:prstGeom prst="rect">
            <a:avLst/>
          </a:prstGeom>
          <a:ln w="63500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CONCLUSION:  </a:t>
            </a:r>
            <a:r>
              <a:rPr lang="en-US" sz="2000" dirty="0">
                <a:solidFill>
                  <a:schemeClr val="tx1"/>
                </a:solidFill>
              </a:rPr>
              <a:t>Single blastocyst transfer resulted in similar pregnancy rate as Day 3 double cleavage stage embryo transfers but with significant higher implantation rate and lower multiple pregnancy rate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0977D8C-E91B-7891-2E3A-38303151A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511541"/>
              </p:ext>
            </p:extLst>
          </p:nvPr>
        </p:nvGraphicFramePr>
        <p:xfrm>
          <a:off x="233045" y="857921"/>
          <a:ext cx="1168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6943">
                  <a:extLst>
                    <a:ext uri="{9D8B030D-6E8A-4147-A177-3AD203B41FA5}">
                      <a16:colId xmlns:a16="http://schemas.microsoft.com/office/drawing/2014/main" val="411784694"/>
                    </a:ext>
                  </a:extLst>
                </a:gridCol>
                <a:gridCol w="7577057">
                  <a:extLst>
                    <a:ext uri="{9D8B030D-6E8A-4147-A177-3AD203B41FA5}">
                      <a16:colId xmlns:a16="http://schemas.microsoft.com/office/drawing/2014/main" val="95281161"/>
                    </a:ext>
                  </a:extLst>
                </a:gridCol>
              </a:tblGrid>
              <a:tr h="233256">
                <a:tc>
                  <a:txBody>
                    <a:bodyPr/>
                    <a:lstStyle/>
                    <a:p>
                      <a:r>
                        <a:rPr lang="en-US" dirty="0"/>
                        <a:t>PARTICIPANTS AND METHODS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FINDINGS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12917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2379927-AF83-9992-DD9C-5FEAF5432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461601"/>
              </p:ext>
            </p:extLst>
          </p:nvPr>
        </p:nvGraphicFramePr>
        <p:xfrm>
          <a:off x="4387538" y="4137167"/>
          <a:ext cx="7529507" cy="12192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14449">
                  <a:extLst>
                    <a:ext uri="{9D8B030D-6E8A-4147-A177-3AD203B41FA5}">
                      <a16:colId xmlns:a16="http://schemas.microsoft.com/office/drawing/2014/main" val="3067410764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379630754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3129926840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1180139712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3191944971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1120061539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79848757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481592336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1298573906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314457861"/>
                    </a:ext>
                  </a:extLst>
                </a:gridCol>
              </a:tblGrid>
              <a:tr h="45689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Clinical outcomes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NC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m-NC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HRT cycle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102303"/>
                  </a:ext>
                </a:extLst>
              </a:tr>
              <a:tr h="913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DET D3 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SBT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P value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DET D3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SBT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P value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DET D3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SBT</a:t>
                      </a:r>
                      <a:endParaRPr lang="en-US" sz="1200" kern="1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(%)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P value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981322"/>
                  </a:ext>
                </a:extLst>
              </a:tr>
              <a:tr h="1370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Positive pregnancy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53.8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55.8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0.721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60.3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52.6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0.278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60.0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59.8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0.968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8959478"/>
                  </a:ext>
                </a:extLst>
              </a:tr>
              <a:tr h="1370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Clinical pregnancy </a:t>
                      </a:r>
                      <a:endParaRPr lang="en-US" sz="12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52.8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49.7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0.576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57.4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48.0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0.190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55.0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52.0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0.605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5506043"/>
                  </a:ext>
                </a:extLst>
              </a:tr>
              <a:tr h="91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Implantation </a:t>
                      </a:r>
                      <a:endParaRPr lang="en-US" sz="12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34.9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49.7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effectLst/>
                        </a:rPr>
                        <a:t>0.001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40.4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48.6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0.153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38.5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52.0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effectLst/>
                        </a:rPr>
                        <a:t>0.004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117793"/>
                  </a:ext>
                </a:extLst>
              </a:tr>
              <a:tr h="1370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Ongoing pregnancy</a:t>
                      </a:r>
                      <a:endParaRPr lang="en-US" sz="12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49.1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41.5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0.178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45.6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35.4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0.144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46.0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45.3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0.907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8254787"/>
                  </a:ext>
                </a:extLst>
              </a:tr>
              <a:tr h="13706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Multiple pregnancies</a:t>
                      </a:r>
                      <a:endParaRPr lang="en-US" sz="12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23.2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1.4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effectLst/>
                        </a:rPr>
                        <a:t>0.000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33.3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0.0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effectLst/>
                        </a:rPr>
                        <a:t>0.000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30.9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</a:rPr>
                        <a:t>1.5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00" dirty="0">
                          <a:effectLst/>
                        </a:rPr>
                        <a:t>0.000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102002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746FED3-F744-CC7C-4A09-6E223B5CCBF6}"/>
              </a:ext>
            </a:extLst>
          </p:cNvPr>
          <p:cNvSpPr txBox="1"/>
          <p:nvPr/>
        </p:nvSpPr>
        <p:spPr>
          <a:xfrm>
            <a:off x="6553820" y="1991885"/>
            <a:ext cx="5013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Significantly higher implantation rate for SBT (p&lt; 0.05)</a:t>
            </a: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680A3E-BB32-6724-F2F6-91643F24638B}"/>
              </a:ext>
            </a:extLst>
          </p:cNvPr>
          <p:cNvSpPr/>
          <p:nvPr/>
        </p:nvSpPr>
        <p:spPr>
          <a:xfrm>
            <a:off x="4363832" y="1956318"/>
            <a:ext cx="337157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50.1% for SBT </a:t>
            </a:r>
          </a:p>
          <a:p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37</a:t>
            </a: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.6% for DET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E1AEF0-3B19-C548-F4B1-83E6BB540608}"/>
              </a:ext>
            </a:extLst>
          </p:cNvPr>
          <p:cNvSpPr txBox="1"/>
          <p:nvPr/>
        </p:nvSpPr>
        <p:spPr>
          <a:xfrm>
            <a:off x="4333086" y="3798613"/>
            <a:ext cx="6100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Subgroup analysis of embryo transfers showed similar results (Table)</a:t>
            </a:r>
            <a:endParaRPr lang="en-US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22E508-1449-3385-A7BB-8ADAB4244D85}"/>
              </a:ext>
            </a:extLst>
          </p:cNvPr>
          <p:cNvSpPr/>
          <p:nvPr/>
        </p:nvSpPr>
        <p:spPr>
          <a:xfrm>
            <a:off x="4363832" y="2899489"/>
            <a:ext cx="20392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1.1% for SBT 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28.7% for DET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045AC4-092A-1669-CBC8-FBFF89343D01}"/>
              </a:ext>
            </a:extLst>
          </p:cNvPr>
          <p:cNvSpPr txBox="1"/>
          <p:nvPr/>
        </p:nvSpPr>
        <p:spPr>
          <a:xfrm>
            <a:off x="4333086" y="1295142"/>
            <a:ext cx="70102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No 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tatistical differences between the groups in the rates of positive pregnancy, clinical pregnancy, and ongoing pregnancy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012C09-952F-9033-9870-2428A1F26EA2}"/>
              </a:ext>
            </a:extLst>
          </p:cNvPr>
          <p:cNvSpPr txBox="1"/>
          <p:nvPr/>
        </p:nvSpPr>
        <p:spPr>
          <a:xfrm>
            <a:off x="6553820" y="3178441"/>
            <a:ext cx="5341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ignificantly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lower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multiple pregnancy rate for SBT (p&lt; 0.05)  </a:t>
            </a:r>
            <a:endParaRPr 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D1B2F7-2036-F45F-6E2A-4B93E864BC6A}"/>
              </a:ext>
            </a:extLst>
          </p:cNvPr>
          <p:cNvSpPr txBox="1"/>
          <p:nvPr/>
        </p:nvSpPr>
        <p:spPr>
          <a:xfrm>
            <a:off x="1305873" y="4588552"/>
            <a:ext cx="2454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FETs were performed following NC, m-NC or </a:t>
            </a:r>
            <a:r>
              <a:rPr lang="en-US" sz="16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HRT cycles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pic>
        <p:nvPicPr>
          <p:cNvPr id="22" name="Graphic 21" descr="Group of women with solid fill">
            <a:extLst>
              <a:ext uri="{FF2B5EF4-FFF2-40B4-BE49-F238E27FC236}">
                <a16:creationId xmlns:a16="http://schemas.microsoft.com/office/drawing/2014/main" id="{301AC8F0-4622-F0B5-626B-18D484100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473" y="1457417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DE8F03C-78F5-2A8D-E210-3DF86E5FDC17}"/>
              </a:ext>
            </a:extLst>
          </p:cNvPr>
          <p:cNvSpPr txBox="1"/>
          <p:nvPr/>
        </p:nvSpPr>
        <p:spPr>
          <a:xfrm>
            <a:off x="1309968" y="1512799"/>
            <a:ext cx="29071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999 women age &lt; 38 years</a:t>
            </a:r>
          </a:p>
          <a:p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who underwent FET  and had autologous eggs </a:t>
            </a:r>
            <a:endParaRPr lang="en-US" sz="1600" dirty="0"/>
          </a:p>
        </p:txBody>
      </p:sp>
      <p:pic>
        <p:nvPicPr>
          <p:cNvPr id="26" name="Graphic 25" descr="Petri Dish with solid fill">
            <a:extLst>
              <a:ext uri="{FF2B5EF4-FFF2-40B4-BE49-F238E27FC236}">
                <a16:creationId xmlns:a16="http://schemas.microsoft.com/office/drawing/2014/main" id="{CE3ABF44-22FD-4A9C-4EDA-F755758B4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894" y="3131824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ACEF643-6BF0-E140-E771-1D61DCF22CF8}"/>
              </a:ext>
            </a:extLst>
          </p:cNvPr>
          <p:cNvSpPr txBox="1"/>
          <p:nvPr/>
        </p:nvSpPr>
        <p:spPr>
          <a:xfrm>
            <a:off x="1309968" y="2927067"/>
            <a:ext cx="27297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E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ggs were inseminated by ICSI. The embryos were vitrified on Day 3 cleavage-stage or blastocyst stage with Cryotop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®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method</a:t>
            </a:r>
            <a:endParaRPr lang="en-US" sz="1600" dirty="0"/>
          </a:p>
        </p:txBody>
      </p:sp>
      <p:pic>
        <p:nvPicPr>
          <p:cNvPr id="30" name="Graphic 29" descr="Arrow Right with solid fill">
            <a:extLst>
              <a:ext uri="{FF2B5EF4-FFF2-40B4-BE49-F238E27FC236}">
                <a16:creationId xmlns:a16="http://schemas.microsoft.com/office/drawing/2014/main" id="{3671BCB5-BF80-E3A5-629C-1156184F7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6117182" y="1917169"/>
            <a:ext cx="640045" cy="914400"/>
          </a:xfrm>
          <a:prstGeom prst="rect">
            <a:avLst/>
          </a:prstGeom>
        </p:spPr>
      </p:pic>
      <p:pic>
        <p:nvPicPr>
          <p:cNvPr id="31" name="Graphic 30" descr="Arrow Right with solid fill">
            <a:extLst>
              <a:ext uri="{FF2B5EF4-FFF2-40B4-BE49-F238E27FC236}">
                <a16:creationId xmlns:a16="http://schemas.microsoft.com/office/drawing/2014/main" id="{A1268FC7-00CF-7564-7A57-94555AE78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6094091" y="2890518"/>
            <a:ext cx="617944" cy="914400"/>
          </a:xfrm>
          <a:prstGeom prst="rect">
            <a:avLst/>
          </a:prstGeom>
        </p:spPr>
      </p:pic>
      <p:pic>
        <p:nvPicPr>
          <p:cNvPr id="37" name="Graphic 36" descr="Normal Distribution with solid fill">
            <a:extLst>
              <a:ext uri="{FF2B5EF4-FFF2-40B4-BE49-F238E27FC236}">
                <a16:creationId xmlns:a16="http://schemas.microsoft.com/office/drawing/2014/main" id="{4D2FCC60-2CD3-0CF4-BCD0-F4A68470DC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1151" y="4533304"/>
            <a:ext cx="914400" cy="9144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1206C77-06AE-C953-9971-8614880EDE08}"/>
              </a:ext>
            </a:extLst>
          </p:cNvPr>
          <p:cNvSpPr txBox="1"/>
          <p:nvPr/>
        </p:nvSpPr>
        <p:spPr>
          <a:xfrm>
            <a:off x="391473" y="6567904"/>
            <a:ext cx="1213201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DET, double embryo transfer; FET, frozen embryo transfer; HRT, hormone replacement therapy; ICSI, intracytoplasmic sperm injection; m-NC, modified natural cycle; NC, natural cycle; SBT, single blastocyst transfer </a:t>
            </a:r>
            <a:endParaRPr lang="en-US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4BC70B-FAAD-9800-20CD-70DFD6B09680}"/>
              </a:ext>
            </a:extLst>
          </p:cNvPr>
          <p:cNvSpPr txBox="1"/>
          <p:nvPr/>
        </p:nvSpPr>
        <p:spPr>
          <a:xfrm>
            <a:off x="4333086" y="5348644"/>
            <a:ext cx="626012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effectLst/>
                <a:ea typeface="Calibri" panose="020F0502020204030204" pitchFamily="34" charset="0"/>
                <a:cs typeface="Mangal" panose="02040503050203030202" pitchFamily="18" charset="0"/>
              </a:rPr>
              <a:t>Numbers in bold represent statistical significance, p &lt; 0.05</a:t>
            </a:r>
            <a:r>
              <a:rPr lang="en-US" sz="1000" dirty="0">
                <a:effectLst/>
              </a:rPr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1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292</Words>
  <Application>Microsoft Office PowerPoint</Application>
  <PresentationFormat>Widescreen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Dr Helena Yun-Hsuen Lim</cp:lastModifiedBy>
  <cp:revision>5</cp:revision>
  <dcterms:created xsi:type="dcterms:W3CDTF">2023-10-05T05:08:25Z</dcterms:created>
  <dcterms:modified xsi:type="dcterms:W3CDTF">2023-10-14T06:10:31Z</dcterms:modified>
</cp:coreProperties>
</file>