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3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00" userDrawn="1">
          <p15:clr>
            <a:srgbClr val="A4A3A4"/>
          </p15:clr>
        </p15:guide>
        <p15:guide id="2" pos="41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BDAB"/>
    <a:srgbClr val="4FB500"/>
    <a:srgbClr val="00C1C4"/>
    <a:srgbClr val="2FB57A"/>
    <a:srgbClr val="33BA00"/>
    <a:srgbClr val="FF00FF"/>
    <a:srgbClr val="FFD27F"/>
    <a:srgbClr val="CF8FF7"/>
    <a:srgbClr val="FEA500"/>
    <a:srgbClr val="A121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71" autoAdjust="0"/>
    <p:restoredTop sz="94660"/>
  </p:normalViewPr>
  <p:slideViewPr>
    <p:cSldViewPr snapToGrid="0" showGuides="1">
      <p:cViewPr>
        <p:scale>
          <a:sx n="48" d="100"/>
          <a:sy n="48" d="100"/>
        </p:scale>
        <p:origin x="2314" y="-67"/>
      </p:cViewPr>
      <p:guideLst>
        <p:guide orient="horz" pos="3800"/>
        <p:guide pos="4178"/>
      </p:guideLst>
    </p:cSldViewPr>
  </p:slideViewPr>
  <p:notesTextViewPr>
    <p:cViewPr>
      <p:scale>
        <a:sx n="1" d="1"/>
        <a:sy n="1" d="1"/>
      </p:scale>
      <p:origin x="0" y="-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3A8B6-EE23-4357-BE57-07BC4030112F}" type="datetimeFigureOut">
              <a:rPr lang="en-CA" smtClean="0"/>
              <a:t>2023-11-21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96C9A-D2E1-4147-BFD6-578A8DC59E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223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96C9A-D2E1-4147-BFD6-578A8DC59EED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100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041C-A38D-43FF-8736-B9AEDDCB0E43}" type="datetimeFigureOut">
              <a:rPr lang="en-CA" smtClean="0"/>
              <a:t>2023-11-21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D89D-1635-411F-8C7D-DDDA4472ED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350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041C-A38D-43FF-8736-B9AEDDCB0E43}" type="datetimeFigureOut">
              <a:rPr lang="en-CA" smtClean="0"/>
              <a:t>2023-11-21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D89D-1635-411F-8C7D-DDDA4472ED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4361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041C-A38D-43FF-8736-B9AEDDCB0E43}" type="datetimeFigureOut">
              <a:rPr lang="en-CA" smtClean="0"/>
              <a:t>2023-11-21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D89D-1635-411F-8C7D-DDDA4472ED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1920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041C-A38D-43FF-8736-B9AEDDCB0E43}" type="datetimeFigureOut">
              <a:rPr lang="en-CA" smtClean="0"/>
              <a:t>2023-11-21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D89D-1635-411F-8C7D-DDDA4472ED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5841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041C-A38D-43FF-8736-B9AEDDCB0E43}" type="datetimeFigureOut">
              <a:rPr lang="en-CA" smtClean="0"/>
              <a:t>2023-11-21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D89D-1635-411F-8C7D-DDDA4472ED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474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041C-A38D-43FF-8736-B9AEDDCB0E43}" type="datetimeFigureOut">
              <a:rPr lang="en-CA" smtClean="0"/>
              <a:t>2023-11-21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D89D-1635-411F-8C7D-DDDA4472ED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349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041C-A38D-43FF-8736-B9AEDDCB0E43}" type="datetimeFigureOut">
              <a:rPr lang="en-CA" smtClean="0"/>
              <a:t>2023-11-21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D89D-1635-411F-8C7D-DDDA4472ED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9937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041C-A38D-43FF-8736-B9AEDDCB0E43}" type="datetimeFigureOut">
              <a:rPr lang="en-CA" smtClean="0"/>
              <a:t>2023-11-21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D89D-1635-411F-8C7D-DDDA4472ED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6346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041C-A38D-43FF-8736-B9AEDDCB0E43}" type="datetimeFigureOut">
              <a:rPr lang="en-CA" smtClean="0"/>
              <a:t>2023-11-21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D89D-1635-411F-8C7D-DDDA4472ED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316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041C-A38D-43FF-8736-B9AEDDCB0E43}" type="datetimeFigureOut">
              <a:rPr lang="en-CA" smtClean="0"/>
              <a:t>2023-11-21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D89D-1635-411F-8C7D-DDDA4472ED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936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041C-A38D-43FF-8736-B9AEDDCB0E43}" type="datetimeFigureOut">
              <a:rPr lang="en-CA" smtClean="0"/>
              <a:t>2023-11-21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D89D-1635-411F-8C7D-DDDA4472ED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2079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4041C-A38D-43FF-8736-B9AEDDCB0E43}" type="datetimeFigureOut">
              <a:rPr lang="en-CA" smtClean="0"/>
              <a:t>2023-11-21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6D89D-1635-411F-8C7D-DDDA4472ED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0834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D5990054-963F-9BA0-2F5E-001BA4C2DD11}"/>
              </a:ext>
            </a:extLst>
          </p:cNvPr>
          <p:cNvGrpSpPr/>
          <p:nvPr/>
        </p:nvGrpSpPr>
        <p:grpSpPr>
          <a:xfrm>
            <a:off x="37082" y="649481"/>
            <a:ext cx="6590134" cy="5383019"/>
            <a:chOff x="37082" y="649481"/>
            <a:chExt cx="6590134" cy="538301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5FA7842-AC01-FDF0-EBD3-1D65891A84BB}"/>
                </a:ext>
              </a:extLst>
            </p:cNvPr>
            <p:cNvSpPr txBox="1"/>
            <p:nvPr/>
          </p:nvSpPr>
          <p:spPr>
            <a:xfrm>
              <a:off x="198531" y="657810"/>
              <a:ext cx="632004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A" sz="800" b="1" dirty="0">
                  <a:solidFill>
                    <a:sysClr val="windowText" lastClr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</a:t>
              </a:r>
              <a:endParaRPr lang="en-CA" sz="8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CFAFA11-1A62-F96F-B2E1-D90CEDAFF86D}"/>
                </a:ext>
              </a:extLst>
            </p:cNvPr>
            <p:cNvSpPr txBox="1"/>
            <p:nvPr/>
          </p:nvSpPr>
          <p:spPr>
            <a:xfrm>
              <a:off x="37082" y="3407632"/>
              <a:ext cx="632004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A" sz="800" b="1" dirty="0">
                  <a:solidFill>
                    <a:sysClr val="windowText" lastClr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</a:t>
              </a:r>
              <a:endParaRPr lang="en-CA" sz="8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F4BCA18-27B2-38DB-7F98-09854DC15890}"/>
                </a:ext>
              </a:extLst>
            </p:cNvPr>
            <p:cNvSpPr txBox="1"/>
            <p:nvPr/>
          </p:nvSpPr>
          <p:spPr>
            <a:xfrm>
              <a:off x="2009403" y="3392654"/>
              <a:ext cx="632004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A" sz="800" b="1" dirty="0">
                  <a:solidFill>
                    <a:sysClr val="windowText" lastClr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e</a:t>
              </a:r>
              <a:endParaRPr lang="en-CA" sz="8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E489093-D49B-3025-397E-724E9AA97E07}"/>
                </a:ext>
              </a:extLst>
            </p:cNvPr>
            <p:cNvSpPr txBox="1"/>
            <p:nvPr/>
          </p:nvSpPr>
          <p:spPr>
            <a:xfrm>
              <a:off x="4056489" y="3404795"/>
              <a:ext cx="632004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A" sz="800" b="1" dirty="0">
                  <a:solidFill>
                    <a:sysClr val="windowText" lastClr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f</a:t>
              </a:r>
              <a:endParaRPr lang="en-CA" sz="8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3C71E23-308D-7342-3664-4293DF31B640}"/>
                </a:ext>
              </a:extLst>
            </p:cNvPr>
            <p:cNvSpPr txBox="1"/>
            <p:nvPr/>
          </p:nvSpPr>
          <p:spPr>
            <a:xfrm>
              <a:off x="342204" y="670995"/>
              <a:ext cx="1155959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A" sz="700" b="1" dirty="0">
                  <a:solidFill>
                    <a:sysClr val="windowText" lastClr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Uncultured sample</a:t>
              </a:r>
              <a:endParaRPr lang="en-CA" sz="7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9CA4534-4A8D-1BDA-2594-E05CCFFDDDD1}"/>
                </a:ext>
              </a:extLst>
            </p:cNvPr>
            <p:cNvSpPr txBox="1"/>
            <p:nvPr/>
          </p:nvSpPr>
          <p:spPr>
            <a:xfrm>
              <a:off x="150571" y="3417750"/>
              <a:ext cx="1745736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A" sz="700" b="1" dirty="0">
                  <a:solidFill>
                    <a:sysClr val="windowText" lastClr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Ctrl + Gent-treated samples</a:t>
              </a:r>
              <a:endParaRPr lang="en-CA" sz="7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FE12310-9C33-F41F-4ACE-BAEDE60FD82A}"/>
                </a:ext>
              </a:extLst>
            </p:cNvPr>
            <p:cNvSpPr txBox="1"/>
            <p:nvPr/>
          </p:nvSpPr>
          <p:spPr>
            <a:xfrm>
              <a:off x="2101319" y="3415037"/>
              <a:ext cx="2216976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A" sz="700" b="1" dirty="0">
                  <a:solidFill>
                    <a:sysClr val="windowText" lastClr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Uncultured + Ctrl + Gent-treated samples</a:t>
              </a:r>
              <a:endParaRPr lang="en-CA" sz="7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F1D834D-5711-A9AB-AC69-21ADDB8740B3}"/>
                </a:ext>
              </a:extLst>
            </p:cNvPr>
            <p:cNvSpPr txBox="1"/>
            <p:nvPr/>
          </p:nvSpPr>
          <p:spPr>
            <a:xfrm>
              <a:off x="3955109" y="3412489"/>
              <a:ext cx="2504875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A" sz="700" b="1" dirty="0">
                  <a:solidFill>
                    <a:sysClr val="windowText" lastClr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Uncultured + Ctrl + Gent-treated samples (n=2)</a:t>
              </a:r>
              <a:endParaRPr lang="en-CA" sz="7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8F17535-E048-EFE2-B859-FEDD923D651F}"/>
                </a:ext>
              </a:extLst>
            </p:cNvPr>
            <p:cNvGrpSpPr/>
            <p:nvPr/>
          </p:nvGrpSpPr>
          <p:grpSpPr>
            <a:xfrm>
              <a:off x="441094" y="863227"/>
              <a:ext cx="1708420" cy="2383888"/>
              <a:chOff x="521550" y="841453"/>
              <a:chExt cx="1708420" cy="2383888"/>
            </a:xfrm>
          </p:grpSpPr>
          <p:pic>
            <p:nvPicPr>
              <p:cNvPr id="30" name="Picture 29" descr="A diagram of a diagram&#10;&#10;Description automatically generated">
                <a:extLst>
                  <a:ext uri="{FF2B5EF4-FFF2-40B4-BE49-F238E27FC236}">
                    <a16:creationId xmlns:a16="http://schemas.microsoft.com/office/drawing/2014/main" id="{6E782173-F2CC-441F-03D7-5810AD4BB1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1550" y="841453"/>
                <a:ext cx="1708420" cy="238388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5829C353-FB84-D025-4D1E-664543C96DFB}"/>
                  </a:ext>
                </a:extLst>
              </p:cNvPr>
              <p:cNvSpPr/>
              <p:nvPr/>
            </p:nvSpPr>
            <p:spPr>
              <a:xfrm>
                <a:off x="521550" y="1627273"/>
                <a:ext cx="1389660" cy="100128"/>
              </a:xfrm>
              <a:prstGeom prst="roundRect">
                <a:avLst/>
              </a:prstGeom>
              <a:noFill/>
              <a:ln>
                <a:solidFill>
                  <a:srgbClr val="33BA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highlight>
                    <a:srgbClr val="FFFF00"/>
                  </a:highlight>
                </a:endParaRPr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BE1C5B3-87A7-C735-AEA9-70A686D5D807}"/>
                  </a:ext>
                </a:extLst>
              </p:cNvPr>
              <p:cNvSpPr/>
              <p:nvPr/>
            </p:nvSpPr>
            <p:spPr>
              <a:xfrm>
                <a:off x="1962150" y="2687955"/>
                <a:ext cx="152400" cy="60960"/>
              </a:xfrm>
              <a:prstGeom prst="roundRect">
                <a:avLst/>
              </a:prstGeom>
              <a:noFill/>
              <a:ln>
                <a:solidFill>
                  <a:srgbClr val="33BA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highlight>
                    <a:srgbClr val="FFFF00"/>
                  </a:highlight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4A68277-4C3B-5DC6-585C-8D2B3247663F}"/>
                </a:ext>
              </a:extLst>
            </p:cNvPr>
            <p:cNvGrpSpPr/>
            <p:nvPr/>
          </p:nvGrpSpPr>
          <p:grpSpPr>
            <a:xfrm>
              <a:off x="2459093" y="672061"/>
              <a:ext cx="2076621" cy="2588664"/>
              <a:chOff x="2401943" y="672061"/>
              <a:chExt cx="2075635" cy="2572929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7146846-3256-FE13-4924-AD513830C59D}"/>
                  </a:ext>
                </a:extLst>
              </p:cNvPr>
              <p:cNvSpPr txBox="1"/>
              <p:nvPr/>
            </p:nvSpPr>
            <p:spPr>
              <a:xfrm>
                <a:off x="2401943" y="672061"/>
                <a:ext cx="632004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CA" sz="800" b="1" dirty="0">
                    <a:solidFill>
                      <a:sysClr val="windowText" lastClr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b</a:t>
                </a:r>
                <a:endParaRPr lang="en-CA" sz="8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2CDF173-8D4F-64E3-BA84-D90DE200D1D4}"/>
                  </a:ext>
                </a:extLst>
              </p:cNvPr>
              <p:cNvSpPr txBox="1"/>
              <p:nvPr/>
            </p:nvSpPr>
            <p:spPr>
              <a:xfrm>
                <a:off x="2558947" y="674072"/>
                <a:ext cx="1918631" cy="20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CA" sz="700" b="1" dirty="0">
                    <a:solidFill>
                      <a:sysClr val="windowText" lastClr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Ctrl sample</a:t>
                </a:r>
                <a:endParaRPr lang="en-CA" sz="7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pic>
            <p:nvPicPr>
              <p:cNvPr id="33" name="Picture 32" descr="A diagram of a number of objects&#10;&#10;Description automatically generated with medium confidence">
                <a:extLst>
                  <a:ext uri="{FF2B5EF4-FFF2-40B4-BE49-F238E27FC236}">
                    <a16:creationId xmlns:a16="http://schemas.microsoft.com/office/drawing/2014/main" id="{10E3AF8A-BCE3-09AD-883F-38E521C1FE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6934" y="861102"/>
                <a:ext cx="1684423" cy="238388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4859EE40-B18E-12F3-BF8E-D8068B2264B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81355" t="71614"/>
              <a:stretch/>
            </p:blipFill>
            <p:spPr>
              <a:xfrm>
                <a:off x="4032270" y="1897419"/>
                <a:ext cx="313776" cy="676087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DCB4A643-F148-137F-9DD3-5C8791E64D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81355" t="7513" r="840" b="75282"/>
              <a:stretch/>
            </p:blipFill>
            <p:spPr>
              <a:xfrm>
                <a:off x="4051721" y="1465927"/>
                <a:ext cx="299636" cy="409772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50D9712F-8A29-E794-DF19-A139C635EB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81356" t="26423" r="3467" b="56372"/>
              <a:stretch/>
            </p:blipFill>
            <p:spPr>
              <a:xfrm>
                <a:off x="4025032" y="1041279"/>
                <a:ext cx="255425" cy="409772"/>
              </a:xfrm>
              <a:prstGeom prst="rect">
                <a:avLst/>
              </a:prstGeom>
            </p:spPr>
          </p:pic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D54F50F4-F1BB-9CFD-A8E4-6E35C4AD5C7D}"/>
                  </a:ext>
                </a:extLst>
              </p:cNvPr>
              <p:cNvSpPr/>
              <p:nvPr/>
            </p:nvSpPr>
            <p:spPr>
              <a:xfrm>
                <a:off x="2709625" y="1900949"/>
                <a:ext cx="1342310" cy="96444"/>
              </a:xfrm>
              <a:prstGeom prst="roundRect">
                <a:avLst/>
              </a:prstGeom>
              <a:noFill/>
              <a:ln>
                <a:solidFill>
                  <a:srgbClr val="2FB5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2C080D33-2DE0-4FE9-756A-7669770515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81355" t="43983" b="25634"/>
              <a:stretch/>
            </p:blipFill>
            <p:spPr>
              <a:xfrm>
                <a:off x="4024102" y="2481386"/>
                <a:ext cx="313776" cy="723640"/>
              </a:xfrm>
              <a:prstGeom prst="rect">
                <a:avLst/>
              </a:prstGeom>
            </p:spPr>
          </p:pic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B0AA2C8B-14A6-B5BE-0C85-72544AD285DF}"/>
                  </a:ext>
                </a:extLst>
              </p:cNvPr>
              <p:cNvSpPr/>
              <p:nvPr/>
            </p:nvSpPr>
            <p:spPr>
              <a:xfrm>
                <a:off x="4076544" y="2793976"/>
                <a:ext cx="152400" cy="60960"/>
              </a:xfrm>
              <a:prstGeom prst="roundRect">
                <a:avLst/>
              </a:prstGeom>
              <a:noFill/>
              <a:ln>
                <a:solidFill>
                  <a:srgbClr val="2FB5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highlight>
                    <a:srgbClr val="FFFF00"/>
                  </a:highlight>
                </a:endParaRP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BCEF747-0E19-FAC0-FD8A-8C9158FCB370}"/>
                </a:ext>
              </a:extLst>
            </p:cNvPr>
            <p:cNvGrpSpPr/>
            <p:nvPr/>
          </p:nvGrpSpPr>
          <p:grpSpPr>
            <a:xfrm>
              <a:off x="4679057" y="649481"/>
              <a:ext cx="1948159" cy="2602373"/>
              <a:chOff x="4697417" y="649481"/>
              <a:chExt cx="1948159" cy="2602373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C4133D0-02AA-D575-2733-2F135FFBFCE2}"/>
                  </a:ext>
                </a:extLst>
              </p:cNvPr>
              <p:cNvSpPr txBox="1"/>
              <p:nvPr/>
            </p:nvSpPr>
            <p:spPr>
              <a:xfrm>
                <a:off x="4697417" y="649481"/>
                <a:ext cx="632004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CA" sz="800" b="1" dirty="0">
                    <a:solidFill>
                      <a:sysClr val="windowText" lastClr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c</a:t>
                </a:r>
                <a:endParaRPr lang="en-CA" sz="8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1BC81F8-8BE9-64AE-C178-7170F826D958}"/>
                  </a:ext>
                </a:extLst>
              </p:cNvPr>
              <p:cNvSpPr txBox="1"/>
              <p:nvPr/>
            </p:nvSpPr>
            <p:spPr>
              <a:xfrm>
                <a:off x="4827434" y="679052"/>
                <a:ext cx="1554480" cy="20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CA" sz="700" b="1" dirty="0">
                    <a:solidFill>
                      <a:sysClr val="windowText" lastClr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Gent-treated sample</a:t>
                </a:r>
                <a:endParaRPr lang="en-CA" sz="7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pic>
            <p:nvPicPr>
              <p:cNvPr id="44" name="Picture 43" descr="A diagram of a graph&#10;&#10;Description automatically generated with medium confidence">
                <a:extLst>
                  <a:ext uri="{FF2B5EF4-FFF2-40B4-BE49-F238E27FC236}">
                    <a16:creationId xmlns:a16="http://schemas.microsoft.com/office/drawing/2014/main" id="{5AF63E64-2398-C78E-CA78-08E012908E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4647" y="861102"/>
                <a:ext cx="1720929" cy="239075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401FC019-4F82-E145-BACA-C7F0BD3E813F}"/>
                  </a:ext>
                </a:extLst>
              </p:cNvPr>
              <p:cNvSpPr/>
              <p:nvPr/>
            </p:nvSpPr>
            <p:spPr>
              <a:xfrm>
                <a:off x="4961163" y="2155609"/>
                <a:ext cx="1376419" cy="93088"/>
              </a:xfrm>
              <a:prstGeom prst="roundRect">
                <a:avLst/>
              </a:prstGeom>
              <a:noFill/>
              <a:ln>
                <a:solidFill>
                  <a:srgbClr val="00C1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46" name="Picture 45" descr="A diagram of a graph&#10;&#10;Description automatically generated with medium confidence">
                <a:extLst>
                  <a:ext uri="{FF2B5EF4-FFF2-40B4-BE49-F238E27FC236}">
                    <a16:creationId xmlns:a16="http://schemas.microsoft.com/office/drawing/2014/main" id="{2DCF6F39-4E10-F951-A8A9-DB00529630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179" t="22090" r="2924" b="57075"/>
              <a:stretch/>
            </p:blipFill>
            <p:spPr>
              <a:xfrm>
                <a:off x="6337581" y="904115"/>
                <a:ext cx="272781" cy="496673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A diagram of a graph&#10;&#10;Description automatically generated with medium confidence">
                <a:extLst>
                  <a:ext uri="{FF2B5EF4-FFF2-40B4-BE49-F238E27FC236}">
                    <a16:creationId xmlns:a16="http://schemas.microsoft.com/office/drawing/2014/main" id="{3182981C-8E22-DBC8-B0C1-4BDD91DAA9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179" t="5053" r="2924" b="76199"/>
              <a:stretch/>
            </p:blipFill>
            <p:spPr>
              <a:xfrm>
                <a:off x="6332780" y="1397772"/>
                <a:ext cx="272781" cy="446934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28C22378-BDC1-7490-016D-94E59608BA4D}"/>
                  </a:ext>
                </a:extLst>
              </p:cNvPr>
              <p:cNvSpPr/>
              <p:nvPr/>
            </p:nvSpPr>
            <p:spPr>
              <a:xfrm>
                <a:off x="6378162" y="2830067"/>
                <a:ext cx="152400" cy="60960"/>
              </a:xfrm>
              <a:prstGeom prst="roundRect">
                <a:avLst/>
              </a:prstGeom>
              <a:noFill/>
              <a:ln>
                <a:solidFill>
                  <a:srgbClr val="00C1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highlight>
                    <a:srgbClr val="FFFF00"/>
                  </a:highlight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E69D0FDD-5F1A-386D-5D60-CCB5C48875F3}"/>
                </a:ext>
              </a:extLst>
            </p:cNvPr>
            <p:cNvGrpSpPr/>
            <p:nvPr/>
          </p:nvGrpSpPr>
          <p:grpSpPr>
            <a:xfrm>
              <a:off x="2196187" y="3594376"/>
              <a:ext cx="1737306" cy="2438124"/>
              <a:chOff x="2204284" y="3594376"/>
              <a:chExt cx="1737720" cy="2419367"/>
            </a:xfrm>
          </p:grpSpPr>
          <p:pic>
            <p:nvPicPr>
              <p:cNvPr id="51" name="Picture 50" descr="A diagram of a graph&#10;&#10;Description automatically generated with medium confidence">
                <a:extLst>
                  <a:ext uri="{FF2B5EF4-FFF2-40B4-BE49-F238E27FC236}">
                    <a16:creationId xmlns:a16="http://schemas.microsoft.com/office/drawing/2014/main" id="{F3E16702-052B-A8C1-AAAD-AF119AFE49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04284" y="3594376"/>
                <a:ext cx="1737720" cy="241936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6958CFBB-1F79-9FD9-3606-1CFBCD601B42}"/>
                  </a:ext>
                </a:extLst>
              </p:cNvPr>
              <p:cNvSpPr/>
              <p:nvPr/>
            </p:nvSpPr>
            <p:spPr>
              <a:xfrm>
                <a:off x="2217974" y="4776199"/>
                <a:ext cx="1314647" cy="99410"/>
              </a:xfrm>
              <a:prstGeom prst="roundRect">
                <a:avLst/>
              </a:prstGeom>
              <a:noFill/>
              <a:ln>
                <a:solidFill>
                  <a:srgbClr val="05BDA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55" name="Picture 54" descr="A diagram of a graph&#10;&#10;Description automatically generated with medium confidence">
                <a:extLst>
                  <a:ext uri="{FF2B5EF4-FFF2-40B4-BE49-F238E27FC236}">
                    <a16:creationId xmlns:a16="http://schemas.microsoft.com/office/drawing/2014/main" id="{CFDBC41E-9900-1736-CE31-F0775C187D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529" t="36142" r="5852" b="44067"/>
              <a:stretch/>
            </p:blipFill>
            <p:spPr>
              <a:xfrm>
                <a:off x="3641070" y="4155327"/>
                <a:ext cx="236655" cy="47882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A diagram of a graph&#10;&#10;Description automatically generated with medium confidence">
                <a:extLst>
                  <a:ext uri="{FF2B5EF4-FFF2-40B4-BE49-F238E27FC236}">
                    <a16:creationId xmlns:a16="http://schemas.microsoft.com/office/drawing/2014/main" id="{276B4BBC-E6E6-88E2-5568-E01E20F3B2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529" t="52930" r="3735" b="25673"/>
              <a:stretch/>
            </p:blipFill>
            <p:spPr>
              <a:xfrm>
                <a:off x="3643255" y="3667527"/>
                <a:ext cx="273449" cy="517653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A diagram of a graph&#10;&#10;Description automatically generated with medium confidence">
                <a:extLst>
                  <a:ext uri="{FF2B5EF4-FFF2-40B4-BE49-F238E27FC236}">
                    <a16:creationId xmlns:a16="http://schemas.microsoft.com/office/drawing/2014/main" id="{026A90AD-5489-031A-88AF-A66A16047F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138" t="72284"/>
              <a:stretch/>
            </p:blipFill>
            <p:spPr>
              <a:xfrm>
                <a:off x="3642162" y="4557068"/>
                <a:ext cx="275634" cy="67056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A diagram of a graph&#10;&#10;Description automatically generated with medium confidence">
                <a:extLst>
                  <a:ext uri="{FF2B5EF4-FFF2-40B4-BE49-F238E27FC236}">
                    <a16:creationId xmlns:a16="http://schemas.microsoft.com/office/drawing/2014/main" id="{9F06C610-96F6-18FA-AFC7-506177E57E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307" t="3647" r="115" b="64146"/>
              <a:stretch/>
            </p:blipFill>
            <p:spPr>
              <a:xfrm>
                <a:off x="3618705" y="5193820"/>
                <a:ext cx="305443" cy="779224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17C5F4E1-740E-7014-95B7-52992B57DE27}"/>
                  </a:ext>
                </a:extLst>
              </p:cNvPr>
              <p:cNvSpPr/>
              <p:nvPr/>
            </p:nvSpPr>
            <p:spPr>
              <a:xfrm>
                <a:off x="3647441" y="5597068"/>
                <a:ext cx="152400" cy="60960"/>
              </a:xfrm>
              <a:prstGeom prst="roundRect">
                <a:avLst/>
              </a:prstGeom>
              <a:noFill/>
              <a:ln>
                <a:solidFill>
                  <a:srgbClr val="05BDA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highlight>
                    <a:srgbClr val="FFFF00"/>
                  </a:highlight>
                </a:endParaRPr>
              </a:p>
            </p:txBody>
          </p:sp>
        </p:grpSp>
        <p:pic>
          <p:nvPicPr>
            <p:cNvPr id="59" name="Picture 58" descr="A diagram of a graph&#10;&#10;Description automatically generated with medium confidence">
              <a:extLst>
                <a:ext uri="{FF2B5EF4-FFF2-40B4-BE49-F238E27FC236}">
                  <a16:creationId xmlns:a16="http://schemas.microsoft.com/office/drawing/2014/main" id="{2220806D-C0B6-B902-ED2E-5415763B7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247" y="3594376"/>
              <a:ext cx="1737306" cy="242683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5E9573E-78C0-F788-0793-34CCDEDC8C02}"/>
                </a:ext>
              </a:extLst>
            </p:cNvPr>
            <p:cNvSpPr/>
            <p:nvPr/>
          </p:nvSpPr>
          <p:spPr>
            <a:xfrm>
              <a:off x="320081" y="4347853"/>
              <a:ext cx="1322465" cy="98519"/>
            </a:xfrm>
            <a:prstGeom prst="roundRect">
              <a:avLst/>
            </a:prstGeom>
            <a:noFill/>
            <a:ln>
              <a:solidFill>
                <a:srgbClr val="4F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9F842643-2CA6-47C2-4E49-BE41D34082A9}"/>
                </a:ext>
              </a:extLst>
            </p:cNvPr>
            <p:cNvSpPr/>
            <p:nvPr/>
          </p:nvSpPr>
          <p:spPr>
            <a:xfrm>
              <a:off x="1727438" y="5349356"/>
              <a:ext cx="152400" cy="60960"/>
            </a:xfrm>
            <a:prstGeom prst="roundRect">
              <a:avLst/>
            </a:prstGeom>
            <a:noFill/>
            <a:ln>
              <a:solidFill>
                <a:srgbClr val="4F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highlight>
                  <a:srgbClr val="FFFF00"/>
                </a:highlight>
              </a:endParaRPr>
            </a:p>
          </p:txBody>
        </p:sp>
        <p:pic>
          <p:nvPicPr>
            <p:cNvPr id="65" name="Picture 64" descr="A diagram of a graph&#10;&#10;Description automatically generated">
              <a:extLst>
                <a:ext uri="{FF2B5EF4-FFF2-40B4-BE49-F238E27FC236}">
                  <a16:creationId xmlns:a16="http://schemas.microsoft.com/office/drawing/2014/main" id="{8BC412FB-9D91-10F1-7697-C1A005EEB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3902" y="3590641"/>
              <a:ext cx="2478235" cy="242683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17AEFD2-4755-A124-BFFC-DD76275F2F62}"/>
                </a:ext>
              </a:extLst>
            </p:cNvPr>
            <p:cNvSpPr/>
            <p:nvPr/>
          </p:nvSpPr>
          <p:spPr>
            <a:xfrm>
              <a:off x="4214191" y="4771835"/>
              <a:ext cx="2071067" cy="79703"/>
            </a:xfrm>
            <a:prstGeom prst="roundRect">
              <a:avLst/>
            </a:prstGeom>
            <a:noFill/>
            <a:ln>
              <a:solidFill>
                <a:srgbClr val="05BD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5469C74D-417C-974B-3118-666722F331D2}"/>
                </a:ext>
              </a:extLst>
            </p:cNvPr>
            <p:cNvSpPr/>
            <p:nvPr/>
          </p:nvSpPr>
          <p:spPr>
            <a:xfrm>
              <a:off x="6390555" y="5424691"/>
              <a:ext cx="152400" cy="53012"/>
            </a:xfrm>
            <a:prstGeom prst="roundRect">
              <a:avLst/>
            </a:prstGeom>
            <a:noFill/>
            <a:ln>
              <a:solidFill>
                <a:srgbClr val="05BD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highlight>
                  <a:srgbClr val="FFFF00"/>
                </a:highlight>
              </a:endParaRPr>
            </a:p>
          </p:txBody>
        </p:sp>
        <p:pic>
          <p:nvPicPr>
            <p:cNvPr id="69" name="Picture 68" descr="A diagram of a graph&#10;&#10;Description automatically generated">
              <a:extLst>
                <a:ext uri="{FF2B5EF4-FFF2-40B4-BE49-F238E27FC236}">
                  <a16:creationId xmlns:a16="http://schemas.microsoft.com/office/drawing/2014/main" id="{7CD9E6D9-93E0-337A-D104-A75DDDB776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67" r="2434" b="79374"/>
            <a:stretch/>
          </p:blipFill>
          <p:spPr>
            <a:xfrm>
              <a:off x="6308247" y="3796072"/>
              <a:ext cx="303473" cy="666358"/>
            </a:xfrm>
            <a:prstGeom prst="rect">
              <a:avLst/>
            </a:prstGeom>
          </p:spPr>
        </p:pic>
        <p:pic>
          <p:nvPicPr>
            <p:cNvPr id="70" name="Picture 69" descr="A diagram of a graph&#10;&#10;Description automatically generated">
              <a:extLst>
                <a:ext uri="{FF2B5EF4-FFF2-40B4-BE49-F238E27FC236}">
                  <a16:creationId xmlns:a16="http://schemas.microsoft.com/office/drawing/2014/main" id="{F26B9475-56A9-7F9E-41CF-75C65BF6B2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67" t="21238" r="2599" b="62632"/>
            <a:stretch/>
          </p:blipFill>
          <p:spPr>
            <a:xfrm>
              <a:off x="6314420" y="3672175"/>
              <a:ext cx="256975" cy="4493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0175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2500</TotalTime>
  <Words>34</Words>
  <Application>Microsoft Office PowerPoint</Application>
  <PresentationFormat>A4 Paper (210x297 mm)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Emilia Luca</dc:creator>
  <cp:lastModifiedBy>Emilia Luca</cp:lastModifiedBy>
  <cp:revision>132</cp:revision>
  <dcterms:created xsi:type="dcterms:W3CDTF">2022-08-04T20:59:44Z</dcterms:created>
  <dcterms:modified xsi:type="dcterms:W3CDTF">2023-11-22T06:00:47Z</dcterms:modified>
</cp:coreProperties>
</file>