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" userDrawn="1">
          <p15:clr>
            <a:srgbClr val="A4A3A4"/>
          </p15:clr>
        </p15:guide>
        <p15:guide id="2" pos="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101"/>
    <a:srgbClr val="B46CFF"/>
    <a:srgbClr val="FFB2B7"/>
    <a:srgbClr val="1FFF1F"/>
    <a:srgbClr val="CEEDE8"/>
    <a:srgbClr val="029096"/>
    <a:srgbClr val="FFD27F"/>
    <a:srgbClr val="FF00FF"/>
    <a:srgbClr val="CF8FF7"/>
    <a:srgbClr val="FE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71" autoAdjust="0"/>
    <p:restoredTop sz="94660"/>
  </p:normalViewPr>
  <p:slideViewPr>
    <p:cSldViewPr snapToGrid="0" showGuides="1">
      <p:cViewPr>
        <p:scale>
          <a:sx n="53" d="100"/>
          <a:sy n="53" d="100"/>
        </p:scale>
        <p:origin x="2206" y="14"/>
      </p:cViewPr>
      <p:guideLst>
        <p:guide orient="horz" pos="308"/>
        <p:guide pos="4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3A8B6-EE23-4357-BE57-07BC4030112F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96C9A-D2E1-4147-BFD6-578A8DC59EE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2231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196C9A-D2E1-4147-BFD6-578A8DC59EE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2631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35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436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92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8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74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49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993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634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316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936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207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083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BF18534-06C0-17FF-3610-22672EBD02A0}"/>
              </a:ext>
            </a:extLst>
          </p:cNvPr>
          <p:cNvGrpSpPr/>
          <p:nvPr/>
        </p:nvGrpSpPr>
        <p:grpSpPr>
          <a:xfrm>
            <a:off x="236042" y="406885"/>
            <a:ext cx="3554123" cy="3561396"/>
            <a:chOff x="236042" y="406885"/>
            <a:chExt cx="3554123" cy="3561396"/>
          </a:xfrm>
        </p:grpSpPr>
        <p:pic>
          <p:nvPicPr>
            <p:cNvPr id="3" name="Picture 2" descr="A graph showing a cluster of different colors&#10;&#10;Description automatically generated with medium confidence">
              <a:extLst>
                <a:ext uri="{FF2B5EF4-FFF2-40B4-BE49-F238E27FC236}">
                  <a16:creationId xmlns:a16="http://schemas.microsoft.com/office/drawing/2014/main" id="{69D223D9-62FF-97D1-BE90-28DAF77CA8E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84" r="22456" b="9419"/>
            <a:stretch/>
          </p:blipFill>
          <p:spPr>
            <a:xfrm>
              <a:off x="607095" y="563929"/>
              <a:ext cx="3183070" cy="31703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199F88-2885-9AC6-FCB1-3B7218029C3C}"/>
                </a:ext>
              </a:extLst>
            </p:cNvPr>
            <p:cNvSpPr txBox="1"/>
            <p:nvPr/>
          </p:nvSpPr>
          <p:spPr>
            <a:xfrm>
              <a:off x="236042" y="406885"/>
              <a:ext cx="63200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800" b="1" dirty="0">
                  <a:solidFill>
                    <a:sysClr val="windowText" lastClr="00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a</a:t>
              </a:r>
              <a:endParaRPr lang="en-CA" sz="8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20FF766-00AA-BD1D-BC2D-7B72F4C37906}"/>
                </a:ext>
              </a:extLst>
            </p:cNvPr>
            <p:cNvGrpSpPr/>
            <p:nvPr/>
          </p:nvGrpSpPr>
          <p:grpSpPr>
            <a:xfrm>
              <a:off x="382244" y="3309652"/>
              <a:ext cx="1039092" cy="600914"/>
              <a:chOff x="3801409" y="3234762"/>
              <a:chExt cx="1039092" cy="600914"/>
            </a:xfrm>
          </p:grpSpPr>
          <p:sp>
            <p:nvSpPr>
              <p:cNvPr id="13" name="TextBox 34">
                <a:extLst>
                  <a:ext uri="{FF2B5EF4-FFF2-40B4-BE49-F238E27FC236}">
                    <a16:creationId xmlns:a16="http://schemas.microsoft.com/office/drawing/2014/main" id="{5E2C0CDD-7480-12BE-CD5B-98456A35AD33}"/>
                  </a:ext>
                </a:extLst>
              </p:cNvPr>
              <p:cNvSpPr txBox="1"/>
              <p:nvPr/>
            </p:nvSpPr>
            <p:spPr>
              <a:xfrm>
                <a:off x="3910358" y="3707746"/>
                <a:ext cx="634937" cy="1236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n-CA" sz="600" dirty="0"/>
                  <a:t>UMAP1</a:t>
                </a:r>
              </a:p>
            </p:txBody>
          </p:sp>
          <p:sp>
            <p:nvSpPr>
              <p:cNvPr id="14" name="TextBox 34">
                <a:extLst>
                  <a:ext uri="{FF2B5EF4-FFF2-40B4-BE49-F238E27FC236}">
                    <a16:creationId xmlns:a16="http://schemas.microsoft.com/office/drawing/2014/main" id="{913C8E74-1381-13F7-CB52-0C6DA7BA090B}"/>
                  </a:ext>
                </a:extLst>
              </p:cNvPr>
              <p:cNvSpPr txBox="1"/>
              <p:nvPr/>
            </p:nvSpPr>
            <p:spPr>
              <a:xfrm rot="16200000">
                <a:off x="3631070" y="3471226"/>
                <a:ext cx="600914" cy="1279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n-CA" sz="600" dirty="0"/>
                  <a:t>UMAP2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93957B06-0341-807C-3A7D-F3C843345925}"/>
                  </a:ext>
                </a:extLst>
              </p:cNvPr>
              <p:cNvGrpSpPr/>
              <p:nvPr/>
            </p:nvGrpSpPr>
            <p:grpSpPr>
              <a:xfrm>
                <a:off x="3995157" y="3519523"/>
                <a:ext cx="241556" cy="232942"/>
                <a:chOff x="233729" y="2925730"/>
                <a:chExt cx="348532" cy="348016"/>
              </a:xfrm>
            </p:grpSpPr>
            <p:sp>
              <p:nvSpPr>
                <p:cNvPr id="16" name="Arrow: Right 15">
                  <a:extLst>
                    <a:ext uri="{FF2B5EF4-FFF2-40B4-BE49-F238E27FC236}">
                      <a16:creationId xmlns:a16="http://schemas.microsoft.com/office/drawing/2014/main" id="{1762695D-B615-4CE6-D78F-41224ACEA943}"/>
                    </a:ext>
                  </a:extLst>
                </p:cNvPr>
                <p:cNvSpPr/>
                <p:nvPr/>
              </p:nvSpPr>
              <p:spPr>
                <a:xfrm>
                  <a:off x="245500" y="3228027"/>
                  <a:ext cx="336761" cy="45719"/>
                </a:xfrm>
                <a:prstGeom prst="rightArrow">
                  <a:avLst/>
                </a:prstGeom>
                <a:solidFill>
                  <a:schemeClr val="tx1"/>
                </a:solidFill>
                <a:ln w="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sz="600"/>
                </a:p>
              </p:txBody>
            </p:sp>
            <p:sp>
              <p:nvSpPr>
                <p:cNvPr id="17" name="Arrow: Right 16">
                  <a:extLst>
                    <a:ext uri="{FF2B5EF4-FFF2-40B4-BE49-F238E27FC236}">
                      <a16:creationId xmlns:a16="http://schemas.microsoft.com/office/drawing/2014/main" id="{6A460446-07E8-1999-7EEE-F1A44B36646D}"/>
                    </a:ext>
                  </a:extLst>
                </p:cNvPr>
                <p:cNvSpPr/>
                <p:nvPr/>
              </p:nvSpPr>
              <p:spPr>
                <a:xfrm rot="16200000">
                  <a:off x="88208" y="3071251"/>
                  <a:ext cx="336761" cy="45719"/>
                </a:xfrm>
                <a:prstGeom prst="rightArrow">
                  <a:avLst/>
                </a:prstGeom>
                <a:solidFill>
                  <a:schemeClr val="tx1"/>
                </a:solidFill>
                <a:ln w="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sz="600"/>
                </a:p>
              </p:txBody>
            </p:sp>
          </p:grp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2AFC431F-F391-5C13-65AD-6C8551F9C0C8}"/>
                  </a:ext>
                </a:extLst>
              </p:cNvPr>
              <p:cNvSpPr txBox="1"/>
              <p:nvPr/>
            </p:nvSpPr>
            <p:spPr>
              <a:xfrm>
                <a:off x="3801409" y="3332060"/>
                <a:ext cx="1039092" cy="21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000" b="1" dirty="0"/>
                  <a:t>4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B82D119-A83A-27B9-5956-4E344AE8E11A}"/>
                </a:ext>
              </a:extLst>
            </p:cNvPr>
            <p:cNvGrpSpPr/>
            <p:nvPr/>
          </p:nvGrpSpPr>
          <p:grpSpPr>
            <a:xfrm>
              <a:off x="1759683" y="912174"/>
              <a:ext cx="1500962" cy="706961"/>
              <a:chOff x="4945421" y="1092614"/>
              <a:chExt cx="1500962" cy="706961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CFCC18C-8000-9D24-6BA6-5CFE16F65EDB}"/>
                  </a:ext>
                </a:extLst>
              </p:cNvPr>
              <p:cNvSpPr txBox="1"/>
              <p:nvPr/>
            </p:nvSpPr>
            <p:spPr>
              <a:xfrm>
                <a:off x="4945421" y="1583698"/>
                <a:ext cx="1039092" cy="21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000" b="1" dirty="0"/>
                  <a:t>1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538802A-508C-0F9F-D197-3B13C5E969B7}"/>
                  </a:ext>
                </a:extLst>
              </p:cNvPr>
              <p:cNvSpPr txBox="1"/>
              <p:nvPr/>
            </p:nvSpPr>
            <p:spPr>
              <a:xfrm>
                <a:off x="5186350" y="1322840"/>
                <a:ext cx="1039092" cy="21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000" b="1" dirty="0"/>
                  <a:t>2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C7E8EFF-088C-5A57-A2DD-0230D75629B2}"/>
                  </a:ext>
                </a:extLst>
              </p:cNvPr>
              <p:cNvSpPr txBox="1"/>
              <p:nvPr/>
            </p:nvSpPr>
            <p:spPr>
              <a:xfrm>
                <a:off x="5407291" y="1092614"/>
                <a:ext cx="1039092" cy="21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000" b="1" dirty="0"/>
                  <a:t>3</a:t>
                </a:r>
              </a:p>
            </p:txBody>
          </p:sp>
        </p:grp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575B6D8F-CC5A-5B97-13EB-B8DBD31A1D66}"/>
                </a:ext>
              </a:extLst>
            </p:cNvPr>
            <p:cNvSpPr/>
            <p:nvPr/>
          </p:nvSpPr>
          <p:spPr>
            <a:xfrm>
              <a:off x="690893" y="563929"/>
              <a:ext cx="275667" cy="1496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8E00041-B1FA-C287-B053-15E2CFB2D215}"/>
                </a:ext>
              </a:extLst>
            </p:cNvPr>
            <p:cNvSpPr txBox="1"/>
            <p:nvPr/>
          </p:nvSpPr>
          <p:spPr>
            <a:xfrm>
              <a:off x="619472" y="525398"/>
              <a:ext cx="681110" cy="237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46EDD"/>
                  </a:solidFill>
                  <a:cs typeface="Times New Roman" panose="02020603050405020304" pitchFamily="18" charset="0"/>
                </a:rPr>
                <a:t>ERSC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308B3D9-65CE-0433-C141-D0ADA23F0F77}"/>
                </a:ext>
              </a:extLst>
            </p:cNvPr>
            <p:cNvSpPr txBox="1"/>
            <p:nvPr/>
          </p:nvSpPr>
          <p:spPr>
            <a:xfrm>
              <a:off x="556888" y="784486"/>
              <a:ext cx="1106754" cy="2428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b="1" dirty="0"/>
                <a:t>Subclusters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3B06D9F-671A-293F-5178-91A73FE84A00}"/>
                </a:ext>
              </a:extLst>
            </p:cNvPr>
            <p:cNvSpPr txBox="1"/>
            <p:nvPr/>
          </p:nvSpPr>
          <p:spPr>
            <a:xfrm>
              <a:off x="483669" y="1210477"/>
              <a:ext cx="1106754" cy="175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00" dirty="0"/>
                <a:t>EGR</a:t>
              </a:r>
              <a:r>
                <a:rPr lang="en-CA" sz="700" baseline="30000" dirty="0"/>
                <a:t>+</a:t>
              </a:r>
              <a:r>
                <a:rPr lang="en-CA" sz="700" dirty="0"/>
                <a:t> (18)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1710BA3-36C6-671C-E6A9-A7C367460387}"/>
                </a:ext>
              </a:extLst>
            </p:cNvPr>
            <p:cNvSpPr txBox="1"/>
            <p:nvPr/>
          </p:nvSpPr>
          <p:spPr>
            <a:xfrm>
              <a:off x="758085" y="1036414"/>
              <a:ext cx="1106754" cy="175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00" dirty="0"/>
                <a:t>Damage-responding (33)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7C916EB-E291-07C4-0B46-93D490E12024}"/>
                </a:ext>
              </a:extLst>
            </p:cNvPr>
            <p:cNvSpPr txBox="1"/>
            <p:nvPr/>
          </p:nvSpPr>
          <p:spPr>
            <a:xfrm>
              <a:off x="535658" y="1386197"/>
              <a:ext cx="1106754" cy="175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00" dirty="0"/>
                <a:t>EDNRB</a:t>
              </a:r>
              <a:r>
                <a:rPr lang="en-CA" sz="700" baseline="30000" dirty="0"/>
                <a:t>+</a:t>
              </a:r>
              <a:r>
                <a:rPr lang="en-CA" sz="700" dirty="0"/>
                <a:t> (58)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CACA558-440F-29B5-618D-41ABF17221D6}"/>
                </a:ext>
              </a:extLst>
            </p:cNvPr>
            <p:cNvSpPr/>
            <p:nvPr/>
          </p:nvSpPr>
          <p:spPr>
            <a:xfrm>
              <a:off x="752037" y="1613920"/>
              <a:ext cx="98373" cy="95801"/>
            </a:xfrm>
            <a:prstGeom prst="ellipse">
              <a:avLst/>
            </a:prstGeom>
            <a:solidFill>
              <a:srgbClr val="1FFF1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DB094B3-EE28-33E4-BC1B-CC761E74B732}"/>
                </a:ext>
              </a:extLst>
            </p:cNvPr>
            <p:cNvSpPr txBox="1"/>
            <p:nvPr/>
          </p:nvSpPr>
          <p:spPr>
            <a:xfrm>
              <a:off x="726894" y="1567354"/>
              <a:ext cx="148190" cy="161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600" b="1" dirty="0"/>
                <a:t>4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9D18C4F-C626-146A-4EC1-9B64BBF2C8F9}"/>
                </a:ext>
              </a:extLst>
            </p:cNvPr>
            <p:cNvSpPr txBox="1"/>
            <p:nvPr/>
          </p:nvSpPr>
          <p:spPr>
            <a:xfrm>
              <a:off x="538296" y="1563031"/>
              <a:ext cx="110675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00" dirty="0"/>
                <a:t>Outliers (13)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4952F3C-837A-D3C0-7115-0C2B14F1FD76}"/>
                </a:ext>
              </a:extLst>
            </p:cNvPr>
            <p:cNvSpPr/>
            <p:nvPr/>
          </p:nvSpPr>
          <p:spPr>
            <a:xfrm>
              <a:off x="483669" y="493292"/>
              <a:ext cx="3306495" cy="34749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F755574E-4CE9-015D-E891-796A8E8AD77E}"/>
                </a:ext>
              </a:extLst>
            </p:cNvPr>
            <p:cNvSpPr/>
            <p:nvPr/>
          </p:nvSpPr>
          <p:spPr>
            <a:xfrm>
              <a:off x="752943" y="1440286"/>
              <a:ext cx="98373" cy="95801"/>
            </a:xfrm>
            <a:prstGeom prst="ellipse">
              <a:avLst/>
            </a:prstGeom>
            <a:solidFill>
              <a:srgbClr val="FFB2B7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8DCFADA-294B-5F67-1F29-8903883D12C2}"/>
                </a:ext>
              </a:extLst>
            </p:cNvPr>
            <p:cNvSpPr/>
            <p:nvPr/>
          </p:nvSpPr>
          <p:spPr>
            <a:xfrm>
              <a:off x="752929" y="1263068"/>
              <a:ext cx="98373" cy="95801"/>
            </a:xfrm>
            <a:prstGeom prst="ellipse">
              <a:avLst/>
            </a:prstGeom>
            <a:solidFill>
              <a:srgbClr val="B46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1C1001F-3C6A-E9E0-A930-58AF2B98DE44}"/>
                </a:ext>
              </a:extLst>
            </p:cNvPr>
            <p:cNvSpPr/>
            <p:nvPr/>
          </p:nvSpPr>
          <p:spPr>
            <a:xfrm>
              <a:off x="753942" y="1089540"/>
              <a:ext cx="98373" cy="95801"/>
            </a:xfrm>
            <a:prstGeom prst="ellipse">
              <a:avLst/>
            </a:prstGeom>
            <a:solidFill>
              <a:srgbClr val="D7D10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27194C6-FFFC-839A-0AA6-E27E4DEBFA52}"/>
                </a:ext>
              </a:extLst>
            </p:cNvPr>
            <p:cNvSpPr txBox="1"/>
            <p:nvPr/>
          </p:nvSpPr>
          <p:spPr>
            <a:xfrm>
              <a:off x="727998" y="1041412"/>
              <a:ext cx="148190" cy="161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600" b="1" dirty="0"/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767EC46-FCA9-ED93-D681-9EAFCA0B548D}"/>
                </a:ext>
              </a:extLst>
            </p:cNvPr>
            <p:cNvSpPr txBox="1"/>
            <p:nvPr/>
          </p:nvSpPr>
          <p:spPr>
            <a:xfrm>
              <a:off x="726894" y="1216812"/>
              <a:ext cx="148190" cy="161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600" b="1" dirty="0"/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F4F74BB-DEAC-455A-9EB1-658DDE2E2505}"/>
                </a:ext>
              </a:extLst>
            </p:cNvPr>
            <p:cNvSpPr txBox="1"/>
            <p:nvPr/>
          </p:nvSpPr>
          <p:spPr>
            <a:xfrm>
              <a:off x="729214" y="1394446"/>
              <a:ext cx="148190" cy="161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600" b="1" dirty="0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3242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2865</TotalTime>
  <Words>32</Words>
  <Application>Microsoft Office PowerPoint</Application>
  <PresentationFormat>A4 Paper (210x297 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Emilia Luca</dc:creator>
  <cp:lastModifiedBy>Emilia Luca</cp:lastModifiedBy>
  <cp:revision>148</cp:revision>
  <dcterms:created xsi:type="dcterms:W3CDTF">2022-08-04T20:59:44Z</dcterms:created>
  <dcterms:modified xsi:type="dcterms:W3CDTF">2023-11-22T04:20:52Z</dcterms:modified>
</cp:coreProperties>
</file>