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2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23" userDrawn="1">
          <p15:clr>
            <a:srgbClr val="A4A3A4"/>
          </p15:clr>
        </p15:guide>
        <p15:guide id="2" pos="20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500"/>
    <a:srgbClr val="00FF00"/>
    <a:srgbClr val="FFD27F"/>
    <a:srgbClr val="FF00FF"/>
    <a:srgbClr val="CF8FF7"/>
    <a:srgbClr val="FEA500"/>
    <a:srgbClr val="A121EF"/>
    <a:srgbClr val="1E0D91"/>
    <a:srgbClr val="029096"/>
    <a:srgbClr val="FE6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71" autoAdjust="0"/>
    <p:restoredTop sz="94660"/>
  </p:normalViewPr>
  <p:slideViewPr>
    <p:cSldViewPr snapToGrid="0" showGuides="1">
      <p:cViewPr>
        <p:scale>
          <a:sx n="41" d="100"/>
          <a:sy n="41" d="100"/>
        </p:scale>
        <p:origin x="2467" y="72"/>
      </p:cViewPr>
      <p:guideLst>
        <p:guide orient="horz" pos="6023"/>
        <p:guide pos="20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3A8B6-EE23-4357-BE57-07BC4030112F}" type="datetimeFigureOut">
              <a:rPr lang="en-CA" smtClean="0"/>
              <a:t>2023-11-21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96C9A-D2E1-4147-BFD6-578A8DC59E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22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96C9A-D2E1-4147-BFD6-578A8DC59EED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405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41C-A38D-43FF-8736-B9AEDDCB0E43}" type="datetimeFigureOut">
              <a:rPr lang="en-CA" smtClean="0"/>
              <a:t>2023-11-21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D89D-1635-411F-8C7D-DDDA4472ED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350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41C-A38D-43FF-8736-B9AEDDCB0E43}" type="datetimeFigureOut">
              <a:rPr lang="en-CA" smtClean="0"/>
              <a:t>2023-11-21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D89D-1635-411F-8C7D-DDDA4472ED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436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41C-A38D-43FF-8736-B9AEDDCB0E43}" type="datetimeFigureOut">
              <a:rPr lang="en-CA" smtClean="0"/>
              <a:t>2023-11-21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D89D-1635-411F-8C7D-DDDA4472ED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192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41C-A38D-43FF-8736-B9AEDDCB0E43}" type="datetimeFigureOut">
              <a:rPr lang="en-CA" smtClean="0"/>
              <a:t>2023-11-21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D89D-1635-411F-8C7D-DDDA4472ED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5841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41C-A38D-43FF-8736-B9AEDDCB0E43}" type="datetimeFigureOut">
              <a:rPr lang="en-CA" smtClean="0"/>
              <a:t>2023-11-21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D89D-1635-411F-8C7D-DDDA4472ED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474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41C-A38D-43FF-8736-B9AEDDCB0E43}" type="datetimeFigureOut">
              <a:rPr lang="en-CA" smtClean="0"/>
              <a:t>2023-11-21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D89D-1635-411F-8C7D-DDDA4472ED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349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41C-A38D-43FF-8736-B9AEDDCB0E43}" type="datetimeFigureOut">
              <a:rPr lang="en-CA" smtClean="0"/>
              <a:t>2023-11-21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D89D-1635-411F-8C7D-DDDA4472ED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993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41C-A38D-43FF-8736-B9AEDDCB0E43}" type="datetimeFigureOut">
              <a:rPr lang="en-CA" smtClean="0"/>
              <a:t>2023-11-21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D89D-1635-411F-8C7D-DDDA4472ED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634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41C-A38D-43FF-8736-B9AEDDCB0E43}" type="datetimeFigureOut">
              <a:rPr lang="en-CA" smtClean="0"/>
              <a:t>2023-11-21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D89D-1635-411F-8C7D-DDDA4472ED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316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41C-A38D-43FF-8736-B9AEDDCB0E43}" type="datetimeFigureOut">
              <a:rPr lang="en-CA" smtClean="0"/>
              <a:t>2023-11-21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D89D-1635-411F-8C7D-DDDA4472ED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936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4041C-A38D-43FF-8736-B9AEDDCB0E43}" type="datetimeFigureOut">
              <a:rPr lang="en-CA" smtClean="0"/>
              <a:t>2023-11-21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D89D-1635-411F-8C7D-DDDA4472ED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2079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4041C-A38D-43FF-8736-B9AEDDCB0E43}" type="datetimeFigureOut">
              <a:rPr lang="en-CA" smtClean="0"/>
              <a:t>2023-11-21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6D89D-1635-411F-8C7D-DDDA4472ED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083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35DB47F-8A02-A923-0C1F-31693E39F872}"/>
              </a:ext>
            </a:extLst>
          </p:cNvPr>
          <p:cNvGrpSpPr/>
          <p:nvPr/>
        </p:nvGrpSpPr>
        <p:grpSpPr>
          <a:xfrm>
            <a:off x="98234" y="401525"/>
            <a:ext cx="6680431" cy="9223569"/>
            <a:chOff x="98234" y="401525"/>
            <a:chExt cx="6680431" cy="9223569"/>
          </a:xfrm>
        </p:grpSpPr>
        <p:pic>
          <p:nvPicPr>
            <p:cNvPr id="45" name="Picture 44" descr="A colorful dots in a shape of a map&#10;&#10;Description automatically generated">
              <a:extLst>
                <a:ext uri="{FF2B5EF4-FFF2-40B4-BE49-F238E27FC236}">
                  <a16:creationId xmlns:a16="http://schemas.microsoft.com/office/drawing/2014/main" id="{D9E4F159-424E-64FE-1EC6-00E790ED7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9182" y="916223"/>
              <a:ext cx="2948035" cy="2033128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A79B6F8-492C-6F71-60CB-E13D9A8D745F}"/>
                </a:ext>
              </a:extLst>
            </p:cNvPr>
            <p:cNvSpPr txBox="1"/>
            <p:nvPr/>
          </p:nvSpPr>
          <p:spPr>
            <a:xfrm>
              <a:off x="98234" y="401525"/>
              <a:ext cx="63200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sz="800" b="1" dirty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  <a:endParaRPr lang="en-CA" sz="8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0B73242-7BCD-0B70-8BEC-DBCD14B50A24}"/>
                </a:ext>
              </a:extLst>
            </p:cNvPr>
            <p:cNvSpPr txBox="1"/>
            <p:nvPr/>
          </p:nvSpPr>
          <p:spPr>
            <a:xfrm>
              <a:off x="3374580" y="411332"/>
              <a:ext cx="63200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sz="800" b="1" dirty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  <a:endParaRPr lang="en-CA" sz="8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47" name="Picture 46" descr="A picture containing text, child art, art&#10;&#10;Description automatically generated">
              <a:extLst>
                <a:ext uri="{FF2B5EF4-FFF2-40B4-BE49-F238E27FC236}">
                  <a16:creationId xmlns:a16="http://schemas.microsoft.com/office/drawing/2014/main" id="{36587348-CE73-4486-AA08-B3060FED7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5175" y="6933674"/>
              <a:ext cx="3117698" cy="2185483"/>
            </a:xfrm>
            <a:prstGeom prst="rect">
              <a:avLst/>
            </a:prstGeom>
          </p:spPr>
        </p:pic>
        <p:pic>
          <p:nvPicPr>
            <p:cNvPr id="9" name="Picture 8" descr="A picture containing drawing, illustration, art&#10;&#10;Description automatically generated">
              <a:extLst>
                <a:ext uri="{FF2B5EF4-FFF2-40B4-BE49-F238E27FC236}">
                  <a16:creationId xmlns:a16="http://schemas.microsoft.com/office/drawing/2014/main" id="{5F628084-9A7A-6ACC-2DA4-11DC2074F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5815" y="3992940"/>
              <a:ext cx="3162850" cy="2077558"/>
            </a:xfrm>
            <a:prstGeom prst="rect">
              <a:avLst/>
            </a:prstGeom>
          </p:spPr>
        </p:pic>
        <p:pic>
          <p:nvPicPr>
            <p:cNvPr id="11" name="Picture 10" descr="Chart, scatter chart&#10;&#10;Description automatically generated">
              <a:extLst>
                <a:ext uri="{FF2B5EF4-FFF2-40B4-BE49-F238E27FC236}">
                  <a16:creationId xmlns:a16="http://schemas.microsoft.com/office/drawing/2014/main" id="{E6295824-F7C9-8F9A-0A8F-C81AC95C47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395"/>
            <a:stretch/>
          </p:blipFill>
          <p:spPr>
            <a:xfrm>
              <a:off x="408586" y="3795781"/>
              <a:ext cx="2967801" cy="2544233"/>
            </a:xfrm>
            <a:prstGeom prst="rect">
              <a:avLst/>
            </a:prstGeom>
          </p:spPr>
        </p:pic>
        <p:pic>
          <p:nvPicPr>
            <p:cNvPr id="13" name="Picture 12" descr="Chart, scatter chart&#10;&#10;Description automatically generated">
              <a:extLst>
                <a:ext uri="{FF2B5EF4-FFF2-40B4-BE49-F238E27FC236}">
                  <a16:creationId xmlns:a16="http://schemas.microsoft.com/office/drawing/2014/main" id="{D3C10F36-650E-C353-14E5-ED826BA53E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869"/>
            <a:stretch/>
          </p:blipFill>
          <p:spPr>
            <a:xfrm>
              <a:off x="244727" y="6819787"/>
              <a:ext cx="3069353" cy="2711703"/>
            </a:xfrm>
            <a:prstGeom prst="rect">
              <a:avLst/>
            </a:prstGeom>
          </p:spPr>
        </p:pic>
        <p:pic>
          <p:nvPicPr>
            <p:cNvPr id="14" name="Picture 13" descr="Chart, scatter chart&#10;&#10;Description automatically generated">
              <a:extLst>
                <a:ext uri="{FF2B5EF4-FFF2-40B4-BE49-F238E27FC236}">
                  <a16:creationId xmlns:a16="http://schemas.microsoft.com/office/drawing/2014/main" id="{B69473F8-2030-0F89-7030-5DA0623F7B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146" t="41234" r="16602" b="41769"/>
            <a:stretch/>
          </p:blipFill>
          <p:spPr>
            <a:xfrm>
              <a:off x="2437402" y="3807878"/>
              <a:ext cx="303129" cy="635897"/>
            </a:xfrm>
            <a:prstGeom prst="rect">
              <a:avLst/>
            </a:prstGeom>
          </p:spPr>
        </p:pic>
        <p:pic>
          <p:nvPicPr>
            <p:cNvPr id="15" name="Picture 14" descr="Chart, scatter chart&#10;&#10;Description automatically generated">
              <a:extLst>
                <a:ext uri="{FF2B5EF4-FFF2-40B4-BE49-F238E27FC236}">
                  <a16:creationId xmlns:a16="http://schemas.microsoft.com/office/drawing/2014/main" id="{90237F77-2FA3-DF8E-C42C-1BD1ACABFA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257" t="34736" r="16722" b="34709"/>
            <a:stretch/>
          </p:blipFill>
          <p:spPr>
            <a:xfrm>
              <a:off x="321690" y="6955817"/>
              <a:ext cx="174699" cy="117272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06FD127-E1E3-D5EC-4409-2E77E83B0A61}"/>
                </a:ext>
              </a:extLst>
            </p:cNvPr>
            <p:cNvSpPr txBox="1"/>
            <p:nvPr/>
          </p:nvSpPr>
          <p:spPr>
            <a:xfrm>
              <a:off x="98234" y="3648502"/>
              <a:ext cx="63200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sz="800" b="1" dirty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  <a:endParaRPr lang="en-CA" sz="8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90D592-5543-3D27-9C0C-94B470A81102}"/>
                </a:ext>
              </a:extLst>
            </p:cNvPr>
            <p:cNvSpPr txBox="1"/>
            <p:nvPr/>
          </p:nvSpPr>
          <p:spPr>
            <a:xfrm>
              <a:off x="3376363" y="3667702"/>
              <a:ext cx="63200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sz="800" b="1" dirty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</a:t>
              </a:r>
              <a:endParaRPr lang="en-CA" sz="8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5D06E4C-7C6F-8C72-D334-77B360F31B00}"/>
                </a:ext>
              </a:extLst>
            </p:cNvPr>
            <p:cNvSpPr txBox="1"/>
            <p:nvPr/>
          </p:nvSpPr>
          <p:spPr>
            <a:xfrm>
              <a:off x="108567" y="6598053"/>
              <a:ext cx="63200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sz="800" b="1" dirty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e</a:t>
              </a:r>
              <a:endParaRPr lang="en-CA" sz="8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A7A02E2-4801-8DAD-83FA-2DDDF08AAF1D}"/>
                </a:ext>
              </a:extLst>
            </p:cNvPr>
            <p:cNvSpPr txBox="1"/>
            <p:nvPr/>
          </p:nvSpPr>
          <p:spPr>
            <a:xfrm>
              <a:off x="3386597" y="6591090"/>
              <a:ext cx="63200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CA" sz="800" b="1" dirty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f</a:t>
              </a:r>
              <a:endParaRPr lang="en-CA" sz="8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7FA68FF-053D-8A1E-DDF9-EE0A29B8A948}"/>
                </a:ext>
              </a:extLst>
            </p:cNvPr>
            <p:cNvGrpSpPr/>
            <p:nvPr/>
          </p:nvGrpSpPr>
          <p:grpSpPr>
            <a:xfrm>
              <a:off x="5849102" y="5359710"/>
              <a:ext cx="566181" cy="276999"/>
              <a:chOff x="1095464" y="1742880"/>
              <a:chExt cx="566181" cy="276999"/>
            </a:xfrm>
          </p:grpSpPr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id="{52942301-6B50-2B32-41BC-AE0850D096AF}"/>
                  </a:ext>
                </a:extLst>
              </p:cNvPr>
              <p:cNvSpPr/>
              <p:nvPr/>
            </p:nvSpPr>
            <p:spPr>
              <a:xfrm>
                <a:off x="1160875" y="1801680"/>
                <a:ext cx="412465" cy="170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B04C4B55-F83A-13B9-3F59-56DC0B05F3CB}"/>
                  </a:ext>
                </a:extLst>
              </p:cNvPr>
              <p:cNvSpPr txBox="1"/>
              <p:nvPr/>
            </p:nvSpPr>
            <p:spPr>
              <a:xfrm>
                <a:off x="1095464" y="1742880"/>
                <a:ext cx="56618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29096"/>
                    </a:solidFill>
                    <a:cs typeface="Times New Roman" panose="02020603050405020304" pitchFamily="18" charset="0"/>
                  </a:rPr>
                  <a:t>Type I</a:t>
                </a: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8AA1C324-4E8C-E927-76C4-DBC54739FDBF}"/>
                </a:ext>
              </a:extLst>
            </p:cNvPr>
            <p:cNvGrpSpPr/>
            <p:nvPr/>
          </p:nvGrpSpPr>
          <p:grpSpPr>
            <a:xfrm>
              <a:off x="5329340" y="5486071"/>
              <a:ext cx="607859" cy="276999"/>
              <a:chOff x="946445" y="2210565"/>
              <a:chExt cx="607859" cy="276999"/>
            </a:xfrm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EF8867B-A0A2-9F60-20E9-782D5FEDBA4D}"/>
                  </a:ext>
                </a:extLst>
              </p:cNvPr>
              <p:cNvSpPr txBox="1"/>
              <p:nvPr/>
            </p:nvSpPr>
            <p:spPr>
              <a:xfrm>
                <a:off x="946445" y="2210565"/>
                <a:ext cx="6078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FE6EB6"/>
                    </a:solidFill>
                    <a:cs typeface="Times New Roman" panose="02020603050405020304" pitchFamily="18" charset="0"/>
                  </a:rPr>
                  <a:t>Type II</a:t>
                </a:r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6AC904AD-DE80-DE9D-F896-D1E62C459FD4}"/>
                  </a:ext>
                </a:extLst>
              </p:cNvPr>
              <p:cNvSpPr/>
              <p:nvPr/>
            </p:nvSpPr>
            <p:spPr>
              <a:xfrm>
                <a:off x="1008220" y="2273020"/>
                <a:ext cx="463297" cy="170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81C51707-BDA5-5B46-AD98-97F637D2F374}"/>
                </a:ext>
              </a:extLst>
            </p:cNvPr>
            <p:cNvGrpSpPr/>
            <p:nvPr/>
          </p:nvGrpSpPr>
          <p:grpSpPr>
            <a:xfrm>
              <a:off x="3591159" y="3956503"/>
              <a:ext cx="526927" cy="276999"/>
              <a:chOff x="-1638226" y="1887533"/>
              <a:chExt cx="526927" cy="276999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0D925410-C362-0CDB-00E5-47C38A63DBC5}"/>
                  </a:ext>
                </a:extLst>
              </p:cNvPr>
              <p:cNvSpPr/>
              <p:nvPr/>
            </p:nvSpPr>
            <p:spPr>
              <a:xfrm>
                <a:off x="-1571966" y="1951392"/>
                <a:ext cx="351322" cy="14928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4556F6CA-3262-6E47-6B57-EC55C92428AC}"/>
                  </a:ext>
                </a:extLst>
              </p:cNvPr>
              <p:cNvSpPr txBox="1"/>
              <p:nvPr/>
            </p:nvSpPr>
            <p:spPr>
              <a:xfrm>
                <a:off x="-1638226" y="1887533"/>
                <a:ext cx="5269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900200"/>
                    </a:solidFill>
                    <a:cs typeface="Times New Roman" panose="02020603050405020304" pitchFamily="18" charset="0"/>
                  </a:rPr>
                  <a:t>SCLC</a:t>
                </a:r>
              </a:p>
            </p:txBody>
          </p:sp>
        </p:grpSp>
        <p:sp>
          <p:nvSpPr>
            <p:cNvPr id="85" name="TextBox 34">
              <a:extLst>
                <a:ext uri="{FF2B5EF4-FFF2-40B4-BE49-F238E27FC236}">
                  <a16:creationId xmlns:a16="http://schemas.microsoft.com/office/drawing/2014/main" id="{2998DCC2-FDB2-AC66-F0F2-53CFFE26AEA6}"/>
                </a:ext>
              </a:extLst>
            </p:cNvPr>
            <p:cNvSpPr txBox="1"/>
            <p:nvPr/>
          </p:nvSpPr>
          <p:spPr>
            <a:xfrm>
              <a:off x="5659716" y="4516082"/>
              <a:ext cx="91612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CA" sz="1200" b="1" dirty="0">
                  <a:cs typeface="Helvetica" panose="020B0604020202020204" pitchFamily="34" charset="0"/>
                </a:rPr>
                <a:t>HCs</a:t>
              </a:r>
            </a:p>
          </p:txBody>
        </p:sp>
        <p:sp>
          <p:nvSpPr>
            <p:cNvPr id="86" name="Right Brace 85">
              <a:extLst>
                <a:ext uri="{FF2B5EF4-FFF2-40B4-BE49-F238E27FC236}">
                  <a16:creationId xmlns:a16="http://schemas.microsoft.com/office/drawing/2014/main" id="{2DB99A20-6162-A0D8-649E-F7D32C446D84}"/>
                </a:ext>
              </a:extLst>
            </p:cNvPr>
            <p:cNvSpPr/>
            <p:nvPr/>
          </p:nvSpPr>
          <p:spPr>
            <a:xfrm rot="16200000">
              <a:off x="5800173" y="4370699"/>
              <a:ext cx="100077" cy="862286"/>
            </a:xfrm>
            <a:prstGeom prst="rightBrace">
              <a:avLst>
                <a:gd name="adj1" fmla="val 61505"/>
                <a:gd name="adj2" fmla="val 50458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E0CCC04C-8844-343C-85D7-54B2FFADEFCC}"/>
                </a:ext>
              </a:extLst>
            </p:cNvPr>
            <p:cNvGrpSpPr/>
            <p:nvPr/>
          </p:nvGrpSpPr>
          <p:grpSpPr>
            <a:xfrm>
              <a:off x="3424045" y="4675669"/>
              <a:ext cx="500736" cy="276999"/>
              <a:chOff x="3422373" y="1171695"/>
              <a:chExt cx="500736" cy="276999"/>
            </a:xfrm>
          </p:grpSpPr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E738DF82-7D0C-2813-AB12-F687BB47D875}"/>
                  </a:ext>
                </a:extLst>
              </p:cNvPr>
              <p:cNvSpPr/>
              <p:nvPr/>
            </p:nvSpPr>
            <p:spPr>
              <a:xfrm>
                <a:off x="3492320" y="1238097"/>
                <a:ext cx="351322" cy="14928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44713F7-9EDA-8649-2828-5BE6B87E532D}"/>
                  </a:ext>
                </a:extLst>
              </p:cNvPr>
              <p:cNvSpPr txBox="1"/>
              <p:nvPr/>
            </p:nvSpPr>
            <p:spPr>
              <a:xfrm>
                <a:off x="3422373" y="1171695"/>
                <a:ext cx="5007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46EDD"/>
                    </a:solidFill>
                    <a:cs typeface="Times New Roman" panose="02020603050405020304" pitchFamily="18" charset="0"/>
                  </a:rPr>
                  <a:t>ERSC</a:t>
                </a:r>
              </a:p>
            </p:txBody>
          </p:sp>
        </p:grpSp>
        <p:sp>
          <p:nvSpPr>
            <p:cNvPr id="106" name="TextBox 34">
              <a:extLst>
                <a:ext uri="{FF2B5EF4-FFF2-40B4-BE49-F238E27FC236}">
                  <a16:creationId xmlns:a16="http://schemas.microsoft.com/office/drawing/2014/main" id="{B3888599-ACD1-C6B5-630F-4C7E5D18C808}"/>
                </a:ext>
              </a:extLst>
            </p:cNvPr>
            <p:cNvSpPr txBox="1"/>
            <p:nvPr/>
          </p:nvSpPr>
          <p:spPr>
            <a:xfrm>
              <a:off x="5456448" y="7187422"/>
              <a:ext cx="91612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CA" sz="1200" b="1" dirty="0">
                  <a:cs typeface="Helvetica" panose="020B0604020202020204" pitchFamily="34" charset="0"/>
                </a:rPr>
                <a:t>HCs</a:t>
              </a:r>
            </a:p>
          </p:txBody>
        </p:sp>
        <p:sp>
          <p:nvSpPr>
            <p:cNvPr id="107" name="Right Brace 106">
              <a:extLst>
                <a:ext uri="{FF2B5EF4-FFF2-40B4-BE49-F238E27FC236}">
                  <a16:creationId xmlns:a16="http://schemas.microsoft.com/office/drawing/2014/main" id="{FE933BAC-51B2-8747-32A2-E32475579FEF}"/>
                </a:ext>
              </a:extLst>
            </p:cNvPr>
            <p:cNvSpPr/>
            <p:nvPr/>
          </p:nvSpPr>
          <p:spPr>
            <a:xfrm>
              <a:off x="5413064" y="6984897"/>
              <a:ext cx="81377" cy="688071"/>
            </a:xfrm>
            <a:prstGeom prst="rightBrace">
              <a:avLst>
                <a:gd name="adj1" fmla="val 61505"/>
                <a:gd name="adj2" fmla="val 50458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84334DF9-31DA-305F-D2E5-871C094F665D}"/>
                </a:ext>
              </a:extLst>
            </p:cNvPr>
            <p:cNvGrpSpPr/>
            <p:nvPr/>
          </p:nvGrpSpPr>
          <p:grpSpPr>
            <a:xfrm>
              <a:off x="4373229" y="7335549"/>
              <a:ext cx="607859" cy="276999"/>
              <a:chOff x="946445" y="2210565"/>
              <a:chExt cx="607859" cy="276999"/>
            </a:xfrm>
          </p:grpSpPr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B518C44B-2809-79CA-5CAA-94AFBEE21F6F}"/>
                  </a:ext>
                </a:extLst>
              </p:cNvPr>
              <p:cNvSpPr txBox="1"/>
              <p:nvPr/>
            </p:nvSpPr>
            <p:spPr>
              <a:xfrm>
                <a:off x="946445" y="2210565"/>
                <a:ext cx="6078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FE6EB6"/>
                    </a:solidFill>
                    <a:cs typeface="Times New Roman" panose="02020603050405020304" pitchFamily="18" charset="0"/>
                  </a:rPr>
                  <a:t>Type II</a:t>
                </a:r>
              </a:p>
            </p:txBody>
          </p:sp>
          <p:sp>
            <p:nvSpPr>
              <p:cNvPr id="110" name="Rectangle: Rounded Corners 109">
                <a:extLst>
                  <a:ext uri="{FF2B5EF4-FFF2-40B4-BE49-F238E27FC236}">
                    <a16:creationId xmlns:a16="http://schemas.microsoft.com/office/drawing/2014/main" id="{E7EE90C5-9080-B7AE-8695-E46C966F56E3}"/>
                  </a:ext>
                </a:extLst>
              </p:cNvPr>
              <p:cNvSpPr/>
              <p:nvPr/>
            </p:nvSpPr>
            <p:spPr>
              <a:xfrm>
                <a:off x="1008220" y="2273020"/>
                <a:ext cx="463297" cy="170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C5793A9A-D3D5-B627-CCFB-C2E8D3A58E19}"/>
                </a:ext>
              </a:extLst>
            </p:cNvPr>
            <p:cNvGrpSpPr/>
            <p:nvPr/>
          </p:nvGrpSpPr>
          <p:grpSpPr>
            <a:xfrm>
              <a:off x="4513806" y="6903353"/>
              <a:ext cx="566181" cy="276999"/>
              <a:chOff x="1095464" y="1742880"/>
              <a:chExt cx="566181" cy="276999"/>
            </a:xfrm>
          </p:grpSpPr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id="{5C276218-6B88-B12F-A372-A45FD5520474}"/>
                  </a:ext>
                </a:extLst>
              </p:cNvPr>
              <p:cNvSpPr/>
              <p:nvPr/>
            </p:nvSpPr>
            <p:spPr>
              <a:xfrm>
                <a:off x="1160875" y="1801680"/>
                <a:ext cx="412465" cy="170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B8EB9B8B-DDC0-F1A9-FA76-A4803D5A3888}"/>
                  </a:ext>
                </a:extLst>
              </p:cNvPr>
              <p:cNvSpPr txBox="1"/>
              <p:nvPr/>
            </p:nvSpPr>
            <p:spPr>
              <a:xfrm>
                <a:off x="1095464" y="1742880"/>
                <a:ext cx="56618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29096"/>
                    </a:solidFill>
                    <a:cs typeface="Times New Roman" panose="02020603050405020304" pitchFamily="18" charset="0"/>
                  </a:rPr>
                  <a:t>Type I</a:t>
                </a: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C2DC2AD-B9FE-5168-62EA-518986D42AF4}"/>
                </a:ext>
              </a:extLst>
            </p:cNvPr>
            <p:cNvGrpSpPr/>
            <p:nvPr/>
          </p:nvGrpSpPr>
          <p:grpSpPr>
            <a:xfrm>
              <a:off x="5778367" y="8503805"/>
              <a:ext cx="526927" cy="276999"/>
              <a:chOff x="-1638226" y="1887533"/>
              <a:chExt cx="526927" cy="276999"/>
            </a:xfrm>
          </p:grpSpPr>
          <p:sp>
            <p:nvSpPr>
              <p:cNvPr id="115" name="Rectangle: Rounded Corners 114">
                <a:extLst>
                  <a:ext uri="{FF2B5EF4-FFF2-40B4-BE49-F238E27FC236}">
                    <a16:creationId xmlns:a16="http://schemas.microsoft.com/office/drawing/2014/main" id="{907EB879-855E-3D32-170D-F218016C6543}"/>
                  </a:ext>
                </a:extLst>
              </p:cNvPr>
              <p:cNvSpPr/>
              <p:nvPr/>
            </p:nvSpPr>
            <p:spPr>
              <a:xfrm>
                <a:off x="-1571966" y="1951392"/>
                <a:ext cx="351322" cy="14928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9C765DBB-5600-3370-C181-E07266D930A1}"/>
                  </a:ext>
                </a:extLst>
              </p:cNvPr>
              <p:cNvSpPr txBox="1"/>
              <p:nvPr/>
            </p:nvSpPr>
            <p:spPr>
              <a:xfrm>
                <a:off x="-1638226" y="1887533"/>
                <a:ext cx="5269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900200"/>
                    </a:solidFill>
                    <a:cs typeface="Times New Roman" panose="02020603050405020304" pitchFamily="18" charset="0"/>
                  </a:rPr>
                  <a:t>SCLC</a:t>
                </a: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F803133A-724B-6F64-96B4-2D1D336FA9C0}"/>
                </a:ext>
              </a:extLst>
            </p:cNvPr>
            <p:cNvGrpSpPr/>
            <p:nvPr/>
          </p:nvGrpSpPr>
          <p:grpSpPr>
            <a:xfrm>
              <a:off x="4407086" y="7868178"/>
              <a:ext cx="500736" cy="276999"/>
              <a:chOff x="3425526" y="1171695"/>
              <a:chExt cx="500736" cy="276999"/>
            </a:xfrm>
          </p:grpSpPr>
          <p:sp>
            <p:nvSpPr>
              <p:cNvPr id="120" name="Rectangle: Rounded Corners 119">
                <a:extLst>
                  <a:ext uri="{FF2B5EF4-FFF2-40B4-BE49-F238E27FC236}">
                    <a16:creationId xmlns:a16="http://schemas.microsoft.com/office/drawing/2014/main" id="{33BDE437-06C3-1FD7-3094-58D6299DD30D}"/>
                  </a:ext>
                </a:extLst>
              </p:cNvPr>
              <p:cNvSpPr/>
              <p:nvPr/>
            </p:nvSpPr>
            <p:spPr>
              <a:xfrm>
                <a:off x="3492320" y="1238097"/>
                <a:ext cx="351322" cy="14928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65235663-6A22-26BE-A3E7-A766A4FCE876}"/>
                  </a:ext>
                </a:extLst>
              </p:cNvPr>
              <p:cNvSpPr txBox="1"/>
              <p:nvPr/>
            </p:nvSpPr>
            <p:spPr>
              <a:xfrm>
                <a:off x="3425526" y="1171695"/>
                <a:ext cx="5007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46EDD"/>
                    </a:solidFill>
                    <a:cs typeface="Times New Roman" panose="02020603050405020304" pitchFamily="18" charset="0"/>
                  </a:rPr>
                  <a:t>ERSC</a:t>
                </a:r>
              </a:p>
            </p:txBody>
          </p:sp>
        </p:grpSp>
        <p:sp>
          <p:nvSpPr>
            <p:cNvPr id="50" name="TextBox 34">
              <a:extLst>
                <a:ext uri="{FF2B5EF4-FFF2-40B4-BE49-F238E27FC236}">
                  <a16:creationId xmlns:a16="http://schemas.microsoft.com/office/drawing/2014/main" id="{C5916ED2-0D5F-BEB0-5D11-D463E632D1A6}"/>
                </a:ext>
              </a:extLst>
            </p:cNvPr>
            <p:cNvSpPr txBox="1"/>
            <p:nvPr/>
          </p:nvSpPr>
          <p:spPr>
            <a:xfrm>
              <a:off x="3480266" y="3030288"/>
              <a:ext cx="916129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CA" sz="800" dirty="0"/>
                <a:t>UMAP1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2933519-28A4-AF37-8CAB-DC3E7FA9635E}"/>
                </a:ext>
              </a:extLst>
            </p:cNvPr>
            <p:cNvGrpSpPr/>
            <p:nvPr/>
          </p:nvGrpSpPr>
          <p:grpSpPr>
            <a:xfrm>
              <a:off x="3423159" y="2277556"/>
              <a:ext cx="515172" cy="897766"/>
              <a:chOff x="67089" y="2466693"/>
              <a:chExt cx="515172" cy="897766"/>
            </a:xfrm>
          </p:grpSpPr>
          <p:sp>
            <p:nvSpPr>
              <p:cNvPr id="52" name="TextBox 34">
                <a:extLst>
                  <a:ext uri="{FF2B5EF4-FFF2-40B4-BE49-F238E27FC236}">
                    <a16:creationId xmlns:a16="http://schemas.microsoft.com/office/drawing/2014/main" id="{7020E61E-6B1B-3D40-EDD5-D2F1526FF398}"/>
                  </a:ext>
                </a:extLst>
              </p:cNvPr>
              <p:cNvSpPr txBox="1"/>
              <p:nvPr/>
            </p:nvSpPr>
            <p:spPr>
              <a:xfrm rot="16200000">
                <a:off x="-274072" y="2807854"/>
                <a:ext cx="897766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CA" sz="800" dirty="0"/>
                  <a:t>UMAP2</a:t>
                </a: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EDE32C87-5469-6BBE-C85A-58F849B1FAE3}"/>
                  </a:ext>
                </a:extLst>
              </p:cNvPr>
              <p:cNvGrpSpPr/>
              <p:nvPr/>
            </p:nvGrpSpPr>
            <p:grpSpPr>
              <a:xfrm>
                <a:off x="233729" y="2925730"/>
                <a:ext cx="348532" cy="348016"/>
                <a:chOff x="233729" y="2925730"/>
                <a:chExt cx="348532" cy="348016"/>
              </a:xfrm>
            </p:grpSpPr>
            <p:sp>
              <p:nvSpPr>
                <p:cNvPr id="54" name="Arrow: Right 53">
                  <a:extLst>
                    <a:ext uri="{FF2B5EF4-FFF2-40B4-BE49-F238E27FC236}">
                      <a16:creationId xmlns:a16="http://schemas.microsoft.com/office/drawing/2014/main" id="{24337354-8507-6DFC-A95D-28908088F809}"/>
                    </a:ext>
                  </a:extLst>
                </p:cNvPr>
                <p:cNvSpPr/>
                <p:nvPr/>
              </p:nvSpPr>
              <p:spPr>
                <a:xfrm>
                  <a:off x="245500" y="3228027"/>
                  <a:ext cx="336761" cy="45719"/>
                </a:xfrm>
                <a:prstGeom prst="rightArrow">
                  <a:avLst/>
                </a:prstGeom>
                <a:solidFill>
                  <a:schemeClr val="tx1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55" name="Arrow: Right 54">
                  <a:extLst>
                    <a:ext uri="{FF2B5EF4-FFF2-40B4-BE49-F238E27FC236}">
                      <a16:creationId xmlns:a16="http://schemas.microsoft.com/office/drawing/2014/main" id="{B4E9479C-A2F8-4FC6-88FC-CD1C3F231321}"/>
                    </a:ext>
                  </a:extLst>
                </p:cNvPr>
                <p:cNvSpPr/>
                <p:nvPr/>
              </p:nvSpPr>
              <p:spPr>
                <a:xfrm rot="16200000">
                  <a:off x="88208" y="3071251"/>
                  <a:ext cx="336761" cy="45719"/>
                </a:xfrm>
                <a:prstGeom prst="rightArrow">
                  <a:avLst/>
                </a:prstGeom>
                <a:solidFill>
                  <a:schemeClr val="tx1"/>
                </a:solidFill>
                <a:ln w="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</p:grpSp>
        <p:sp>
          <p:nvSpPr>
            <p:cNvPr id="60" name="TextBox 34">
              <a:extLst>
                <a:ext uri="{FF2B5EF4-FFF2-40B4-BE49-F238E27FC236}">
                  <a16:creationId xmlns:a16="http://schemas.microsoft.com/office/drawing/2014/main" id="{1EF90B9F-EB1E-1867-FE9A-312D69EF9E89}"/>
                </a:ext>
              </a:extLst>
            </p:cNvPr>
            <p:cNvSpPr txBox="1"/>
            <p:nvPr/>
          </p:nvSpPr>
          <p:spPr>
            <a:xfrm>
              <a:off x="4086847" y="1607745"/>
              <a:ext cx="91612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CA" sz="1200" b="1" dirty="0">
                  <a:cs typeface="Helvetica" panose="020B0604020202020204" pitchFamily="34" charset="0"/>
                </a:rPr>
                <a:t>HCs</a:t>
              </a:r>
            </a:p>
          </p:txBody>
        </p:sp>
        <p:sp>
          <p:nvSpPr>
            <p:cNvPr id="71" name="Right Brace 70">
              <a:extLst>
                <a:ext uri="{FF2B5EF4-FFF2-40B4-BE49-F238E27FC236}">
                  <a16:creationId xmlns:a16="http://schemas.microsoft.com/office/drawing/2014/main" id="{F2466D9D-D849-5A86-00EA-74279A22E963}"/>
                </a:ext>
              </a:extLst>
            </p:cNvPr>
            <p:cNvSpPr/>
            <p:nvPr/>
          </p:nvSpPr>
          <p:spPr>
            <a:xfrm rot="16200000">
              <a:off x="4228412" y="1509069"/>
              <a:ext cx="106239" cy="780772"/>
            </a:xfrm>
            <a:prstGeom prst="rightBrace">
              <a:avLst>
                <a:gd name="adj1" fmla="val 61505"/>
                <a:gd name="adj2" fmla="val 50458"/>
              </a:avLst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1CE16375-3C57-EEE7-D5C4-4B4614D7D216}"/>
                </a:ext>
              </a:extLst>
            </p:cNvPr>
            <p:cNvGrpSpPr/>
            <p:nvPr/>
          </p:nvGrpSpPr>
          <p:grpSpPr>
            <a:xfrm>
              <a:off x="3585937" y="2298399"/>
              <a:ext cx="566181" cy="276999"/>
              <a:chOff x="3973680" y="1140339"/>
              <a:chExt cx="566181" cy="276999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36F84207-1C80-8160-C670-966839935029}"/>
                  </a:ext>
                </a:extLst>
              </p:cNvPr>
              <p:cNvSpPr/>
              <p:nvPr/>
            </p:nvSpPr>
            <p:spPr>
              <a:xfrm>
                <a:off x="4039091" y="1199139"/>
                <a:ext cx="412465" cy="170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5CFB4647-600E-A2A1-29B2-30C0A855EA3C}"/>
                  </a:ext>
                </a:extLst>
              </p:cNvPr>
              <p:cNvSpPr txBox="1"/>
              <p:nvPr/>
            </p:nvSpPr>
            <p:spPr>
              <a:xfrm>
                <a:off x="3973680" y="1140339"/>
                <a:ext cx="56618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29096"/>
                    </a:solidFill>
                    <a:cs typeface="Times New Roman" panose="02020603050405020304" pitchFamily="18" charset="0"/>
                  </a:rPr>
                  <a:t>Type I</a:t>
                </a:r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B32A2CBA-55E4-A274-1818-97F4B1FC1A20}"/>
                </a:ext>
              </a:extLst>
            </p:cNvPr>
            <p:cNvGrpSpPr/>
            <p:nvPr/>
          </p:nvGrpSpPr>
          <p:grpSpPr>
            <a:xfrm>
              <a:off x="3971358" y="2543978"/>
              <a:ext cx="607859" cy="276999"/>
              <a:chOff x="3453918" y="1266700"/>
              <a:chExt cx="607859" cy="276999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907C9A25-8526-6A4C-8131-468C91C8B22C}"/>
                  </a:ext>
                </a:extLst>
              </p:cNvPr>
              <p:cNvSpPr txBox="1"/>
              <p:nvPr/>
            </p:nvSpPr>
            <p:spPr>
              <a:xfrm>
                <a:off x="3453918" y="1266700"/>
                <a:ext cx="6078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FE6EB6"/>
                    </a:solidFill>
                    <a:cs typeface="Times New Roman" panose="02020603050405020304" pitchFamily="18" charset="0"/>
                  </a:rPr>
                  <a:t>Type II</a:t>
                </a:r>
              </a:p>
            </p:txBody>
          </p:sp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4BB8700C-A666-882C-EC86-ACDF25F07BC7}"/>
                  </a:ext>
                </a:extLst>
              </p:cNvPr>
              <p:cNvSpPr/>
              <p:nvPr/>
            </p:nvSpPr>
            <p:spPr>
              <a:xfrm>
                <a:off x="3515693" y="1329155"/>
                <a:ext cx="463297" cy="17069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F2D92666-7D5B-3761-9663-AFBBBDA48512}"/>
                </a:ext>
              </a:extLst>
            </p:cNvPr>
            <p:cNvGrpSpPr/>
            <p:nvPr/>
          </p:nvGrpSpPr>
          <p:grpSpPr>
            <a:xfrm>
              <a:off x="5968128" y="812666"/>
              <a:ext cx="526927" cy="276999"/>
              <a:chOff x="4577457" y="1698351"/>
              <a:chExt cx="526927" cy="276999"/>
            </a:xfrm>
          </p:grpSpPr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EA4A64B7-5A92-1F56-272D-71315E2EB998}"/>
                  </a:ext>
                </a:extLst>
              </p:cNvPr>
              <p:cNvSpPr/>
              <p:nvPr/>
            </p:nvSpPr>
            <p:spPr>
              <a:xfrm>
                <a:off x="4643717" y="1762210"/>
                <a:ext cx="351322" cy="14928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C3FF5F0-9257-157F-C7DE-B247AA2A02F1}"/>
                  </a:ext>
                </a:extLst>
              </p:cNvPr>
              <p:cNvSpPr txBox="1"/>
              <p:nvPr/>
            </p:nvSpPr>
            <p:spPr>
              <a:xfrm>
                <a:off x="4577457" y="1698351"/>
                <a:ext cx="5269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900200"/>
                    </a:solidFill>
                    <a:cs typeface="Times New Roman" panose="02020603050405020304" pitchFamily="18" charset="0"/>
                  </a:rPr>
                  <a:t>SCLC</a:t>
                </a: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62D52F74-05F6-1C59-160D-DBB0531A74DF}"/>
                </a:ext>
              </a:extLst>
            </p:cNvPr>
            <p:cNvGrpSpPr/>
            <p:nvPr/>
          </p:nvGrpSpPr>
          <p:grpSpPr>
            <a:xfrm>
              <a:off x="4730720" y="1101306"/>
              <a:ext cx="500736" cy="276999"/>
              <a:chOff x="4373229" y="2434387"/>
              <a:chExt cx="500736" cy="276999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26CF921D-2E75-AF71-F4EF-5EE94F040315}"/>
                  </a:ext>
                </a:extLst>
              </p:cNvPr>
              <p:cNvSpPr/>
              <p:nvPr/>
            </p:nvSpPr>
            <p:spPr>
              <a:xfrm>
                <a:off x="4443176" y="2500789"/>
                <a:ext cx="351322" cy="14928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A2E95A34-663C-70D2-1F08-9A3C54EEBEE6}"/>
                  </a:ext>
                </a:extLst>
              </p:cNvPr>
              <p:cNvSpPr txBox="1"/>
              <p:nvPr/>
            </p:nvSpPr>
            <p:spPr>
              <a:xfrm>
                <a:off x="4373229" y="2434387"/>
                <a:ext cx="5007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46EDD"/>
                    </a:solidFill>
                    <a:cs typeface="Times New Roman" panose="02020603050405020304" pitchFamily="18" charset="0"/>
                  </a:rPr>
                  <a:t>ERSC</a:t>
                </a:r>
              </a:p>
            </p:txBody>
          </p:sp>
        </p:grpSp>
        <p:sp>
          <p:nvSpPr>
            <p:cNvPr id="125" name="TextBox 34">
              <a:extLst>
                <a:ext uri="{FF2B5EF4-FFF2-40B4-BE49-F238E27FC236}">
                  <a16:creationId xmlns:a16="http://schemas.microsoft.com/office/drawing/2014/main" id="{998D641C-834F-25AC-1127-2FBA3D5D70CA}"/>
                </a:ext>
              </a:extLst>
            </p:cNvPr>
            <p:cNvSpPr txBox="1"/>
            <p:nvPr/>
          </p:nvSpPr>
          <p:spPr>
            <a:xfrm>
              <a:off x="2415283" y="3644320"/>
              <a:ext cx="91612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CA" sz="1200" b="1" dirty="0">
                  <a:cs typeface="Helvetica" panose="020B0604020202020204" pitchFamily="34" charset="0"/>
                </a:rPr>
                <a:t>5.447 Cells</a:t>
              </a:r>
            </a:p>
          </p:txBody>
        </p:sp>
        <p:sp>
          <p:nvSpPr>
            <p:cNvPr id="126" name="TextBox 34">
              <a:extLst>
                <a:ext uri="{FF2B5EF4-FFF2-40B4-BE49-F238E27FC236}">
                  <a16:creationId xmlns:a16="http://schemas.microsoft.com/office/drawing/2014/main" id="{7242284E-B7AD-2F5D-C2AB-108FD42E7960}"/>
                </a:ext>
              </a:extLst>
            </p:cNvPr>
            <p:cNvSpPr txBox="1"/>
            <p:nvPr/>
          </p:nvSpPr>
          <p:spPr>
            <a:xfrm>
              <a:off x="242623" y="6748071"/>
              <a:ext cx="91612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CA" sz="1200" b="1" dirty="0">
                  <a:cs typeface="Helvetica" panose="020B0604020202020204" pitchFamily="34" charset="0"/>
                </a:rPr>
                <a:t>6.647 Cells</a:t>
              </a:r>
            </a:p>
          </p:txBody>
        </p:sp>
        <p:pic>
          <p:nvPicPr>
            <p:cNvPr id="17" name="Picture 16" descr="A group of dots in different colors&#10;&#10;Description automatically generated">
              <a:extLst>
                <a:ext uri="{FF2B5EF4-FFF2-40B4-BE49-F238E27FC236}">
                  <a16:creationId xmlns:a16="http://schemas.microsoft.com/office/drawing/2014/main" id="{6817F3A8-12B0-D853-2831-C04768EA22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149"/>
            <a:stretch/>
          </p:blipFill>
          <p:spPr>
            <a:xfrm>
              <a:off x="316227" y="625570"/>
              <a:ext cx="2926352" cy="2469628"/>
            </a:xfrm>
            <a:prstGeom prst="rect">
              <a:avLst/>
            </a:prstGeom>
          </p:spPr>
        </p:pic>
        <p:pic>
          <p:nvPicPr>
            <p:cNvPr id="123" name="Picture 122" descr="Chart, scatter chart&#10;&#10;Description automatically generated">
              <a:extLst>
                <a:ext uri="{FF2B5EF4-FFF2-40B4-BE49-F238E27FC236}">
                  <a16:creationId xmlns:a16="http://schemas.microsoft.com/office/drawing/2014/main" id="{9881B996-23EF-F7C6-BECD-90B2041C29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146" t="41235" r="16763" b="46103"/>
            <a:stretch/>
          </p:blipFill>
          <p:spPr>
            <a:xfrm>
              <a:off x="235523" y="727395"/>
              <a:ext cx="302961" cy="488364"/>
            </a:xfrm>
            <a:prstGeom prst="rect">
              <a:avLst/>
            </a:prstGeom>
          </p:spPr>
        </p:pic>
        <p:sp>
          <p:nvSpPr>
            <p:cNvPr id="124" name="TextBox 34">
              <a:extLst>
                <a:ext uri="{FF2B5EF4-FFF2-40B4-BE49-F238E27FC236}">
                  <a16:creationId xmlns:a16="http://schemas.microsoft.com/office/drawing/2014/main" id="{F7104D93-214F-3DF3-8FB0-39A294D9DEE3}"/>
                </a:ext>
              </a:extLst>
            </p:cNvPr>
            <p:cNvSpPr txBox="1"/>
            <p:nvPr/>
          </p:nvSpPr>
          <p:spPr>
            <a:xfrm>
              <a:off x="261692" y="559441"/>
              <a:ext cx="91612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CA" sz="1200" b="1" dirty="0">
                  <a:cs typeface="Helvetica" panose="020B0604020202020204" pitchFamily="34" charset="0"/>
                </a:rPr>
                <a:t>4.463 Cells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A2FAEED-8B8D-CDEA-B3C4-81A74BE734EC}"/>
                </a:ext>
              </a:extLst>
            </p:cNvPr>
            <p:cNvGrpSpPr/>
            <p:nvPr/>
          </p:nvGrpSpPr>
          <p:grpSpPr>
            <a:xfrm>
              <a:off x="201557" y="2280944"/>
              <a:ext cx="973236" cy="968176"/>
              <a:chOff x="175429" y="2280944"/>
              <a:chExt cx="973236" cy="968176"/>
            </a:xfrm>
          </p:grpSpPr>
          <p:sp>
            <p:nvSpPr>
              <p:cNvPr id="65" name="TextBox 34">
                <a:extLst>
                  <a:ext uri="{FF2B5EF4-FFF2-40B4-BE49-F238E27FC236}">
                    <a16:creationId xmlns:a16="http://schemas.microsoft.com/office/drawing/2014/main" id="{A6B952A2-BF49-4917-30C7-A088B58FBDCC}"/>
                  </a:ext>
                </a:extLst>
              </p:cNvPr>
              <p:cNvSpPr txBox="1"/>
              <p:nvPr/>
            </p:nvSpPr>
            <p:spPr>
              <a:xfrm>
                <a:off x="232536" y="3033676"/>
                <a:ext cx="916129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CA" sz="800" dirty="0"/>
                  <a:t>UMAP1</a:t>
                </a:r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BB30864C-71D7-991A-CFC8-BBC7AEF44902}"/>
                  </a:ext>
                </a:extLst>
              </p:cNvPr>
              <p:cNvGrpSpPr/>
              <p:nvPr/>
            </p:nvGrpSpPr>
            <p:grpSpPr>
              <a:xfrm>
                <a:off x="175429" y="2280944"/>
                <a:ext cx="515172" cy="897766"/>
                <a:chOff x="67089" y="2466693"/>
                <a:chExt cx="515172" cy="897766"/>
              </a:xfrm>
            </p:grpSpPr>
            <p:sp>
              <p:nvSpPr>
                <p:cNvPr id="67" name="TextBox 34">
                  <a:extLst>
                    <a:ext uri="{FF2B5EF4-FFF2-40B4-BE49-F238E27FC236}">
                      <a16:creationId xmlns:a16="http://schemas.microsoft.com/office/drawing/2014/main" id="{21FB844D-EB20-FC7E-E45A-F6294E5D3FF0}"/>
                    </a:ext>
                  </a:extLst>
                </p:cNvPr>
                <p:cNvSpPr txBox="1"/>
                <p:nvPr/>
              </p:nvSpPr>
              <p:spPr>
                <a:xfrm rot="16200000">
                  <a:off x="-274072" y="2807854"/>
                  <a:ext cx="897766" cy="2154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/>
                  <a:r>
                    <a:rPr lang="en-CA" sz="800" dirty="0"/>
                    <a:t>UMAP2</a:t>
                  </a:r>
                </a:p>
              </p:txBody>
            </p: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60DF1EB8-0182-77C8-2777-1B0DC3040DF4}"/>
                    </a:ext>
                  </a:extLst>
                </p:cNvPr>
                <p:cNvGrpSpPr/>
                <p:nvPr/>
              </p:nvGrpSpPr>
              <p:grpSpPr>
                <a:xfrm>
                  <a:off x="233729" y="2925730"/>
                  <a:ext cx="348532" cy="348016"/>
                  <a:chOff x="233729" y="2925730"/>
                  <a:chExt cx="348532" cy="348016"/>
                </a:xfrm>
              </p:grpSpPr>
              <p:sp>
                <p:nvSpPr>
                  <p:cNvPr id="69" name="Arrow: Right 68">
                    <a:extLst>
                      <a:ext uri="{FF2B5EF4-FFF2-40B4-BE49-F238E27FC236}">
                        <a16:creationId xmlns:a16="http://schemas.microsoft.com/office/drawing/2014/main" id="{65F58F47-3BA8-434A-F4D6-C166397F9C9C}"/>
                      </a:ext>
                    </a:extLst>
                  </p:cNvPr>
                  <p:cNvSpPr/>
                  <p:nvPr/>
                </p:nvSpPr>
                <p:spPr>
                  <a:xfrm>
                    <a:off x="245500" y="3228027"/>
                    <a:ext cx="336761" cy="45719"/>
                  </a:xfrm>
                  <a:prstGeom prst="rightArrow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70" name="Arrow: Right 69">
                    <a:extLst>
                      <a:ext uri="{FF2B5EF4-FFF2-40B4-BE49-F238E27FC236}">
                        <a16:creationId xmlns:a16="http://schemas.microsoft.com/office/drawing/2014/main" id="{026FB1ED-FCBA-E105-73B4-11C7DB3AA31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8208" y="3071251"/>
                    <a:ext cx="336761" cy="45719"/>
                  </a:xfrm>
                  <a:prstGeom prst="rightArrow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</p:grp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C6CF004-119A-5EF2-DAFF-E262ADC0BCF8}"/>
                </a:ext>
              </a:extLst>
            </p:cNvPr>
            <p:cNvGrpSpPr/>
            <p:nvPr/>
          </p:nvGrpSpPr>
          <p:grpSpPr>
            <a:xfrm>
              <a:off x="3426152" y="5554660"/>
              <a:ext cx="973236" cy="968176"/>
              <a:chOff x="8075340" y="2827605"/>
              <a:chExt cx="973236" cy="968176"/>
            </a:xfrm>
          </p:grpSpPr>
          <p:sp>
            <p:nvSpPr>
              <p:cNvPr id="19" name="TextBox 34">
                <a:extLst>
                  <a:ext uri="{FF2B5EF4-FFF2-40B4-BE49-F238E27FC236}">
                    <a16:creationId xmlns:a16="http://schemas.microsoft.com/office/drawing/2014/main" id="{C6A7CA35-759E-A8D4-7E16-235001458AEB}"/>
                  </a:ext>
                </a:extLst>
              </p:cNvPr>
              <p:cNvSpPr txBox="1"/>
              <p:nvPr/>
            </p:nvSpPr>
            <p:spPr>
              <a:xfrm>
                <a:off x="8132447" y="3580337"/>
                <a:ext cx="916129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CA" sz="800" dirty="0"/>
                  <a:t>UMAP1</a:t>
                </a: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0B25B867-C166-7C1F-1E7A-E7278D262B25}"/>
                  </a:ext>
                </a:extLst>
              </p:cNvPr>
              <p:cNvGrpSpPr/>
              <p:nvPr/>
            </p:nvGrpSpPr>
            <p:grpSpPr>
              <a:xfrm>
                <a:off x="8075340" y="2827605"/>
                <a:ext cx="515172" cy="897766"/>
                <a:chOff x="67089" y="2466693"/>
                <a:chExt cx="515172" cy="897766"/>
              </a:xfrm>
            </p:grpSpPr>
            <p:sp>
              <p:nvSpPr>
                <p:cNvPr id="46" name="TextBox 34">
                  <a:extLst>
                    <a:ext uri="{FF2B5EF4-FFF2-40B4-BE49-F238E27FC236}">
                      <a16:creationId xmlns:a16="http://schemas.microsoft.com/office/drawing/2014/main" id="{DFFEF6A2-6B68-5199-7D65-0EB4D93F7B2F}"/>
                    </a:ext>
                  </a:extLst>
                </p:cNvPr>
                <p:cNvSpPr txBox="1"/>
                <p:nvPr/>
              </p:nvSpPr>
              <p:spPr>
                <a:xfrm rot="16200000">
                  <a:off x="-274072" y="2807854"/>
                  <a:ext cx="897766" cy="2154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/>
                  <a:r>
                    <a:rPr lang="en-CA" sz="800" dirty="0"/>
                    <a:t>UMAP2</a:t>
                  </a:r>
                </a:p>
              </p:txBody>
            </p: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2A00159A-605D-B557-110D-6A5F904D0A68}"/>
                    </a:ext>
                  </a:extLst>
                </p:cNvPr>
                <p:cNvGrpSpPr/>
                <p:nvPr/>
              </p:nvGrpSpPr>
              <p:grpSpPr>
                <a:xfrm>
                  <a:off x="233729" y="2925730"/>
                  <a:ext cx="348532" cy="348016"/>
                  <a:chOff x="233729" y="2925730"/>
                  <a:chExt cx="348532" cy="348016"/>
                </a:xfrm>
              </p:grpSpPr>
              <p:sp>
                <p:nvSpPr>
                  <p:cNvPr id="56" name="Arrow: Right 55">
                    <a:extLst>
                      <a:ext uri="{FF2B5EF4-FFF2-40B4-BE49-F238E27FC236}">
                        <a16:creationId xmlns:a16="http://schemas.microsoft.com/office/drawing/2014/main" id="{DD919B0D-8928-BD19-1CC5-322239894951}"/>
                      </a:ext>
                    </a:extLst>
                  </p:cNvPr>
                  <p:cNvSpPr/>
                  <p:nvPr/>
                </p:nvSpPr>
                <p:spPr>
                  <a:xfrm>
                    <a:off x="245500" y="3228027"/>
                    <a:ext cx="336761" cy="45719"/>
                  </a:xfrm>
                  <a:prstGeom prst="rightArrow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57" name="Arrow: Right 56">
                    <a:extLst>
                      <a:ext uri="{FF2B5EF4-FFF2-40B4-BE49-F238E27FC236}">
                        <a16:creationId xmlns:a16="http://schemas.microsoft.com/office/drawing/2014/main" id="{6A9FC2C8-05F9-3A6B-A55D-BB4421A0DBA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8208" y="3071251"/>
                    <a:ext cx="336761" cy="45719"/>
                  </a:xfrm>
                  <a:prstGeom prst="rightArrow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</p:grp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5AF70637-8E6A-B0E4-A353-AAE5A3CCE8F0}"/>
                </a:ext>
              </a:extLst>
            </p:cNvPr>
            <p:cNvGrpSpPr/>
            <p:nvPr/>
          </p:nvGrpSpPr>
          <p:grpSpPr>
            <a:xfrm>
              <a:off x="206493" y="5557224"/>
              <a:ext cx="973236" cy="968176"/>
              <a:chOff x="67089" y="2466693"/>
              <a:chExt cx="973236" cy="968176"/>
            </a:xfrm>
          </p:grpSpPr>
          <p:sp>
            <p:nvSpPr>
              <p:cNvPr id="61" name="TextBox 34">
                <a:extLst>
                  <a:ext uri="{FF2B5EF4-FFF2-40B4-BE49-F238E27FC236}">
                    <a16:creationId xmlns:a16="http://schemas.microsoft.com/office/drawing/2014/main" id="{1DC86CF5-C918-A28C-4521-D7C02EAE9CDF}"/>
                  </a:ext>
                </a:extLst>
              </p:cNvPr>
              <p:cNvSpPr txBox="1"/>
              <p:nvPr/>
            </p:nvSpPr>
            <p:spPr>
              <a:xfrm>
                <a:off x="124196" y="3219425"/>
                <a:ext cx="916129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CA" sz="800" dirty="0"/>
                  <a:t>UMAP1</a:t>
                </a: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84A6096D-A0BB-47A3-421B-5DEDE90818CA}"/>
                  </a:ext>
                </a:extLst>
              </p:cNvPr>
              <p:cNvGrpSpPr/>
              <p:nvPr/>
            </p:nvGrpSpPr>
            <p:grpSpPr>
              <a:xfrm>
                <a:off x="67089" y="2466693"/>
                <a:ext cx="515172" cy="897766"/>
                <a:chOff x="67089" y="2466693"/>
                <a:chExt cx="515172" cy="897766"/>
              </a:xfrm>
            </p:grpSpPr>
            <p:sp>
              <p:nvSpPr>
                <p:cNvPr id="63" name="TextBox 34">
                  <a:extLst>
                    <a:ext uri="{FF2B5EF4-FFF2-40B4-BE49-F238E27FC236}">
                      <a16:creationId xmlns:a16="http://schemas.microsoft.com/office/drawing/2014/main" id="{AB8225F8-EA0A-9E8F-051F-9A7967B0546E}"/>
                    </a:ext>
                  </a:extLst>
                </p:cNvPr>
                <p:cNvSpPr txBox="1"/>
                <p:nvPr/>
              </p:nvSpPr>
              <p:spPr>
                <a:xfrm rot="16200000">
                  <a:off x="-274072" y="2807854"/>
                  <a:ext cx="897766" cy="2154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/>
                  <a:r>
                    <a:rPr lang="en-CA" sz="800" dirty="0"/>
                    <a:t>UMAP2</a:t>
                  </a:r>
                </a:p>
              </p:txBody>
            </p: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F683FB13-0D78-8892-6B61-B7781BE6C949}"/>
                    </a:ext>
                  </a:extLst>
                </p:cNvPr>
                <p:cNvGrpSpPr/>
                <p:nvPr/>
              </p:nvGrpSpPr>
              <p:grpSpPr>
                <a:xfrm>
                  <a:off x="233729" y="2925730"/>
                  <a:ext cx="348532" cy="348016"/>
                  <a:chOff x="233729" y="2925730"/>
                  <a:chExt cx="348532" cy="348016"/>
                </a:xfrm>
              </p:grpSpPr>
              <p:sp>
                <p:nvSpPr>
                  <p:cNvPr id="73" name="Arrow: Right 72">
                    <a:extLst>
                      <a:ext uri="{FF2B5EF4-FFF2-40B4-BE49-F238E27FC236}">
                        <a16:creationId xmlns:a16="http://schemas.microsoft.com/office/drawing/2014/main" id="{9A14417A-A940-CE35-4991-2BD66C6CA8B4}"/>
                      </a:ext>
                    </a:extLst>
                  </p:cNvPr>
                  <p:cNvSpPr/>
                  <p:nvPr/>
                </p:nvSpPr>
                <p:spPr>
                  <a:xfrm>
                    <a:off x="245500" y="3228027"/>
                    <a:ext cx="336761" cy="45719"/>
                  </a:xfrm>
                  <a:prstGeom prst="rightArrow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74" name="Arrow: Right 73">
                    <a:extLst>
                      <a:ext uri="{FF2B5EF4-FFF2-40B4-BE49-F238E27FC236}">
                        <a16:creationId xmlns:a16="http://schemas.microsoft.com/office/drawing/2014/main" id="{341B3B59-7C59-F0BB-F576-83A2AF96913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8208" y="3071251"/>
                    <a:ext cx="336761" cy="45719"/>
                  </a:xfrm>
                  <a:prstGeom prst="rightArrow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A1CF9B4B-F982-D74D-CE8E-2BAB8DF950F0}"/>
                </a:ext>
              </a:extLst>
            </p:cNvPr>
            <p:cNvGrpSpPr/>
            <p:nvPr/>
          </p:nvGrpSpPr>
          <p:grpSpPr>
            <a:xfrm>
              <a:off x="3421291" y="8656918"/>
              <a:ext cx="973236" cy="968176"/>
              <a:chOff x="67089" y="2466693"/>
              <a:chExt cx="973236" cy="968176"/>
            </a:xfrm>
          </p:grpSpPr>
          <p:sp>
            <p:nvSpPr>
              <p:cNvPr id="76" name="TextBox 34">
                <a:extLst>
                  <a:ext uri="{FF2B5EF4-FFF2-40B4-BE49-F238E27FC236}">
                    <a16:creationId xmlns:a16="http://schemas.microsoft.com/office/drawing/2014/main" id="{87D33384-01EC-C5A4-0324-5EE35BAF490E}"/>
                  </a:ext>
                </a:extLst>
              </p:cNvPr>
              <p:cNvSpPr txBox="1"/>
              <p:nvPr/>
            </p:nvSpPr>
            <p:spPr>
              <a:xfrm>
                <a:off x="124196" y="3219425"/>
                <a:ext cx="916129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CA" sz="800" dirty="0"/>
                  <a:t>UMAP1</a:t>
                </a:r>
              </a:p>
            </p:txBody>
          </p: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BEC01793-DA09-A1E9-EEB6-295026878134}"/>
                  </a:ext>
                </a:extLst>
              </p:cNvPr>
              <p:cNvGrpSpPr/>
              <p:nvPr/>
            </p:nvGrpSpPr>
            <p:grpSpPr>
              <a:xfrm>
                <a:off x="67089" y="2466693"/>
                <a:ext cx="515172" cy="897766"/>
                <a:chOff x="67089" y="2466693"/>
                <a:chExt cx="515172" cy="897766"/>
              </a:xfrm>
            </p:grpSpPr>
            <p:sp>
              <p:nvSpPr>
                <p:cNvPr id="78" name="TextBox 34">
                  <a:extLst>
                    <a:ext uri="{FF2B5EF4-FFF2-40B4-BE49-F238E27FC236}">
                      <a16:creationId xmlns:a16="http://schemas.microsoft.com/office/drawing/2014/main" id="{EEF3F249-1D43-EA43-DD9A-315B9C748512}"/>
                    </a:ext>
                  </a:extLst>
                </p:cNvPr>
                <p:cNvSpPr txBox="1"/>
                <p:nvPr/>
              </p:nvSpPr>
              <p:spPr>
                <a:xfrm rot="16200000">
                  <a:off x="-274072" y="2807854"/>
                  <a:ext cx="897766" cy="2154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/>
                  <a:r>
                    <a:rPr lang="en-CA" sz="800" dirty="0"/>
                    <a:t>UMAP2</a:t>
                  </a:r>
                </a:p>
              </p:txBody>
            </p: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9F797E0C-F708-9642-5D95-B325DAF3188C}"/>
                    </a:ext>
                  </a:extLst>
                </p:cNvPr>
                <p:cNvGrpSpPr/>
                <p:nvPr/>
              </p:nvGrpSpPr>
              <p:grpSpPr>
                <a:xfrm>
                  <a:off x="233729" y="2925730"/>
                  <a:ext cx="348532" cy="348016"/>
                  <a:chOff x="233729" y="2925730"/>
                  <a:chExt cx="348532" cy="348016"/>
                </a:xfrm>
              </p:grpSpPr>
              <p:sp>
                <p:nvSpPr>
                  <p:cNvPr id="100" name="Arrow: Right 99">
                    <a:extLst>
                      <a:ext uri="{FF2B5EF4-FFF2-40B4-BE49-F238E27FC236}">
                        <a16:creationId xmlns:a16="http://schemas.microsoft.com/office/drawing/2014/main" id="{BBEB7EAC-E9B6-50EE-18FA-85DDEADFD345}"/>
                      </a:ext>
                    </a:extLst>
                  </p:cNvPr>
                  <p:cNvSpPr/>
                  <p:nvPr/>
                </p:nvSpPr>
                <p:spPr>
                  <a:xfrm>
                    <a:off x="245500" y="3228027"/>
                    <a:ext cx="336761" cy="45719"/>
                  </a:xfrm>
                  <a:prstGeom prst="rightArrow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01" name="Arrow: Right 100">
                    <a:extLst>
                      <a:ext uri="{FF2B5EF4-FFF2-40B4-BE49-F238E27FC236}">
                        <a16:creationId xmlns:a16="http://schemas.microsoft.com/office/drawing/2014/main" id="{B33FEDFD-9786-393C-3AD8-2452E579F97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8208" y="3071251"/>
                    <a:ext cx="336761" cy="45719"/>
                  </a:xfrm>
                  <a:prstGeom prst="rightArrow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</p:grp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6ADEF28-6748-C683-87F3-6A527B17A63F}"/>
                </a:ext>
              </a:extLst>
            </p:cNvPr>
            <p:cNvGrpSpPr/>
            <p:nvPr/>
          </p:nvGrpSpPr>
          <p:grpSpPr>
            <a:xfrm>
              <a:off x="200773" y="8650268"/>
              <a:ext cx="973236" cy="968176"/>
              <a:chOff x="67089" y="2466693"/>
              <a:chExt cx="973236" cy="968176"/>
            </a:xfrm>
          </p:grpSpPr>
          <p:sp>
            <p:nvSpPr>
              <p:cNvPr id="128" name="TextBox 34">
                <a:extLst>
                  <a:ext uri="{FF2B5EF4-FFF2-40B4-BE49-F238E27FC236}">
                    <a16:creationId xmlns:a16="http://schemas.microsoft.com/office/drawing/2014/main" id="{A82EB37B-89A7-168C-C6E0-51FC68B028EB}"/>
                  </a:ext>
                </a:extLst>
              </p:cNvPr>
              <p:cNvSpPr txBox="1"/>
              <p:nvPr/>
            </p:nvSpPr>
            <p:spPr>
              <a:xfrm>
                <a:off x="124196" y="3219425"/>
                <a:ext cx="916129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CA" sz="800" dirty="0"/>
                  <a:t>UMAP1</a:t>
                </a:r>
              </a:p>
            </p:txBody>
          </p: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733F8E31-9DF7-ED2F-2F66-AF3F5A5DCFFF}"/>
                  </a:ext>
                </a:extLst>
              </p:cNvPr>
              <p:cNvGrpSpPr/>
              <p:nvPr/>
            </p:nvGrpSpPr>
            <p:grpSpPr>
              <a:xfrm>
                <a:off x="67089" y="2466693"/>
                <a:ext cx="515172" cy="897766"/>
                <a:chOff x="67089" y="2466693"/>
                <a:chExt cx="515172" cy="897766"/>
              </a:xfrm>
            </p:grpSpPr>
            <p:sp>
              <p:nvSpPr>
                <p:cNvPr id="130" name="TextBox 34">
                  <a:extLst>
                    <a:ext uri="{FF2B5EF4-FFF2-40B4-BE49-F238E27FC236}">
                      <a16:creationId xmlns:a16="http://schemas.microsoft.com/office/drawing/2014/main" id="{8C14DD91-C7BB-86BC-1687-29B7EDDAF552}"/>
                    </a:ext>
                  </a:extLst>
                </p:cNvPr>
                <p:cNvSpPr txBox="1"/>
                <p:nvPr/>
              </p:nvSpPr>
              <p:spPr>
                <a:xfrm rot="16200000">
                  <a:off x="-274072" y="2807854"/>
                  <a:ext cx="897766" cy="2154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/>
                  <a:r>
                    <a:rPr lang="en-CA" sz="800" dirty="0"/>
                    <a:t>UMAP2</a:t>
                  </a:r>
                </a:p>
              </p:txBody>
            </p: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D3C6A4C7-93F7-F880-0573-A1669C385355}"/>
                    </a:ext>
                  </a:extLst>
                </p:cNvPr>
                <p:cNvGrpSpPr/>
                <p:nvPr/>
              </p:nvGrpSpPr>
              <p:grpSpPr>
                <a:xfrm>
                  <a:off x="233729" y="2925730"/>
                  <a:ext cx="348532" cy="348016"/>
                  <a:chOff x="233729" y="2925730"/>
                  <a:chExt cx="348532" cy="348016"/>
                </a:xfrm>
              </p:grpSpPr>
              <p:sp>
                <p:nvSpPr>
                  <p:cNvPr id="132" name="Arrow: Right 131">
                    <a:extLst>
                      <a:ext uri="{FF2B5EF4-FFF2-40B4-BE49-F238E27FC236}">
                        <a16:creationId xmlns:a16="http://schemas.microsoft.com/office/drawing/2014/main" id="{ED2FC39C-9B0A-FA12-85FD-ADEF4A2FBF9D}"/>
                      </a:ext>
                    </a:extLst>
                  </p:cNvPr>
                  <p:cNvSpPr/>
                  <p:nvPr/>
                </p:nvSpPr>
                <p:spPr>
                  <a:xfrm>
                    <a:off x="245500" y="3228027"/>
                    <a:ext cx="336761" cy="45719"/>
                  </a:xfrm>
                  <a:prstGeom prst="rightArrow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33" name="Arrow: Right 132">
                    <a:extLst>
                      <a:ext uri="{FF2B5EF4-FFF2-40B4-BE49-F238E27FC236}">
                        <a16:creationId xmlns:a16="http://schemas.microsoft.com/office/drawing/2014/main" id="{3A61F4E3-015D-52EC-7ACE-433A3A0848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8208" y="3071251"/>
                    <a:ext cx="336761" cy="45719"/>
                  </a:xfrm>
                  <a:prstGeom prst="rightArrow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</p:grpSp>
        </p:grpSp>
        <p:sp>
          <p:nvSpPr>
            <p:cNvPr id="8" name="TextBox 34">
              <a:extLst>
                <a:ext uri="{FF2B5EF4-FFF2-40B4-BE49-F238E27FC236}">
                  <a16:creationId xmlns:a16="http://schemas.microsoft.com/office/drawing/2014/main" id="{4A40B5E8-3F2D-6D0A-33B0-315BB5158E9D}"/>
                </a:ext>
              </a:extLst>
            </p:cNvPr>
            <p:cNvSpPr txBox="1"/>
            <p:nvPr/>
          </p:nvSpPr>
          <p:spPr>
            <a:xfrm>
              <a:off x="431087" y="790068"/>
              <a:ext cx="91612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CA" sz="1200" dirty="0">
                  <a:cs typeface="Helvetica" panose="020B0604020202020204" pitchFamily="34" charset="0"/>
                </a:rPr>
                <a:t>scCtrl-1</a:t>
              </a:r>
            </a:p>
            <a:p>
              <a:pPr algn="just"/>
              <a:r>
                <a:rPr lang="en-CA" sz="1200" dirty="0">
                  <a:cs typeface="Helvetica" panose="020B0604020202020204" pitchFamily="34" charset="0"/>
                </a:rPr>
                <a:t>scGent-2</a:t>
              </a:r>
            </a:p>
          </p:txBody>
        </p:sp>
        <p:sp>
          <p:nvSpPr>
            <p:cNvPr id="10" name="TextBox 34">
              <a:extLst>
                <a:ext uri="{FF2B5EF4-FFF2-40B4-BE49-F238E27FC236}">
                  <a16:creationId xmlns:a16="http://schemas.microsoft.com/office/drawing/2014/main" id="{F0BCF583-4CFB-4FEC-C415-C0AE9DFDBF79}"/>
                </a:ext>
              </a:extLst>
            </p:cNvPr>
            <p:cNvSpPr txBox="1"/>
            <p:nvPr/>
          </p:nvSpPr>
          <p:spPr>
            <a:xfrm>
              <a:off x="2604946" y="3854864"/>
              <a:ext cx="91612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CA" sz="1200" dirty="0">
                  <a:cs typeface="Helvetica" panose="020B0604020202020204" pitchFamily="34" charset="0"/>
                </a:rPr>
                <a:t>scCtrl-1</a:t>
              </a:r>
            </a:p>
            <a:p>
              <a:pPr algn="just"/>
              <a:r>
                <a:rPr lang="en-CA" sz="1200" dirty="0">
                  <a:cs typeface="Helvetica" panose="020B0604020202020204" pitchFamily="34" charset="0"/>
                </a:rPr>
                <a:t>scGent-2</a:t>
              </a:r>
            </a:p>
            <a:p>
              <a:pPr algn="just"/>
              <a:r>
                <a:rPr lang="en-CA" sz="1200" dirty="0">
                  <a:cs typeface="Helvetica" panose="020B0604020202020204" pitchFamily="34" charset="0"/>
                </a:rPr>
                <a:t>scUntr-2</a:t>
              </a:r>
            </a:p>
          </p:txBody>
        </p:sp>
        <p:sp>
          <p:nvSpPr>
            <p:cNvPr id="12" name="TextBox 34">
              <a:extLst>
                <a:ext uri="{FF2B5EF4-FFF2-40B4-BE49-F238E27FC236}">
                  <a16:creationId xmlns:a16="http://schemas.microsoft.com/office/drawing/2014/main" id="{BE177270-F864-9B8A-9E25-66E139ACB6CD}"/>
                </a:ext>
              </a:extLst>
            </p:cNvPr>
            <p:cNvSpPr txBox="1"/>
            <p:nvPr/>
          </p:nvSpPr>
          <p:spPr>
            <a:xfrm>
              <a:off x="405437" y="6975309"/>
              <a:ext cx="91612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CA" sz="1200" dirty="0">
                  <a:cs typeface="Helvetica" panose="020B0604020202020204" pitchFamily="34" charset="0"/>
                </a:rPr>
                <a:t>scCtrl-1</a:t>
              </a:r>
            </a:p>
            <a:p>
              <a:pPr algn="just"/>
              <a:r>
                <a:rPr lang="en-CA" sz="1200" dirty="0">
                  <a:cs typeface="Helvetica" panose="020B0604020202020204" pitchFamily="34" charset="0"/>
                </a:rPr>
                <a:t>scCtrl-2</a:t>
              </a:r>
            </a:p>
            <a:p>
              <a:pPr algn="just"/>
              <a:r>
                <a:rPr lang="en-CA" sz="1200" dirty="0">
                  <a:cs typeface="Helvetica" panose="020B0604020202020204" pitchFamily="34" charset="0"/>
                </a:rPr>
                <a:t>scGent-1</a:t>
              </a:r>
            </a:p>
            <a:p>
              <a:pPr algn="just"/>
              <a:r>
                <a:rPr lang="en-CA" sz="1200" dirty="0">
                  <a:cs typeface="Helvetica" panose="020B0604020202020204" pitchFamily="34" charset="0"/>
                </a:rPr>
                <a:t>scGent-2</a:t>
              </a:r>
            </a:p>
            <a:p>
              <a:pPr algn="just"/>
              <a:r>
                <a:rPr lang="en-CA" sz="1200" dirty="0">
                  <a:cs typeface="Helvetica" panose="020B0604020202020204" pitchFamily="34" charset="0"/>
                </a:rPr>
                <a:t>scUntr-1</a:t>
              </a:r>
            </a:p>
            <a:p>
              <a:pPr algn="just"/>
              <a:r>
                <a:rPr lang="en-CA" sz="1200" dirty="0">
                  <a:cs typeface="Helvetica" panose="020B0604020202020204" pitchFamily="34" charset="0"/>
                </a:rPr>
                <a:t>scUntr-2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262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2697</TotalTime>
  <Words>57</Words>
  <Application>Microsoft Office PowerPoint</Application>
  <PresentationFormat>A4 Paper (210x297 mm)</PresentationFormat>
  <Paragraphs>48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Emilia Luca</dc:creator>
  <cp:lastModifiedBy>Emilia Luca</cp:lastModifiedBy>
  <cp:revision>130</cp:revision>
  <dcterms:created xsi:type="dcterms:W3CDTF">2022-08-04T20:59:44Z</dcterms:created>
  <dcterms:modified xsi:type="dcterms:W3CDTF">2023-11-22T04:29:42Z</dcterms:modified>
</cp:coreProperties>
</file>