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63" r:id="rId2"/>
    <p:sldId id="259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35"/>
    <p:restoredTop sz="96646"/>
  </p:normalViewPr>
  <p:slideViewPr>
    <p:cSldViewPr snapToGrid="0" snapToObjects="1" showGuides="1">
      <p:cViewPr varScale="1">
        <p:scale>
          <a:sx n="129" d="100"/>
          <a:sy n="129" d="100"/>
        </p:scale>
        <p:origin x="216" y="4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361D6A-0189-984D-B0F0-C3FA3BECD7ED}" type="datetimeFigureOut">
              <a:rPr kumimoji="1" lang="ko-KR" altLang="en-US" smtClean="0"/>
              <a:t>2023. 11. 22.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655CDF-B91C-D447-A2F0-E176D59F064C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319774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1" name="Google Shape;25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51867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7" name="Google Shape;13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81679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8F531AA-153C-0D40-8C0E-3CECAE48AA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6DE96F10-2853-4647-BEAD-843856BBBF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D4AFB34-C4A5-F44F-9C19-66D6CE585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7C06C-F781-9C4B-AB3A-B3D1FDAD9DF4}" type="datetimeFigureOut">
              <a:rPr kumimoji="1" lang="ko-KR" altLang="en-US" smtClean="0"/>
              <a:t>2023. 11. 22.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AAA893D-33DC-FD4F-BC11-75E86CDFD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86261D9-26FF-F544-93C2-3188EECBD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D0E03-2846-7F42-A64D-97CEE7BA1104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626617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830525B-35EA-AD4C-BB0E-B8DE17067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62B3FDD-AC7C-BE42-BD6D-8474668475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8E7172F-1C0D-2746-B6EA-724CF33C3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7C06C-F781-9C4B-AB3A-B3D1FDAD9DF4}" type="datetimeFigureOut">
              <a:rPr kumimoji="1" lang="ko-KR" altLang="en-US" smtClean="0"/>
              <a:t>2023. 11. 22.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C0B1430-98B4-814D-959C-209870821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09FE99E-B323-2F4B-8404-2709E9388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D0E03-2846-7F42-A64D-97CEE7BA1104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89062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CF9ACEFC-E929-324C-A659-CA8A2F1568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ECA5C3E-4901-AB43-95F5-AF321CB9BF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0A4522F-586C-CF4C-AAA4-04CD38372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7C06C-F781-9C4B-AB3A-B3D1FDAD9DF4}" type="datetimeFigureOut">
              <a:rPr kumimoji="1" lang="ko-KR" altLang="en-US" smtClean="0"/>
              <a:t>2023. 11. 22.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8E49A88-9BDA-794F-AEAC-F121C578C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D5E96A3-4397-6F46-934A-42958372E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D0E03-2846-7F42-A64D-97CEE7BA1104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0142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97505E1-5126-CA4D-B084-FE29B56EF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D08ABB0-DE5D-D345-AC36-8FB6C7D1CD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0E2A010-118A-4847-90F1-4A3BDE32F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7C06C-F781-9C4B-AB3A-B3D1FDAD9DF4}" type="datetimeFigureOut">
              <a:rPr kumimoji="1" lang="ko-KR" altLang="en-US" smtClean="0"/>
              <a:t>2023. 11. 22.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FDD66FE-7CFA-9E47-A6E0-80B67B9DD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E90ABC2-8241-1D46-88DC-C47E89D4D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D0E03-2846-7F42-A64D-97CEE7BA1104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837596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9DEAA70-FE08-634C-ACD9-90699FB62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CAFCBF9-D03A-7648-A904-5773C640F9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348A49E-E93F-B048-91A7-706DC0274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7C06C-F781-9C4B-AB3A-B3D1FDAD9DF4}" type="datetimeFigureOut">
              <a:rPr kumimoji="1" lang="ko-KR" altLang="en-US" smtClean="0"/>
              <a:t>2023. 11. 22.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D25CE34-2F48-3944-A76E-40556FC30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60ED368-2A13-214C-B3E6-398E5D59A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D0E03-2846-7F42-A64D-97CEE7BA1104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76345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19F9D61-E19A-AA4D-B3C0-FD193878A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BC88182-3064-914E-A81E-BAE896A3B6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0022A35-1FF5-EC4B-8883-82BF0E5004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0F48A99-0385-0C42-960B-55234E66D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7C06C-F781-9C4B-AB3A-B3D1FDAD9DF4}" type="datetimeFigureOut">
              <a:rPr kumimoji="1" lang="ko-KR" altLang="en-US" smtClean="0"/>
              <a:t>2023. 11. 22.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3CCCDFC-2D53-CC41-AF5A-B655056AC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7C6CDC0-9D6B-E440-9DC0-2C74058C9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D0E03-2846-7F42-A64D-97CEE7BA1104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72153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44D0C1A-BF70-3E42-AF91-F2A183A49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D3B96DD-BA0E-A54C-9675-0977BAEDF9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57DCA14-C0A4-BA46-88F0-9DA5547EC4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F1488F69-6567-5E43-AFFD-3516FE5068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5C8CBED1-F58B-B14F-A796-9ACF86CAEE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0A0AFF87-A357-3C4D-848C-1DF66022D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7C06C-F781-9C4B-AB3A-B3D1FDAD9DF4}" type="datetimeFigureOut">
              <a:rPr kumimoji="1" lang="ko-KR" altLang="en-US" smtClean="0"/>
              <a:t>2023. 11. 22.</a:t>
            </a:fld>
            <a:endParaRPr kumimoji="1"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807F433E-980B-4A40-8359-6FA29A81B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396997A1-3B58-0D4C-8CB6-E8F574F37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D0E03-2846-7F42-A64D-97CEE7BA1104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0075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9A5FE29-D57B-AA4D-934B-348992878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6715FFC-D6F3-1448-9EE3-C90B895C4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7C06C-F781-9C4B-AB3A-B3D1FDAD9DF4}" type="datetimeFigureOut">
              <a:rPr kumimoji="1" lang="ko-KR" altLang="en-US" smtClean="0"/>
              <a:t>2023. 11. 22.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98E43CB-F233-EE49-89B2-2EB5AD0F6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A752551-7514-8C4E-B4F3-C0B4B87C0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D0E03-2846-7F42-A64D-97CEE7BA1104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29932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9EC7E422-E2D1-3F47-BB9E-91BE51030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7C06C-F781-9C4B-AB3A-B3D1FDAD9DF4}" type="datetimeFigureOut">
              <a:rPr kumimoji="1" lang="ko-KR" altLang="en-US" smtClean="0"/>
              <a:t>2023. 11. 22.</a:t>
            </a:fld>
            <a:endParaRPr kumimoji="1"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0027CAEE-C280-7F47-9213-69878A46A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D6CB9FF-8FE6-B049-8C99-7D6994751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D0E03-2846-7F42-A64D-97CEE7BA1104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129235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D41FACB-86EF-9B4E-B563-3E0E9B861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AD8DB85-64C6-3E4B-A114-BB8FDCECF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E92CDD7-A94F-1C4B-A0F0-7F9DDBA7BD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29C1FAB-DB1F-D343-BC5B-2CD0F9E30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7C06C-F781-9C4B-AB3A-B3D1FDAD9DF4}" type="datetimeFigureOut">
              <a:rPr kumimoji="1" lang="ko-KR" altLang="en-US" smtClean="0"/>
              <a:t>2023. 11. 22.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583B958-1C4E-9E42-B269-5499A4D5C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1FE5DAA-DA14-CA44-9E74-401913954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D0E03-2846-7F42-A64D-97CEE7BA1104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91118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2492DAD-1D64-264C-AD20-DED2C79C2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3592767-F25A-3840-8DA4-B357588D00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387A152-291C-E544-940F-72CECC37A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DF593FD-D7F8-CC4D-95C2-F18294E73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7C06C-F781-9C4B-AB3A-B3D1FDAD9DF4}" type="datetimeFigureOut">
              <a:rPr kumimoji="1" lang="ko-KR" altLang="en-US" smtClean="0"/>
              <a:t>2023. 11. 22.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2D08A0C-29B2-7F46-9699-63C43EBF4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44E71B6-7204-BF46-AB23-D9C309FE7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D0E03-2846-7F42-A64D-97CEE7BA1104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03896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64CC08B3-8D4B-8246-8E08-34820D28D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0FA4081-59F5-514C-8745-031BCE7524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602E64E-7B3D-E741-A4BB-DF6DFC7CEC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97C06C-F781-9C4B-AB3A-B3D1FDAD9DF4}" type="datetimeFigureOut">
              <a:rPr kumimoji="1" lang="ko-KR" altLang="en-US" smtClean="0"/>
              <a:t>2023. 11. 22.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CB884A8-B3FC-554F-BD0E-D7541428E4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327EF5E-38AC-AC41-86F0-93BAD3AFFC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7D0E03-2846-7F42-A64D-97CEE7BA1104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662577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0"/>
          <p:cNvSpPr/>
          <p:nvPr/>
        </p:nvSpPr>
        <p:spPr>
          <a:xfrm>
            <a:off x="-6255405" y="-950496"/>
            <a:ext cx="16850400" cy="16460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54" name="Google Shape;254;p20"/>
          <p:cNvSpPr txBox="1"/>
          <p:nvPr/>
        </p:nvSpPr>
        <p:spPr>
          <a:xfrm>
            <a:off x="162448" y="-417095"/>
            <a:ext cx="320123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Supplement Figure 1.</a:t>
            </a:r>
            <a:endParaRPr sz="1800" b="1" i="0" u="none" strike="noStrike" cap="non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id="255" name="Google Shape;255;p20"/>
          <p:cNvPicPr preferRelativeResize="0"/>
          <p:nvPr/>
        </p:nvPicPr>
        <p:blipFill rotWithShape="1">
          <a:blip r:embed="rId3">
            <a:alphaModFix/>
          </a:blip>
          <a:srcRect t="6928" r="6059" b="2499"/>
          <a:stretch/>
        </p:blipFill>
        <p:spPr>
          <a:xfrm>
            <a:off x="4033975" y="787800"/>
            <a:ext cx="3467199" cy="283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20"/>
          <p:cNvPicPr preferRelativeResize="0"/>
          <p:nvPr/>
        </p:nvPicPr>
        <p:blipFill rotWithShape="1">
          <a:blip r:embed="rId4">
            <a:alphaModFix/>
          </a:blip>
          <a:srcRect l="4566" r="12857" b="6985"/>
          <a:stretch/>
        </p:blipFill>
        <p:spPr>
          <a:xfrm>
            <a:off x="387450" y="769500"/>
            <a:ext cx="3564625" cy="2911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20"/>
          <p:cNvPicPr preferRelativeResize="0"/>
          <p:nvPr/>
        </p:nvPicPr>
        <p:blipFill rotWithShape="1">
          <a:blip r:embed="rId5">
            <a:alphaModFix/>
          </a:blip>
          <a:srcRect l="11305" t="24730" r="21800" b="14099"/>
          <a:stretch/>
        </p:blipFill>
        <p:spPr>
          <a:xfrm>
            <a:off x="7644425" y="812300"/>
            <a:ext cx="3347076" cy="2862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20"/>
          <p:cNvPicPr preferRelativeResize="0"/>
          <p:nvPr/>
        </p:nvPicPr>
        <p:blipFill rotWithShape="1">
          <a:blip r:embed="rId6">
            <a:alphaModFix/>
          </a:blip>
          <a:srcRect l="3288" t="7080" r="7114"/>
          <a:stretch/>
        </p:blipFill>
        <p:spPr>
          <a:xfrm>
            <a:off x="387450" y="3737851"/>
            <a:ext cx="3564625" cy="2680426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20"/>
          <p:cNvSpPr/>
          <p:nvPr/>
        </p:nvSpPr>
        <p:spPr>
          <a:xfrm>
            <a:off x="1257212" y="4774469"/>
            <a:ext cx="1176021" cy="649937"/>
          </a:xfrm>
          <a:prstGeom prst="rect">
            <a:avLst/>
          </a:prstGeom>
          <a:noFill/>
          <a:ln w="47625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60" name="Google Shape;260;p20"/>
          <p:cNvSpPr/>
          <p:nvPr/>
        </p:nvSpPr>
        <p:spPr>
          <a:xfrm>
            <a:off x="1500307" y="1334351"/>
            <a:ext cx="555000" cy="402900"/>
          </a:xfrm>
          <a:prstGeom prst="rect">
            <a:avLst/>
          </a:prstGeom>
          <a:noFill/>
          <a:ln w="47625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id="261" name="Google Shape;261;p20"/>
          <p:cNvPicPr preferRelativeResize="0"/>
          <p:nvPr/>
        </p:nvPicPr>
        <p:blipFill rotWithShape="1">
          <a:blip r:embed="rId7">
            <a:alphaModFix/>
          </a:blip>
          <a:srcRect l="2771" t="7398" r="3287" b="6267"/>
          <a:stretch/>
        </p:blipFill>
        <p:spPr>
          <a:xfrm>
            <a:off x="4035275" y="3759225"/>
            <a:ext cx="3467200" cy="2659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20"/>
          <p:cNvPicPr preferRelativeResize="0"/>
          <p:nvPr/>
        </p:nvPicPr>
        <p:blipFill rotWithShape="1">
          <a:blip r:embed="rId8">
            <a:alphaModFix/>
          </a:blip>
          <a:srcRect l="12909" t="16274" r="12874" b="10440"/>
          <a:stretch/>
        </p:blipFill>
        <p:spPr>
          <a:xfrm>
            <a:off x="387458" y="6460881"/>
            <a:ext cx="3564609" cy="3038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20"/>
          <p:cNvPicPr preferRelativeResize="0"/>
          <p:nvPr/>
        </p:nvPicPr>
        <p:blipFill rotWithShape="1">
          <a:blip r:embed="rId9">
            <a:alphaModFix/>
          </a:blip>
          <a:srcRect l="8714" t="7018" r="7941" b="8202"/>
          <a:stretch/>
        </p:blipFill>
        <p:spPr>
          <a:xfrm>
            <a:off x="7644469" y="6460881"/>
            <a:ext cx="3405823" cy="2993085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20"/>
          <p:cNvSpPr txBox="1"/>
          <p:nvPr/>
        </p:nvSpPr>
        <p:spPr>
          <a:xfrm>
            <a:off x="0" y="343258"/>
            <a:ext cx="119219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A</a:t>
            </a:r>
            <a:endParaRPr sz="1800" b="1" i="0" u="none" strike="noStrike" cap="non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65" name="Google Shape;265;p20"/>
          <p:cNvSpPr txBox="1"/>
          <p:nvPr/>
        </p:nvSpPr>
        <p:spPr>
          <a:xfrm>
            <a:off x="-30918" y="3621006"/>
            <a:ext cx="119219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</a:t>
            </a:r>
            <a:endParaRPr sz="1800" b="1" i="0" u="none" strike="noStrike" cap="non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66" name="Google Shape;266;p20"/>
          <p:cNvSpPr txBox="1"/>
          <p:nvPr/>
        </p:nvSpPr>
        <p:spPr>
          <a:xfrm>
            <a:off x="0" y="6630368"/>
            <a:ext cx="119219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</a:t>
            </a:r>
            <a:endParaRPr sz="1800" b="1" i="0" u="none" strike="noStrike" cap="non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67" name="Google Shape;267;p20"/>
          <p:cNvSpPr/>
          <p:nvPr/>
        </p:nvSpPr>
        <p:spPr>
          <a:xfrm>
            <a:off x="905552" y="7826961"/>
            <a:ext cx="511444" cy="402956"/>
          </a:xfrm>
          <a:prstGeom prst="rect">
            <a:avLst/>
          </a:prstGeom>
          <a:noFill/>
          <a:ln w="47625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id="268" name="Google Shape;268;p20"/>
          <p:cNvPicPr preferRelativeResize="0"/>
          <p:nvPr/>
        </p:nvPicPr>
        <p:blipFill rotWithShape="1">
          <a:blip r:embed="rId10">
            <a:alphaModFix/>
          </a:blip>
          <a:srcRect l="7680"/>
          <a:stretch/>
        </p:blipFill>
        <p:spPr>
          <a:xfrm>
            <a:off x="7620000" y="3752100"/>
            <a:ext cx="3007414" cy="2680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20"/>
          <p:cNvPicPr preferRelativeResize="0"/>
          <p:nvPr/>
        </p:nvPicPr>
        <p:blipFill rotWithShape="1">
          <a:blip r:embed="rId11">
            <a:alphaModFix/>
          </a:blip>
          <a:srcRect t="5850" b="-5849"/>
          <a:stretch/>
        </p:blipFill>
        <p:spPr>
          <a:xfrm>
            <a:off x="4064687" y="6478225"/>
            <a:ext cx="3467175" cy="31763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20"/>
          <p:cNvPicPr preferRelativeResize="0"/>
          <p:nvPr/>
        </p:nvPicPr>
        <p:blipFill rotWithShape="1">
          <a:blip r:embed="rId12">
            <a:alphaModFix/>
          </a:blip>
          <a:srcRect l="50060" t="14289" r="27280" b="11244"/>
          <a:stretch/>
        </p:blipFill>
        <p:spPr>
          <a:xfrm>
            <a:off x="9681600" y="3759225"/>
            <a:ext cx="1368698" cy="2680425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20"/>
          <p:cNvSpPr/>
          <p:nvPr/>
        </p:nvSpPr>
        <p:spPr>
          <a:xfrm>
            <a:off x="5952550" y="5228500"/>
            <a:ext cx="337500" cy="19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chemeClr val="dk1"/>
              </a:highlight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72" name="Google Shape;272;p20"/>
          <p:cNvSpPr/>
          <p:nvPr/>
        </p:nvSpPr>
        <p:spPr>
          <a:xfrm rot="745101">
            <a:off x="5952625" y="4673337"/>
            <a:ext cx="337599" cy="19595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chemeClr val="dk1"/>
              </a:highlight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73" name="Google Shape;273;p20"/>
          <p:cNvSpPr/>
          <p:nvPr/>
        </p:nvSpPr>
        <p:spPr>
          <a:xfrm rot="-3137686">
            <a:off x="6266793" y="5794453"/>
            <a:ext cx="337476" cy="195919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chemeClr val="dk1"/>
              </a:highlight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74" name="Google Shape;274;p20"/>
          <p:cNvSpPr/>
          <p:nvPr/>
        </p:nvSpPr>
        <p:spPr>
          <a:xfrm rot="6987069">
            <a:off x="6955536" y="4425148"/>
            <a:ext cx="337423" cy="210639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chemeClr val="dk1"/>
              </a:highlight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75" name="Google Shape;275;p20"/>
          <p:cNvSpPr/>
          <p:nvPr/>
        </p:nvSpPr>
        <p:spPr>
          <a:xfrm rot="-6562163">
            <a:off x="7131719" y="5678312"/>
            <a:ext cx="337397" cy="21054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chemeClr val="dk1"/>
              </a:highlight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76" name="Google Shape;276;p20"/>
          <p:cNvSpPr/>
          <p:nvPr/>
        </p:nvSpPr>
        <p:spPr>
          <a:xfrm rot="-4494075">
            <a:off x="6712006" y="6023035"/>
            <a:ext cx="337449" cy="19605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chemeClr val="dk1"/>
              </a:highlight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77" name="Google Shape;277;p20"/>
          <p:cNvSpPr/>
          <p:nvPr/>
        </p:nvSpPr>
        <p:spPr>
          <a:xfrm rot="10343570">
            <a:off x="7307055" y="5074645"/>
            <a:ext cx="181296" cy="210696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chemeClr val="dk1"/>
              </a:highlight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78" name="Google Shape;278;p20"/>
          <p:cNvSpPr/>
          <p:nvPr/>
        </p:nvSpPr>
        <p:spPr>
          <a:xfrm>
            <a:off x="9681603" y="5363298"/>
            <a:ext cx="324600" cy="1851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chemeClr val="dk1"/>
              </a:highlight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79" name="Google Shape;279;p20"/>
          <p:cNvSpPr/>
          <p:nvPr/>
        </p:nvSpPr>
        <p:spPr>
          <a:xfrm rot="733456">
            <a:off x="9681753" y="4838638"/>
            <a:ext cx="324457" cy="18537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chemeClr val="dk1"/>
              </a:highlight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80" name="Google Shape;280;p20"/>
          <p:cNvSpPr/>
          <p:nvPr/>
        </p:nvSpPr>
        <p:spPr>
          <a:xfrm rot="-3107500">
            <a:off x="9985721" y="5897112"/>
            <a:ext cx="321088" cy="187143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chemeClr val="dk1"/>
              </a:highlight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81" name="Google Shape;281;p20"/>
          <p:cNvSpPr/>
          <p:nvPr/>
        </p:nvSpPr>
        <p:spPr>
          <a:xfrm rot="7011193">
            <a:off x="10649018" y="4602740"/>
            <a:ext cx="320120" cy="201927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chemeClr val="dk1"/>
              </a:highlight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82" name="Google Shape;282;p20"/>
          <p:cNvSpPr/>
          <p:nvPr/>
        </p:nvSpPr>
        <p:spPr>
          <a:xfrm rot="-6581617">
            <a:off x="10818737" y="5786727"/>
            <a:ext cx="319594" cy="202176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chemeClr val="dk1"/>
              </a:highlight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83" name="Google Shape;283;p20"/>
          <p:cNvSpPr/>
          <p:nvPr/>
        </p:nvSpPr>
        <p:spPr>
          <a:xfrm rot="-4477892">
            <a:off x="10415095" y="6112646"/>
            <a:ext cx="319215" cy="188397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chemeClr val="dk1"/>
              </a:highlight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84" name="Google Shape;284;p20"/>
          <p:cNvSpPr/>
          <p:nvPr/>
        </p:nvSpPr>
        <p:spPr>
          <a:xfrm rot="9328186">
            <a:off x="10888321" y="5074757"/>
            <a:ext cx="181370" cy="210619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chemeClr val="dk1"/>
              </a:highlight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aphicFrame>
        <p:nvGraphicFramePr>
          <p:cNvPr id="285" name="Google Shape;285;p20"/>
          <p:cNvGraphicFramePr/>
          <p:nvPr>
            <p:extLst>
              <p:ext uri="{D42A27DB-BD31-4B8C-83A1-F6EECF244321}">
                <p14:modId xmlns:p14="http://schemas.microsoft.com/office/powerpoint/2010/main" val="3095298171"/>
              </p:ext>
            </p:extLst>
          </p:nvPr>
        </p:nvGraphicFramePr>
        <p:xfrm>
          <a:off x="322875" y="9823388"/>
          <a:ext cx="7419045" cy="39621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2364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64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70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92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65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232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46772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Adipose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5" marR="91425" marT="91425" marB="91425">
                    <a:solidFill>
                      <a:srgbClr val="BABBB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Background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5" marR="91425" marT="91425" marB="91425">
                    <a:lnR w="9525" cap="flat" cmpd="sng">
                      <a:solidFill>
                        <a:srgbClr val="A0A0B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Necrosis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A0A0B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0A0B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0A0B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0A0B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39EB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Carcinoma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A0A0B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46877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TDLU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5" marR="91425" marT="91425" marB="91425">
                    <a:solidFill>
                      <a:srgbClr val="E8C68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Stroma</a:t>
                      </a: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5" marR="91425" marT="91425" marB="91425">
                    <a:solidFill>
                      <a:srgbClr val="7461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984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0501" y="577405"/>
            <a:ext cx="4650731" cy="2851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07930" y="731537"/>
            <a:ext cx="4650732" cy="2779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60501" y="3482707"/>
            <a:ext cx="4650731" cy="2753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6"/>
          <p:cNvPicPr preferRelativeResize="0"/>
          <p:nvPr/>
        </p:nvPicPr>
        <p:blipFill rotWithShape="1">
          <a:blip r:embed="rId6">
            <a:alphaModFix/>
          </a:blip>
          <a:srcRect l="1687"/>
          <a:stretch/>
        </p:blipFill>
        <p:spPr>
          <a:xfrm>
            <a:off x="6656832" y="3510633"/>
            <a:ext cx="4427168" cy="2839441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6"/>
          <p:cNvSpPr txBox="1"/>
          <p:nvPr/>
        </p:nvSpPr>
        <p:spPr>
          <a:xfrm>
            <a:off x="2130806" y="3221097"/>
            <a:ext cx="3009742" cy="2616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-US" sz="1050" b="0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Malgun Gothic"/>
                <a:cs typeface="Arial" panose="020B0604020202020204" pitchFamily="34" charset="0"/>
                <a:sym typeface="Malgun Gothic"/>
              </a:rPr>
              <a:t>Number of engrafted mice</a:t>
            </a:r>
            <a:endParaRPr sz="1050" b="0" i="0" u="none" strike="noStrike" cap="none">
              <a:solidFill>
                <a:schemeClr val="dk1"/>
              </a:solidFill>
              <a:latin typeface="Arial" panose="020B0604020202020204" pitchFamily="34" charset="0"/>
              <a:ea typeface="Malgun Gothic"/>
              <a:cs typeface="Arial" panose="020B0604020202020204" pitchFamily="34" charset="0"/>
              <a:sym typeface="Malgun Gothic"/>
            </a:endParaRPr>
          </a:p>
        </p:txBody>
      </p:sp>
      <p:sp>
        <p:nvSpPr>
          <p:cNvPr id="144" name="Google Shape;144;p16"/>
          <p:cNvSpPr txBox="1"/>
          <p:nvPr/>
        </p:nvSpPr>
        <p:spPr>
          <a:xfrm rot="-5400000">
            <a:off x="-495550" y="1820178"/>
            <a:ext cx="3009742" cy="2616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-US" sz="1050" b="0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Malgun Gothic"/>
                <a:cs typeface="Arial" panose="020B0604020202020204" pitchFamily="34" charset="0"/>
                <a:sym typeface="Malgun Gothic"/>
              </a:rPr>
              <a:t>Number of successfully engrafted mice</a:t>
            </a:r>
            <a:endParaRPr sz="1050" b="0" i="0" u="none" strike="noStrike" cap="none" dirty="0">
              <a:solidFill>
                <a:schemeClr val="dk1"/>
              </a:solidFill>
              <a:latin typeface="Arial" panose="020B0604020202020204" pitchFamily="34" charset="0"/>
              <a:ea typeface="Malgun Gothic"/>
              <a:cs typeface="Arial" panose="020B0604020202020204" pitchFamily="34" charset="0"/>
              <a:sym typeface="Malgun Gothic"/>
            </a:endParaRPr>
          </a:p>
        </p:txBody>
      </p:sp>
      <p:sp>
        <p:nvSpPr>
          <p:cNvPr id="145" name="Google Shape;145;p16"/>
          <p:cNvSpPr txBox="1"/>
          <p:nvPr/>
        </p:nvSpPr>
        <p:spPr>
          <a:xfrm>
            <a:off x="2098014" y="6093547"/>
            <a:ext cx="3009742" cy="2616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-US" sz="1050" b="0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Malgun Gothic"/>
                <a:cs typeface="Arial" panose="020B0604020202020204" pitchFamily="34" charset="0"/>
                <a:sym typeface="Malgun Gothic"/>
              </a:rPr>
              <a:t>Number of engrafted mice</a:t>
            </a:r>
            <a:endParaRPr sz="1050" b="0" i="0" u="none" strike="noStrike" cap="none">
              <a:solidFill>
                <a:schemeClr val="dk1"/>
              </a:solidFill>
              <a:latin typeface="Arial" panose="020B0604020202020204" pitchFamily="34" charset="0"/>
              <a:ea typeface="Malgun Gothic"/>
              <a:cs typeface="Arial" panose="020B0604020202020204" pitchFamily="34" charset="0"/>
              <a:sym typeface="Malgun Gothic"/>
            </a:endParaRPr>
          </a:p>
        </p:txBody>
      </p:sp>
      <p:sp>
        <p:nvSpPr>
          <p:cNvPr id="146" name="Google Shape;146;p16"/>
          <p:cNvSpPr txBox="1"/>
          <p:nvPr/>
        </p:nvSpPr>
        <p:spPr>
          <a:xfrm rot="-5400000">
            <a:off x="-528342" y="4692628"/>
            <a:ext cx="3009742" cy="2616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-US" sz="1050" b="0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Malgun Gothic"/>
                <a:cs typeface="Arial" panose="020B0604020202020204" pitchFamily="34" charset="0"/>
                <a:sym typeface="Malgun Gothic"/>
              </a:rPr>
              <a:t>Number of successfully engrafted mice</a:t>
            </a:r>
            <a:endParaRPr sz="1050" b="0" i="0" u="none" strike="noStrike" cap="none">
              <a:solidFill>
                <a:schemeClr val="dk1"/>
              </a:solidFill>
              <a:latin typeface="Arial" panose="020B0604020202020204" pitchFamily="34" charset="0"/>
              <a:ea typeface="Malgun Gothic"/>
              <a:cs typeface="Arial" panose="020B0604020202020204" pitchFamily="34" charset="0"/>
              <a:sym typeface="Malgun Gothic"/>
            </a:endParaRPr>
          </a:p>
        </p:txBody>
      </p:sp>
      <p:sp>
        <p:nvSpPr>
          <p:cNvPr id="147" name="Google Shape;147;p16"/>
          <p:cNvSpPr txBox="1"/>
          <p:nvPr/>
        </p:nvSpPr>
        <p:spPr>
          <a:xfrm>
            <a:off x="7748398" y="6245947"/>
            <a:ext cx="3009742" cy="2616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-US" sz="1050" b="0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Malgun Gothic"/>
                <a:cs typeface="Arial" panose="020B0604020202020204" pitchFamily="34" charset="0"/>
                <a:sym typeface="Malgun Gothic"/>
              </a:rPr>
              <a:t>Number of engrafted mice</a:t>
            </a:r>
            <a:endParaRPr sz="1050" b="0" i="0" u="none" strike="noStrike" cap="none">
              <a:solidFill>
                <a:schemeClr val="dk1"/>
              </a:solidFill>
              <a:latin typeface="Arial" panose="020B0604020202020204" pitchFamily="34" charset="0"/>
              <a:ea typeface="Malgun Gothic"/>
              <a:cs typeface="Arial" panose="020B0604020202020204" pitchFamily="34" charset="0"/>
              <a:sym typeface="Malgun Gothic"/>
            </a:endParaRPr>
          </a:p>
        </p:txBody>
      </p:sp>
      <p:sp>
        <p:nvSpPr>
          <p:cNvPr id="148" name="Google Shape;148;p16"/>
          <p:cNvSpPr txBox="1"/>
          <p:nvPr/>
        </p:nvSpPr>
        <p:spPr>
          <a:xfrm rot="-5400000">
            <a:off x="5122042" y="4845028"/>
            <a:ext cx="3009742" cy="2616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-US" sz="1050" b="0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Malgun Gothic"/>
                <a:cs typeface="Arial" panose="020B0604020202020204" pitchFamily="34" charset="0"/>
                <a:sym typeface="Malgun Gothic"/>
              </a:rPr>
              <a:t>Number of successfully engrafted mice</a:t>
            </a:r>
            <a:endParaRPr sz="1050" b="0" i="0" u="none" strike="noStrike" cap="none">
              <a:solidFill>
                <a:schemeClr val="dk1"/>
              </a:solidFill>
              <a:latin typeface="Arial" panose="020B0604020202020204" pitchFamily="34" charset="0"/>
              <a:ea typeface="Malgun Gothic"/>
              <a:cs typeface="Arial" panose="020B0604020202020204" pitchFamily="34" charset="0"/>
              <a:sym typeface="Malgun Gothic"/>
            </a:endParaRPr>
          </a:p>
        </p:txBody>
      </p:sp>
      <p:sp>
        <p:nvSpPr>
          <p:cNvPr id="149" name="Google Shape;149;p16"/>
          <p:cNvSpPr txBox="1"/>
          <p:nvPr/>
        </p:nvSpPr>
        <p:spPr>
          <a:xfrm>
            <a:off x="7592591" y="3275876"/>
            <a:ext cx="3009742" cy="2616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-US" sz="1050" b="0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Malgun Gothic"/>
                <a:cs typeface="Arial" panose="020B0604020202020204" pitchFamily="34" charset="0"/>
                <a:sym typeface="Malgun Gothic"/>
              </a:rPr>
              <a:t>Number of engrafted mice</a:t>
            </a:r>
            <a:endParaRPr sz="1050" b="0" i="0" u="none" strike="noStrike" cap="none">
              <a:solidFill>
                <a:schemeClr val="dk1"/>
              </a:solidFill>
              <a:latin typeface="Arial" panose="020B0604020202020204" pitchFamily="34" charset="0"/>
              <a:ea typeface="Malgun Gothic"/>
              <a:cs typeface="Arial" panose="020B0604020202020204" pitchFamily="34" charset="0"/>
              <a:sym typeface="Malgun Gothic"/>
            </a:endParaRPr>
          </a:p>
        </p:txBody>
      </p:sp>
      <p:sp>
        <p:nvSpPr>
          <p:cNvPr id="150" name="Google Shape;150;p16"/>
          <p:cNvSpPr txBox="1"/>
          <p:nvPr/>
        </p:nvSpPr>
        <p:spPr>
          <a:xfrm rot="-5400000">
            <a:off x="4966235" y="1874957"/>
            <a:ext cx="3009742" cy="2616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-US" sz="1050" b="0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Malgun Gothic"/>
                <a:cs typeface="Arial" panose="020B0604020202020204" pitchFamily="34" charset="0"/>
                <a:sym typeface="Malgun Gothic"/>
              </a:rPr>
              <a:t>Number of successfully engrafted mice</a:t>
            </a:r>
            <a:endParaRPr sz="1050" b="0" i="0" u="none" strike="noStrike" cap="none" dirty="0">
              <a:solidFill>
                <a:schemeClr val="dk1"/>
              </a:solidFill>
              <a:latin typeface="Arial" panose="020B0604020202020204" pitchFamily="34" charset="0"/>
              <a:ea typeface="Malgun Gothic"/>
              <a:cs typeface="Arial" panose="020B0604020202020204" pitchFamily="34" charset="0"/>
              <a:sym typeface="Malgun Gothic"/>
            </a:endParaRPr>
          </a:p>
        </p:txBody>
      </p:sp>
      <p:sp>
        <p:nvSpPr>
          <p:cNvPr id="151" name="Google Shape;151;p16"/>
          <p:cNvSpPr txBox="1"/>
          <p:nvPr/>
        </p:nvSpPr>
        <p:spPr>
          <a:xfrm>
            <a:off x="9561444" y="6400185"/>
            <a:ext cx="3925285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Malgun Gothic"/>
                <a:cs typeface="Arial" panose="020B0604020202020204" pitchFamily="34" charset="0"/>
                <a:sym typeface="Malgun Gothic"/>
              </a:rPr>
              <a:t>Supplement Figure 2</a:t>
            </a:r>
            <a:endParaRPr sz="1800" b="1" i="0" u="none" strike="noStrike" cap="none" dirty="0">
              <a:solidFill>
                <a:schemeClr val="dk1"/>
              </a:solidFill>
              <a:latin typeface="Arial" panose="020B0604020202020204" pitchFamily="34" charset="0"/>
              <a:ea typeface="Malgun Gothic"/>
              <a:cs typeface="Arial" panose="020B0604020202020204" pitchFamily="34" charset="0"/>
              <a:sym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41399505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52</Words>
  <Application>Microsoft Macintosh PowerPoint</Application>
  <PresentationFormat>와이드스크린</PresentationFormat>
  <Paragraphs>19</Paragraphs>
  <Slides>2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6" baseType="lpstr">
      <vt:lpstr>Malgun Gothic</vt:lpstr>
      <vt:lpstr>Malgun Gothic</vt:lpstr>
      <vt:lpstr>Arial</vt:lpstr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Microsoft Office User</dc:creator>
  <cp:lastModifiedBy>Microsoft Office User</cp:lastModifiedBy>
  <cp:revision>4</cp:revision>
  <cp:lastPrinted>2023-11-22T04:20:20Z</cp:lastPrinted>
  <dcterms:created xsi:type="dcterms:W3CDTF">2023-10-06T12:33:38Z</dcterms:created>
  <dcterms:modified xsi:type="dcterms:W3CDTF">2023-11-22T04:26:11Z</dcterms:modified>
</cp:coreProperties>
</file>