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447A"/>
    <a:srgbClr val="AA0065"/>
    <a:srgbClr val="65AA00"/>
    <a:srgbClr val="00457C"/>
    <a:srgbClr val="004277"/>
    <a:srgbClr val="296DC0"/>
    <a:srgbClr val="0092F7"/>
    <a:srgbClr val="00437A"/>
    <a:srgbClr val="0066B5"/>
    <a:srgbClr val="00447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1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43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045521" cy="9680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chemeClr val="bg1"/>
                </a:solidFill>
              </a:rPr>
              <a:t>Inversion of the Frequencies of Autosomal Recessive and X-Linked </a:t>
            </a:r>
            <a:endParaRPr lang="x-none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Dominant Forms of Alport Syndrome in the Tunisian Population</a:t>
            </a:r>
            <a:r>
              <a:rPr lang="x-none" sz="2400" b="1" dirty="0">
                <a:solidFill>
                  <a:schemeClr val="bg1"/>
                </a:solidFill>
              </a:rPr>
              <a:t> 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5330" y="1026162"/>
            <a:ext cx="11911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 </a:t>
            </a:r>
            <a:r>
              <a:rPr lang="en-US" dirty="0">
                <a:solidFill>
                  <a:schemeClr val="bg1"/>
                </a:solidFill>
              </a:rPr>
              <a:t>In this study, we investigated 45 patients with Alport syndrome from 11 Tunisian families </a:t>
            </a:r>
          </a:p>
          <a:p>
            <a:r>
              <a:rPr lang="en-US" dirty="0">
                <a:solidFill>
                  <a:schemeClr val="bg1"/>
                </a:solidFill>
              </a:rPr>
              <a:t>                          to analyze the  clinical and genetic characteristics of individuals with Alport syndrome.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3706" y="1791902"/>
            <a:ext cx="2440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EL YOUNSI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614" y="5657671"/>
            <a:ext cx="73555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>This study</a:t>
            </a:r>
            <a:r>
              <a:rPr lang="en-US" kern="0" dirty="0">
                <a:solidFill>
                  <a:schemeClr val="bg1"/>
                </a:solidFill>
                <a:latin typeface="Calibri" panose="020F0502020204030204" pitchFamily="34" charset="0"/>
              </a:rPr>
              <a:t>,  contributes new variants to the literature and demonstrates that autosomal recessive inheritance of Alport syndrome is more frequent in the Tunisian population than the X- linked dominant form as reported in the literature .</a:t>
            </a:r>
            <a:endParaRPr lang="x-none" kern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eform: Shape 46">
            <a:extLst>
              <a:ext uri="{FF2B5EF4-FFF2-40B4-BE49-F238E27FC236}">
                <a16:creationId xmlns:a16="http://schemas.microsoft.com/office/drawing/2014/main" xmlns="" id="{E957D29D-9937-44B0-D93B-752E1A95771E}"/>
              </a:ext>
            </a:extLst>
          </p:cNvPr>
          <p:cNvSpPr/>
          <p:nvPr/>
        </p:nvSpPr>
        <p:spPr>
          <a:xfrm>
            <a:off x="631450" y="2175612"/>
            <a:ext cx="629687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Freeform: Shape 46">
            <a:extLst>
              <a:ext uri="{FF2B5EF4-FFF2-40B4-BE49-F238E27FC236}">
                <a16:creationId xmlns:a16="http://schemas.microsoft.com/office/drawing/2014/main" xmlns="" id="{5C4769A0-8507-3E9A-0A8A-9A4FE4B4D7E3}"/>
              </a:ext>
            </a:extLst>
          </p:cNvPr>
          <p:cNvSpPr/>
          <p:nvPr/>
        </p:nvSpPr>
        <p:spPr>
          <a:xfrm>
            <a:off x="487882" y="2177412"/>
            <a:ext cx="476003" cy="738724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46">
            <a:extLst>
              <a:ext uri="{FF2B5EF4-FFF2-40B4-BE49-F238E27FC236}">
                <a16:creationId xmlns:a16="http://schemas.microsoft.com/office/drawing/2014/main" xmlns="" id="{DD62E929-5E0F-3825-69BC-7C11528E11AF}"/>
              </a:ext>
            </a:extLst>
          </p:cNvPr>
          <p:cNvSpPr/>
          <p:nvPr/>
        </p:nvSpPr>
        <p:spPr>
          <a:xfrm>
            <a:off x="1033211" y="2175612"/>
            <a:ext cx="364759" cy="922297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6">
            <a:extLst>
              <a:ext uri="{FF2B5EF4-FFF2-40B4-BE49-F238E27FC236}">
                <a16:creationId xmlns:a16="http://schemas.microsoft.com/office/drawing/2014/main" xmlns="" id="{9EE8F603-E7C0-5398-9458-2DD9A8A3D1B5}"/>
              </a:ext>
            </a:extLst>
          </p:cNvPr>
          <p:cNvSpPr/>
          <p:nvPr/>
        </p:nvSpPr>
        <p:spPr>
          <a:xfrm>
            <a:off x="1158538" y="2446052"/>
            <a:ext cx="701350" cy="70784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B00744E-5151-3985-8F6E-FED9F82447FC}"/>
              </a:ext>
            </a:extLst>
          </p:cNvPr>
          <p:cNvSpPr/>
          <p:nvPr/>
        </p:nvSpPr>
        <p:spPr>
          <a:xfrm>
            <a:off x="123568" y="3286029"/>
            <a:ext cx="2487997" cy="913274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/>
              <a:t>11 families </a:t>
            </a:r>
          </a:p>
          <a:p>
            <a:pPr algn="ctr"/>
            <a:r>
              <a:rPr lang="x-none" dirty="0"/>
              <a:t>N= 45 patients with </a:t>
            </a:r>
            <a:r>
              <a:rPr lang="x-none"/>
              <a:t>Alport syndrome</a:t>
            </a:r>
            <a:r>
              <a:rPr lang="fr-FR" dirty="0"/>
              <a:t> (ATS)</a:t>
            </a:r>
            <a:r>
              <a:rPr lang="x-none"/>
              <a:t> </a:t>
            </a:r>
            <a:endParaRPr lang="x-none" dirty="0"/>
          </a:p>
        </p:txBody>
      </p:sp>
      <p:cxnSp>
        <p:nvCxnSpPr>
          <p:cNvPr id="10" name="Straight Arrow Connector 56">
            <a:extLst>
              <a:ext uri="{FF2B5EF4-FFF2-40B4-BE49-F238E27FC236}">
                <a16:creationId xmlns:a16="http://schemas.microsoft.com/office/drawing/2014/main" xmlns="" id="{34A9ABE2-FC92-1016-12A9-614B95E96488}"/>
              </a:ext>
            </a:extLst>
          </p:cNvPr>
          <p:cNvCxnSpPr>
            <a:cxnSpLocks/>
          </p:cNvCxnSpPr>
          <p:nvPr/>
        </p:nvCxnSpPr>
        <p:spPr>
          <a:xfrm>
            <a:off x="2401765" y="4075122"/>
            <a:ext cx="0" cy="336348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D2F8A1C-3094-59AD-541F-0F8149468A69}"/>
              </a:ext>
            </a:extLst>
          </p:cNvPr>
          <p:cNvSpPr/>
          <p:nvPr/>
        </p:nvSpPr>
        <p:spPr>
          <a:xfrm>
            <a:off x="36615" y="4472346"/>
            <a:ext cx="2611580" cy="1028065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AA0065"/>
                </a:solidFill>
              </a:rPr>
              <a:t>N=11 patients   </a:t>
            </a:r>
          </a:p>
          <a:p>
            <a:pPr algn="ctr"/>
            <a:r>
              <a:rPr lang="en-US" kern="0" dirty="0">
                <a:solidFill>
                  <a:srgbClr val="AA0065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en-US" sz="1800" kern="0" dirty="0">
                <a:solidFill>
                  <a:srgbClr val="AA006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olecular analysis</a:t>
            </a:r>
          </a:p>
          <a:p>
            <a:pPr algn="ctr"/>
            <a:r>
              <a:rPr lang="en-US" sz="1800" b="1" kern="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whole-exome sequencing</a:t>
            </a:r>
            <a:r>
              <a:rPr lang="x-none" b="1" dirty="0">
                <a:solidFill>
                  <a:srgbClr val="7030A0"/>
                </a:solidFill>
                <a:effectLst/>
              </a:rPr>
              <a:t> </a:t>
            </a:r>
            <a:endParaRPr lang="en-GB" b="1" dirty="0">
              <a:solidFill>
                <a:srgbClr val="7030A0"/>
              </a:solidFill>
            </a:endParaRPr>
          </a:p>
        </p:txBody>
      </p:sp>
      <p:cxnSp>
        <p:nvCxnSpPr>
          <p:cNvPr id="13" name="Straight Arrow Connector 54">
            <a:extLst>
              <a:ext uri="{FF2B5EF4-FFF2-40B4-BE49-F238E27FC236}">
                <a16:creationId xmlns:a16="http://schemas.microsoft.com/office/drawing/2014/main" xmlns="" id="{282E94D2-37C2-A49D-2B02-F9E0EA19A012}"/>
              </a:ext>
            </a:extLst>
          </p:cNvPr>
          <p:cNvCxnSpPr>
            <a:cxnSpLocks/>
          </p:cNvCxnSpPr>
          <p:nvPr/>
        </p:nvCxnSpPr>
        <p:spPr>
          <a:xfrm>
            <a:off x="6723104" y="2411798"/>
            <a:ext cx="2289091" cy="1888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4B3132E-F278-C941-E91C-9047835D8F01}"/>
              </a:ext>
            </a:extLst>
          </p:cNvPr>
          <p:cNvSpPr/>
          <p:nvPr/>
        </p:nvSpPr>
        <p:spPr>
          <a:xfrm>
            <a:off x="4609164" y="3914334"/>
            <a:ext cx="1894667" cy="1236009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800" dirty="0" smtClean="0">
                <a:solidFill>
                  <a:srgbClr val="65AA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 c</a:t>
            </a:r>
            <a:r>
              <a:rPr lang="fr-FR" dirty="0" smtClean="0">
                <a:solidFill>
                  <a:srgbClr val="65AA00"/>
                </a:solidFill>
              </a:rPr>
              <a:t>.384+1G&gt;A</a:t>
            </a:r>
            <a:endParaRPr lang="en-GB" dirty="0">
              <a:solidFill>
                <a:srgbClr val="65AA00"/>
              </a:solidFill>
            </a:endParaRPr>
          </a:p>
          <a:p>
            <a:r>
              <a:rPr lang="fr-FR" b="1" dirty="0" smtClean="0">
                <a:solidFill>
                  <a:srgbClr val="65AA00"/>
                </a:solidFill>
              </a:rPr>
              <a:t>     c.2096G&gt;A</a:t>
            </a:r>
            <a:endParaRPr lang="en-GB" b="1" dirty="0">
              <a:solidFill>
                <a:srgbClr val="65AA00"/>
              </a:solidFill>
            </a:endParaRPr>
          </a:p>
          <a:p>
            <a:r>
              <a:rPr lang="fr-FR" b="1" dirty="0" smtClean="0">
                <a:solidFill>
                  <a:srgbClr val="65AA00"/>
                </a:solidFill>
              </a:rPr>
              <a:t>     c.1499G&gt;T</a:t>
            </a:r>
            <a:endParaRPr lang="en-GB" b="1" dirty="0">
              <a:solidFill>
                <a:srgbClr val="65AA00"/>
              </a:solidFill>
            </a:endParaRPr>
          </a:p>
          <a:p>
            <a:r>
              <a:rPr lang="fr-FR" b="1" smtClean="0">
                <a:solidFill>
                  <a:srgbClr val="65AA00"/>
                </a:solidFill>
              </a:rPr>
              <a:t>     c.547-1G&gt;A</a:t>
            </a:r>
            <a:endParaRPr lang="en-GB" b="1" dirty="0">
              <a:solidFill>
                <a:srgbClr val="65AA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DE3D007-F681-DAF9-8740-E0D2800D6C32}"/>
              </a:ext>
            </a:extLst>
          </p:cNvPr>
          <p:cNvSpPr/>
          <p:nvPr/>
        </p:nvSpPr>
        <p:spPr>
          <a:xfrm>
            <a:off x="2948573" y="3203617"/>
            <a:ext cx="1897873" cy="1654002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800" dirty="0" smtClean="0">
                <a:solidFill>
                  <a:srgbClr val="00457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 c.725G&gt;A</a:t>
            </a:r>
            <a:endParaRPr lang="fr-FR" sz="1800" dirty="0">
              <a:solidFill>
                <a:srgbClr val="00457C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fr-FR" sz="1800" dirty="0" smtClean="0">
                <a:solidFill>
                  <a:srgbClr val="00457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 c.2371C&gt;T</a:t>
            </a:r>
            <a:r>
              <a:rPr lang="x-none" smtClean="0">
                <a:solidFill>
                  <a:srgbClr val="00457C"/>
                </a:solidFill>
                <a:effectLst/>
              </a:rPr>
              <a:t>  </a:t>
            </a:r>
            <a:r>
              <a:rPr lang="fr-FR" dirty="0" smtClean="0">
                <a:solidFill>
                  <a:srgbClr val="00457C"/>
                </a:solidFill>
                <a:effectLst/>
              </a:rPr>
              <a:t>  </a:t>
            </a:r>
          </a:p>
          <a:p>
            <a:r>
              <a:rPr lang="fr-FR" sz="1800" b="1" dirty="0" smtClean="0">
                <a:solidFill>
                  <a:srgbClr val="00457C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1800" b="1" dirty="0" smtClean="0">
                <a:solidFill>
                  <a:srgbClr val="00457C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</a:t>
            </a:r>
            <a:r>
              <a:rPr lang="fr-FR" sz="1800" b="1" dirty="0" smtClean="0">
                <a:solidFill>
                  <a:srgbClr val="00457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c.3928G&gt;T</a:t>
            </a:r>
            <a:endParaRPr lang="x-none" sz="1800" b="1" dirty="0">
              <a:solidFill>
                <a:srgbClr val="00457C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fr-FR" sz="1800" b="1" dirty="0" smtClean="0">
                <a:solidFill>
                  <a:srgbClr val="00457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 c.4280delG</a:t>
            </a:r>
            <a:r>
              <a:rPr lang="x-none" b="1" smtClean="0">
                <a:solidFill>
                  <a:srgbClr val="00457C"/>
                </a:solidFill>
                <a:effectLst/>
              </a:rPr>
              <a:t> </a:t>
            </a:r>
            <a:endParaRPr lang="x-none" b="1" dirty="0">
              <a:solidFill>
                <a:srgbClr val="00457C"/>
              </a:solidFill>
              <a:effectLst/>
              <a:latin typeface="Calibri" panose="020F0502020204030204" pitchFamily="34" charset="0"/>
            </a:endParaRPr>
          </a:p>
          <a:p>
            <a:r>
              <a:rPr lang="fr-FR" sz="1800" b="1" dirty="0" smtClean="0">
                <a:solidFill>
                  <a:srgbClr val="00457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 c.2510delC</a:t>
            </a:r>
            <a:endParaRPr lang="en-GB" b="1" dirty="0">
              <a:solidFill>
                <a:srgbClr val="00457C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88D5B67-F474-3BF6-5871-8BF287372615}"/>
              </a:ext>
            </a:extLst>
          </p:cNvPr>
          <p:cNvSpPr/>
          <p:nvPr/>
        </p:nvSpPr>
        <p:spPr>
          <a:xfrm>
            <a:off x="4937492" y="3432505"/>
            <a:ext cx="1566339" cy="367451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/>
              <a:t>COL4A5</a:t>
            </a:r>
            <a:r>
              <a:rPr lang="en-GB" dirty="0"/>
              <a:t> GENE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B9C968F6-A6CE-8FBD-B006-1C63BF6326F7}"/>
              </a:ext>
            </a:extLst>
          </p:cNvPr>
          <p:cNvSpPr/>
          <p:nvPr/>
        </p:nvSpPr>
        <p:spPr>
          <a:xfrm>
            <a:off x="2935692" y="1763742"/>
            <a:ext cx="3568139" cy="922297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b="1" dirty="0">
                <a:solidFill>
                  <a:schemeClr val="accent2"/>
                </a:solidFill>
              </a:rPr>
              <a:t>RESULTS: </a:t>
            </a:r>
            <a:r>
              <a:rPr lang="en-US" dirty="0"/>
              <a:t>Nine mutations were identified in 11 cases through WES, six of which were novel.</a:t>
            </a:r>
            <a:endParaRPr lang="fr-FR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A273E721-D2E4-9F7D-B71F-D234C06D17F7}"/>
              </a:ext>
            </a:extLst>
          </p:cNvPr>
          <p:cNvSpPr/>
          <p:nvPr/>
        </p:nvSpPr>
        <p:spPr>
          <a:xfrm>
            <a:off x="4937492" y="2731792"/>
            <a:ext cx="1566339" cy="342370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/>
              <a:t>COL4A4</a:t>
            </a:r>
            <a:r>
              <a:rPr lang="en-GB" dirty="0"/>
              <a:t> GENE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08932C08-F1A4-82A4-2CE2-AFF5C28B1F13}"/>
              </a:ext>
            </a:extLst>
          </p:cNvPr>
          <p:cNvSpPr/>
          <p:nvPr/>
        </p:nvSpPr>
        <p:spPr>
          <a:xfrm>
            <a:off x="4771049" y="3116656"/>
            <a:ext cx="1735313" cy="235744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296DC0"/>
                </a:solidFill>
              </a:rPr>
              <a:t>None variation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7DE6F6B-9E91-CDD4-12E8-E35FC0B1B365}"/>
              </a:ext>
            </a:extLst>
          </p:cNvPr>
          <p:cNvSpPr/>
          <p:nvPr/>
        </p:nvSpPr>
        <p:spPr>
          <a:xfrm>
            <a:off x="2935692" y="2757898"/>
            <a:ext cx="1910754" cy="387969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/>
              <a:t>COL4A3 </a:t>
            </a:r>
            <a:r>
              <a:rPr lang="en-GB" dirty="0"/>
              <a:t>GENE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6CBDB8ED-B0EE-B20E-9917-3C1AE3C315D2}"/>
              </a:ext>
            </a:extLst>
          </p:cNvPr>
          <p:cNvSpPr/>
          <p:nvPr/>
        </p:nvSpPr>
        <p:spPr>
          <a:xfrm>
            <a:off x="6562693" y="1781241"/>
            <a:ext cx="2310561" cy="528450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kern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Cascade screening </a:t>
            </a:r>
            <a:endParaRPr lang="x-none" b="1" dirty="0">
              <a:solidFill>
                <a:schemeClr val="bg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0FFCA470-34CE-1B2E-674C-2CAFA3979231}"/>
              </a:ext>
            </a:extLst>
          </p:cNvPr>
          <p:cNvSpPr/>
          <p:nvPr/>
        </p:nvSpPr>
        <p:spPr>
          <a:xfrm>
            <a:off x="9218141" y="2173456"/>
            <a:ext cx="2001795" cy="528450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7030A0"/>
                </a:solidFill>
              </a:rPr>
              <a:t>53 individuals were </a:t>
            </a:r>
          </a:p>
          <a:p>
            <a:pPr algn="ctr"/>
            <a:r>
              <a:rPr lang="en-US" dirty="0">
                <a:solidFill>
                  <a:srgbClr val="7030A0"/>
                </a:solidFill>
              </a:rPr>
              <a:t>tested in total.</a:t>
            </a:r>
            <a:endParaRPr lang="x-none" dirty="0">
              <a:solidFill>
                <a:srgbClr val="7030A0"/>
              </a:solidFill>
            </a:endParaRPr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xmlns="" id="{5F6295D5-334F-900A-0285-5A68F59DB85F}"/>
              </a:ext>
            </a:extLst>
          </p:cNvPr>
          <p:cNvSpPr/>
          <p:nvPr/>
        </p:nvSpPr>
        <p:spPr>
          <a:xfrm>
            <a:off x="2477280" y="4387602"/>
            <a:ext cx="250712" cy="259752"/>
          </a:xfrm>
          <a:prstGeom prst="ellipse">
            <a:avLst/>
          </a:prstGeom>
          <a:blipFill rotWithShape="0">
            <a:blip r:embed="rId2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4FE599CA-E94A-9FFC-CFB7-40B7EC7308F2}"/>
              </a:ext>
            </a:extLst>
          </p:cNvPr>
          <p:cNvSpPr/>
          <p:nvPr/>
        </p:nvSpPr>
        <p:spPr>
          <a:xfrm>
            <a:off x="6692854" y="3087856"/>
            <a:ext cx="5392054" cy="2393997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accent2"/>
                </a:solidFill>
              </a:rPr>
              <a:t>DISCUSSION: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5238C559-B35B-9CE1-B3FB-56B5FA7E89F4}"/>
              </a:ext>
            </a:extLst>
          </p:cNvPr>
          <p:cNvSpPr/>
          <p:nvPr/>
        </p:nvSpPr>
        <p:spPr>
          <a:xfrm>
            <a:off x="6601531" y="2548557"/>
            <a:ext cx="2296437" cy="461489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x-none" dirty="0">
              <a:solidFill>
                <a:srgbClr val="7030A0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BF12C62C-6E4E-FFBE-6F15-F78A167288B3}"/>
              </a:ext>
            </a:extLst>
          </p:cNvPr>
          <p:cNvSpPr/>
          <p:nvPr/>
        </p:nvSpPr>
        <p:spPr>
          <a:xfrm>
            <a:off x="2800603" y="5230448"/>
            <a:ext cx="3716556" cy="265401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accent2"/>
                </a:solidFill>
              </a:rPr>
              <a:t>COL4A3 &gt;&gt; COL4A5</a:t>
            </a:r>
            <a:endParaRPr lang="x-none" i="1" dirty="0">
              <a:solidFill>
                <a:schemeClr val="accent2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BD01EF5E-5D38-A38A-BE3E-9DCFD3C58901}"/>
              </a:ext>
            </a:extLst>
          </p:cNvPr>
          <p:cNvSpPr txBox="1"/>
          <p:nvPr/>
        </p:nvSpPr>
        <p:spPr>
          <a:xfrm>
            <a:off x="6822044" y="2552784"/>
            <a:ext cx="2179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dirty="0">
                <a:solidFill>
                  <a:srgbClr val="7030A0"/>
                </a:solidFill>
              </a:rPr>
              <a:t>Sanger sequencing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705600" y="3422634"/>
            <a:ext cx="54864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Autosomal recessive </a:t>
            </a:r>
            <a:r>
              <a:rPr lang="en-US" dirty="0" err="1">
                <a:solidFill>
                  <a:schemeClr val="bg1"/>
                </a:solidFill>
              </a:rPr>
              <a:t>vs</a:t>
            </a:r>
            <a:r>
              <a:rPr lang="en-US" dirty="0">
                <a:solidFill>
                  <a:schemeClr val="bg1"/>
                </a:solidFill>
              </a:rPr>
              <a:t> X-linked Dominant: 54% </a:t>
            </a:r>
            <a:r>
              <a:rPr lang="en-US" dirty="0" err="1">
                <a:solidFill>
                  <a:schemeClr val="bg1"/>
                </a:solidFill>
              </a:rPr>
              <a:t>vs</a:t>
            </a:r>
            <a:r>
              <a:rPr lang="en-US" dirty="0">
                <a:solidFill>
                  <a:schemeClr val="bg1"/>
                </a:solidFill>
              </a:rPr>
              <a:t> 20%, respectively, due to the high rate of consanguinity in the Tunisian population.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Determining the mode of transmission is crucial in ATS for genetic counseling.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The majority of mutations involve glycine in the Gly-XY region specific to collagen.</a:t>
            </a:r>
          </a:p>
          <a:p>
            <a:pPr marR="0" lvl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dirty="0">
              <a:solidFill>
                <a:schemeClr val="bg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3178</TotalTime>
  <Words>227</Words>
  <Application>Microsoft Office PowerPoint</Application>
  <PresentationFormat>Personnalisé</PresentationFormat>
  <Paragraphs>40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Office Theme</vt:lpstr>
      <vt:lpstr>Diapositive 1</vt:lpstr>
    </vt:vector>
  </TitlesOfParts>
  <Company>University College London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PR-MRAD</cp:lastModifiedBy>
  <cp:revision>73</cp:revision>
  <dcterms:created xsi:type="dcterms:W3CDTF">2019-06-13T12:30:18Z</dcterms:created>
  <dcterms:modified xsi:type="dcterms:W3CDTF">2023-11-20T14:40:54Z</dcterms:modified>
</cp:coreProperties>
</file>