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8" r:id="rId2"/>
    <p:sldId id="267" r:id="rId3"/>
    <p:sldId id="270" r:id="rId4"/>
    <p:sldId id="261" r:id="rId5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6" autoAdjust="0"/>
    <p:restoredTop sz="86235" autoAdjust="0"/>
  </p:normalViewPr>
  <p:slideViewPr>
    <p:cSldViewPr snapToGrid="0">
      <p:cViewPr varScale="1">
        <p:scale>
          <a:sx n="98" d="100"/>
          <a:sy n="98" d="100"/>
        </p:scale>
        <p:origin x="9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AAA66A-8DB8-DC18-CC3A-42AADC55F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C156773-344E-3AC1-8334-1993C0DB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60873E-E72E-D438-F738-52C0B7E05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86211B-35CA-5A0A-3471-683799F74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7C9057-DEA6-F81A-3911-1078701F6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1762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DAD7A6-AD0C-29CF-C942-FCF682AA1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045E97-943B-64C6-7E6A-14A5269A4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0748C4-7E8C-682F-4709-D93E46BF9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111D6F-875E-E5C5-538A-58F296E5E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440B19-C7CC-23CB-6777-9E4019F4E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967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19F0AA3-8C9B-AFB5-CD05-FE4D6C3FD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AE7B4B8-18FC-4826-0DDB-DD4441420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DC2AC-03F5-E3A4-B318-97ED4ECC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031469-A7F1-0CA9-2B14-7BD514A55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646E56-85B2-EBD9-5076-0EDF8D7B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6789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6DF5FD-DB61-2C81-F8AA-B020E791E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8DE64F-CEE0-6023-BA5C-A2E1C3F54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B96A1D-DFB8-3E49-EE26-E5EADC3F7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ED24C8-45A1-107F-9500-13841774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757B2E-E9AE-18D5-764E-EA792579D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54193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2AC45A-8A94-DCB8-895D-83C2F9C35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B75D5C-3AC1-E4FA-AB8D-96E841764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E375B2-D6E8-E199-14DE-2B8B458FE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0D13B7-F9E6-8CF9-827D-26D3E8EB8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F99421-0A29-413E-009C-BB2CF13B1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57104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6961A6-0C60-9856-C3F5-2685921D5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F222CD5-C9A5-F953-8B00-6D1E4224D4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8852815-D029-95E9-5CF2-9A5AF544D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0D6B91-952D-93AF-E95E-33E6F41D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9DE3885-A8DA-710A-9662-B9EE4D046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06FD05-C060-3BBA-B039-BB8C28E9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721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06A9E1-59E3-FEFE-BF36-E7B895693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70098B-0F3D-986D-DDFE-DCC055B28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143C28F-AB65-AC7F-6945-F39561FB73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24DDA93-7360-6B1E-B81B-5871D9B234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615A834-CD27-B180-D2EC-05E6AA9443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CF95B6E-4A71-7A6E-5597-4DE1BA88A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033266D-FE05-B087-8ECC-9C49C860C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02C36E8-1886-2B04-4610-1DF9A589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43367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AC9173-2A8F-0C75-42F5-46DC142AF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75FD128-A208-1959-B044-6C58E908D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ECD4E98-72F9-5A31-7402-309F1B415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61A023C-5BC2-E410-AF14-AA3015880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3589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E4E0A4A-65DC-400F-87C5-7C4450608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926004C-06A9-C2E7-FFCC-51924E32C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D96F6E-7244-4CAF-AD96-37124B2BD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498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A51BBB-EB49-E28D-9252-E42B38145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9562A1-A9A2-4DEB-2F8F-43A2816B6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FEBF489-285C-CE6E-74B2-0B1C5264F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CF951F-0E84-A4C5-136D-641A9A550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2F2F7FA-607C-B57C-FBA7-84B75263E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2B2B835-E95F-4009-4105-63867AF62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9575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85974D-E89A-1F97-1A8F-412802A67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5CB44C4-3BE5-C126-9BAB-53174336B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7E35312-65E2-9542-1A7C-63B28E73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58DAF1-0F62-183C-1817-FC4E0BE0B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D5A8E0-3742-4975-6EBE-D6DA22867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759C50A-774D-FF6E-8C87-425FDB733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49090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16B8294-A7AD-9731-441A-3097E22D3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91D9289-AB10-C702-05BB-E8325596E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DA031A-B5BC-1968-20CE-971B70D688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4C866-B5C3-4A38-B9B0-07ABFCEF35E5}" type="datetimeFigureOut">
              <a:rPr kumimoji="1" lang="ja-JP" altLang="en-US" smtClean="0"/>
              <a:t>2023/11/2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5AD552-1E7F-C164-F942-D9B9F6ABE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44EF3E-36C1-957B-92CA-5E091AFB9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882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4AA0093B-03ED-3F20-C553-5FBAFDC13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4" y="0"/>
            <a:ext cx="11389360" cy="485775"/>
          </a:xfrm>
        </p:spPr>
        <p:txBody>
          <a:bodyPr>
            <a:normAutofit/>
          </a:bodyPr>
          <a:lstStyle/>
          <a:p>
            <a:r>
              <a:rPr kumimoji="1"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ja-JP" alt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ja-JP" alt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Interaction between treatment arms and expression of </a:t>
            </a:r>
            <a:r>
              <a:rPr lang="en-US" altLang="ja-JP" sz="1700" i="1" dirty="0">
                <a:latin typeface="Arial" panose="020B0604020202020204" pitchFamily="34" charset="0"/>
                <a:cs typeface="Arial" panose="020B0604020202020204" pitchFamily="34" charset="0"/>
              </a:rPr>
              <a:t>ERCC1</a:t>
            </a:r>
            <a:r>
              <a:rPr lang="ja-JP" altLang="en-US" sz="1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ja-JP" altLang="en-US" sz="1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i="1" dirty="0">
                <a:latin typeface="Arial" panose="020B0604020202020204" pitchFamily="34" charset="0"/>
                <a:cs typeface="Arial" panose="020B0604020202020204" pitchFamily="34" charset="0"/>
              </a:rPr>
              <a:t>TYMS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mRNA</a:t>
            </a:r>
            <a:r>
              <a:rPr lang="en-US" altLang="ja-JP" sz="17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with regards to survival</a:t>
            </a:r>
            <a:endParaRPr kumimoji="1" lang="ja-JP" alt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表 11">
            <a:extLst>
              <a:ext uri="{FF2B5EF4-FFF2-40B4-BE49-F238E27FC236}">
                <a16:creationId xmlns:a16="http://schemas.microsoft.com/office/drawing/2014/main" id="{277E1EEB-8E36-54F8-B88B-BC795E6117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3673450"/>
              </p:ext>
            </p:extLst>
          </p:nvPr>
        </p:nvGraphicFramePr>
        <p:xfrm>
          <a:off x="285747" y="419960"/>
          <a:ext cx="11791955" cy="58292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49680">
                  <a:extLst>
                    <a:ext uri="{9D8B030D-6E8A-4147-A177-3AD203B41FA5}">
                      <a16:colId xmlns:a16="http://schemas.microsoft.com/office/drawing/2014/main" val="1087267264"/>
                    </a:ext>
                  </a:extLst>
                </a:gridCol>
                <a:gridCol w="1037968">
                  <a:extLst>
                    <a:ext uri="{9D8B030D-6E8A-4147-A177-3AD203B41FA5}">
                      <a16:colId xmlns:a16="http://schemas.microsoft.com/office/drawing/2014/main" val="1133828707"/>
                    </a:ext>
                  </a:extLst>
                </a:gridCol>
                <a:gridCol w="1136821">
                  <a:extLst>
                    <a:ext uri="{9D8B030D-6E8A-4147-A177-3AD203B41FA5}">
                      <a16:colId xmlns:a16="http://schemas.microsoft.com/office/drawing/2014/main" val="4169585617"/>
                    </a:ext>
                  </a:extLst>
                </a:gridCol>
                <a:gridCol w="589473">
                  <a:extLst>
                    <a:ext uri="{9D8B030D-6E8A-4147-A177-3AD203B41FA5}">
                      <a16:colId xmlns:a16="http://schemas.microsoft.com/office/drawing/2014/main" val="920142909"/>
                    </a:ext>
                  </a:extLst>
                </a:gridCol>
                <a:gridCol w="1214614">
                  <a:extLst>
                    <a:ext uri="{9D8B030D-6E8A-4147-A177-3AD203B41FA5}">
                      <a16:colId xmlns:a16="http://schemas.microsoft.com/office/drawing/2014/main" val="4230173646"/>
                    </a:ext>
                  </a:extLst>
                </a:gridCol>
                <a:gridCol w="779104">
                  <a:extLst>
                    <a:ext uri="{9D8B030D-6E8A-4147-A177-3AD203B41FA5}">
                      <a16:colId xmlns:a16="http://schemas.microsoft.com/office/drawing/2014/main" val="1406512641"/>
                    </a:ext>
                  </a:extLst>
                </a:gridCol>
                <a:gridCol w="996859">
                  <a:extLst>
                    <a:ext uri="{9D8B030D-6E8A-4147-A177-3AD203B41FA5}">
                      <a16:colId xmlns:a16="http://schemas.microsoft.com/office/drawing/2014/main" val="4275917979"/>
                    </a:ext>
                  </a:extLst>
                </a:gridCol>
                <a:gridCol w="1168034">
                  <a:extLst>
                    <a:ext uri="{9D8B030D-6E8A-4147-A177-3AD203B41FA5}">
                      <a16:colId xmlns:a16="http://schemas.microsoft.com/office/drawing/2014/main" val="1016844424"/>
                    </a:ext>
                  </a:extLst>
                </a:gridCol>
                <a:gridCol w="825684">
                  <a:extLst>
                    <a:ext uri="{9D8B030D-6E8A-4147-A177-3AD203B41FA5}">
                      <a16:colId xmlns:a16="http://schemas.microsoft.com/office/drawing/2014/main" val="3050985270"/>
                    </a:ext>
                  </a:extLst>
                </a:gridCol>
                <a:gridCol w="996859">
                  <a:extLst>
                    <a:ext uri="{9D8B030D-6E8A-4147-A177-3AD203B41FA5}">
                      <a16:colId xmlns:a16="http://schemas.microsoft.com/office/drawing/2014/main" val="2856399409"/>
                    </a:ext>
                  </a:extLst>
                </a:gridCol>
                <a:gridCol w="996859">
                  <a:extLst>
                    <a:ext uri="{9D8B030D-6E8A-4147-A177-3AD203B41FA5}">
                      <a16:colId xmlns:a16="http://schemas.microsoft.com/office/drawing/2014/main" val="3767008091"/>
                    </a:ext>
                  </a:extLst>
                </a:gridCol>
              </a:tblGrid>
              <a:tr h="329350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endParaRPr kumimoji="1" lang="ja-JP" alt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1513582"/>
                  </a:ext>
                </a:extLst>
              </a:tr>
              <a:tr h="500572"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patients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95%CI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Number of patients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95%CI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P-value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223564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ERCC1</a:t>
                      </a:r>
                      <a:endParaRPr kumimoji="1" lang="ja-JP" altLang="en-US" sz="16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6300066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 expression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pt-BR" altLang="ja-JP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&lt;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pt-BR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&lt;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009686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Median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0.53, 0.94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0.017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Median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0.75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0.57, 0.99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0.041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7999582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997680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0.58, 1.04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0.088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213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0.65, 1.12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0.241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891919"/>
                  </a:ext>
                </a:extLst>
              </a:tr>
              <a:tr h="500572"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Interaction </a:t>
                      </a:r>
                    </a:p>
                    <a:p>
                      <a:pPr algn="l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 expression and therapy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91181"/>
                  </a:ext>
                </a:extLst>
              </a:tr>
              <a:tr h="18733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&lt; and</a:t>
                      </a:r>
                      <a:r>
                        <a:rPr kumimoji="1" lang="ja-JP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1.51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1.01, 2.27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0.046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0.96, 2.10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0.079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677391"/>
                  </a:ext>
                </a:extLst>
              </a:tr>
              <a:tr h="32276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600" b="1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TYMS</a:t>
                      </a:r>
                      <a:endParaRPr kumimoji="1" lang="ja-JP" altLang="en-US" sz="16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694433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 expression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pt-BR" altLang="ja-JP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&lt;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pt-BR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&lt;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683655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Median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0.62, 1.08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0.153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Median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0.65, 1.12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0.245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2892987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8699123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0.67, 1.17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0.389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0.75, 1.29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0.926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911484"/>
                  </a:ext>
                </a:extLst>
              </a:tr>
              <a:tr h="500572"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Interaction </a:t>
                      </a:r>
                    </a:p>
                    <a:p>
                      <a:pPr algn="l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 expression and therapy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448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448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381673"/>
                  </a:ext>
                </a:extLst>
              </a:tr>
              <a:tr h="32935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Median &lt; and DCS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1.15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0.78, 1.72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0.478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1.03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0.70, 1.50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0.890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890469"/>
                  </a:ext>
                </a:extLst>
              </a:tr>
            </a:tbl>
          </a:graphicData>
        </a:graphic>
      </p:graphicFrame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DF32150-DEEB-9B34-C2C9-1B026475CF1F}"/>
              </a:ext>
            </a:extLst>
          </p:cNvPr>
          <p:cNvSpPr txBox="1"/>
          <p:nvPr/>
        </p:nvSpPr>
        <p:spPr>
          <a:xfrm>
            <a:off x="200024" y="6463420"/>
            <a:ext cx="11839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OS, overall survival; PFS, progression-free survival; HR, 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hazard ratio; CI, confidence interval;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Cq, CS, cisplatin and S-1; DCS, docetaxel, cisplatin, and S-1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46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1C5354AC-FB53-F003-4FBA-4B18812C5D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89281" y="-1464153"/>
            <a:ext cx="1490522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</a:br>
            <a:endParaRPr kumimoji="0" lang="en-US" altLang="ja-JP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コンテンツ プレースホルダー 2">
            <a:extLst>
              <a:ext uri="{FF2B5EF4-FFF2-40B4-BE49-F238E27FC236}">
                <a16:creationId xmlns:a16="http://schemas.microsoft.com/office/drawing/2014/main" id="{119356E3-D9E6-D5E3-5BC4-0CBEC5A62DC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655411677"/>
              </p:ext>
            </p:extLst>
          </p:nvPr>
        </p:nvGraphicFramePr>
        <p:xfrm>
          <a:off x="800100" y="489994"/>
          <a:ext cx="10877551" cy="6158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40034">
                  <a:extLst>
                    <a:ext uri="{9D8B030D-6E8A-4147-A177-3AD203B41FA5}">
                      <a16:colId xmlns:a16="http://schemas.microsoft.com/office/drawing/2014/main" val="4142302239"/>
                    </a:ext>
                  </a:extLst>
                </a:gridCol>
                <a:gridCol w="957935">
                  <a:extLst>
                    <a:ext uri="{9D8B030D-6E8A-4147-A177-3AD203B41FA5}">
                      <a16:colId xmlns:a16="http://schemas.microsoft.com/office/drawing/2014/main" val="3979947156"/>
                    </a:ext>
                  </a:extLst>
                </a:gridCol>
                <a:gridCol w="1585906">
                  <a:extLst>
                    <a:ext uri="{9D8B030D-6E8A-4147-A177-3AD203B41FA5}">
                      <a16:colId xmlns:a16="http://schemas.microsoft.com/office/drawing/2014/main" val="2737068542"/>
                    </a:ext>
                  </a:extLst>
                </a:gridCol>
                <a:gridCol w="1348419">
                  <a:extLst>
                    <a:ext uri="{9D8B030D-6E8A-4147-A177-3AD203B41FA5}">
                      <a16:colId xmlns:a16="http://schemas.microsoft.com/office/drawing/2014/main" val="3460014971"/>
                    </a:ext>
                  </a:extLst>
                </a:gridCol>
                <a:gridCol w="1348419">
                  <a:extLst>
                    <a:ext uri="{9D8B030D-6E8A-4147-A177-3AD203B41FA5}">
                      <a16:colId xmlns:a16="http://schemas.microsoft.com/office/drawing/2014/main" val="2817326295"/>
                    </a:ext>
                  </a:extLst>
                </a:gridCol>
                <a:gridCol w="1348419">
                  <a:extLst>
                    <a:ext uri="{9D8B030D-6E8A-4147-A177-3AD203B41FA5}">
                      <a16:colId xmlns:a16="http://schemas.microsoft.com/office/drawing/2014/main" val="814394812"/>
                    </a:ext>
                  </a:extLst>
                </a:gridCol>
                <a:gridCol w="1348419">
                  <a:extLst>
                    <a:ext uri="{9D8B030D-6E8A-4147-A177-3AD203B41FA5}">
                      <a16:colId xmlns:a16="http://schemas.microsoft.com/office/drawing/2014/main" val="309827660"/>
                    </a:ext>
                  </a:extLst>
                </a:gridCol>
              </a:tblGrid>
              <a:tr h="214621">
                <a:tc>
                  <a:txBody>
                    <a:bodyPr/>
                    <a:lstStyle/>
                    <a:p>
                      <a:pPr marL="63500" marR="635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ja-JP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r>
                        <a:rPr lang="en-US" altLang="ja-JP" sz="14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ja-JP" altLang="en-US" sz="1400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ja-JP" sz="1400" dirty="0">
                          <a:effectLst/>
                          <a:latin typeface="Arial" panose="020B0604020202020204" pitchFamily="34" charset="0"/>
                          <a:ea typeface="ＭＳ 明朝" panose="02020609040205080304" pitchFamily="17" charset="-128"/>
                          <a:cs typeface="Arial" panose="020B0604020202020204" pitchFamily="34" charset="0"/>
                        </a:rPr>
                        <a:t>OS</a:t>
                      </a:r>
                      <a:endParaRPr lang="ja-JP" altLang="en-US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ja-JP" sz="1400" dirty="0">
                          <a:effectLst/>
                          <a:latin typeface="Arial" panose="020B0604020202020204" pitchFamily="34" charset="0"/>
                          <a:ea typeface="ＭＳ 明朝" panose="02020609040205080304" pitchFamily="17" charset="-128"/>
                          <a:cs typeface="Arial" panose="020B0604020202020204" pitchFamily="34" charset="0"/>
                        </a:rPr>
                        <a:t>se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  <a:r>
                        <a:rPr lang="en-US" altLang="ja-JP" sz="14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ja-JP" sz="1400" baseline="30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33879326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63500" marR="6350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Characteristic</a:t>
                      </a:r>
                      <a:endParaRPr lang="ja-JP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ja-JP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CI</a:t>
                      </a:r>
                      <a:r>
                        <a:rPr lang="en-US" sz="140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ja-JP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ja-JP" sz="1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r>
                        <a:rPr lang="en-US" sz="1400" b="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ja-JP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 CI</a:t>
                      </a:r>
                      <a:r>
                        <a:rPr lang="en-US" sz="1400" b="0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ja-JP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endParaRPr lang="ja-JP" sz="14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6089483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ERCC1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mRNA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242121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312470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0.32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0.16, 0.63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0.001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0.34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0.18, 0.63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901955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ECOG PS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1.89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1.20, 2.98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0.006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1.29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0.85, 1.98 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0.236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1558672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020981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≤ 65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9356748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65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1.44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0.92, 2.26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0.114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1.34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0.87, 2.05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0.179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598802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503225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5545565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Female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1.13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0.69, 1.84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0.631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0.98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0.61, 1.55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0.920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719570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of metastatic sites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240094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0-1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807650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≤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1.50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0.91, 2.46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0.110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1.46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0.92, 2.31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0.107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6767015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Previous gastrectomy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0132903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486434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0.60, 1.71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0.975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1.38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0.83, 2.29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0.215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009896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Measurable lesion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933988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851320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ja-JP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0.92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0.52, 1.61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0.761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1.62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0.94, 2.77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0.080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426954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Histology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5632815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Differentiated adenocarcinoma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320472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ja-JP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Undifferentiated adenocarcinoma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0.94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0.57, 1.54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0.805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ja-JP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0.93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ja-JP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0.59, 1.46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ja-JP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0.738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73249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Peritoneal metastasis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957725"/>
                  </a:ext>
                </a:extLst>
              </a:tr>
              <a:tr h="225239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418493"/>
                  </a:ext>
                </a:extLst>
              </a:tr>
              <a:tr h="214621">
                <a:tc>
                  <a:txBody>
                    <a:bodyPr/>
                    <a:lstStyle/>
                    <a:p>
                      <a:pPr marL="190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1.72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0.93, 3.20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0.086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2.15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1.22, 3.80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algn="ctr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0.008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037789"/>
                  </a:ext>
                </a:extLst>
              </a:tr>
              <a:tr h="214621">
                <a:tc gridSpan="7"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altLang="ja-JP" sz="1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altLang="ja-JP" sz="14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OS, overall survival; </a:t>
                      </a:r>
                      <a:r>
                        <a:rPr lang="en-US" altLang="ja-JP" sz="1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altLang="ja-JP" sz="14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PFS, progression-free survival; </a:t>
                      </a:r>
                      <a:r>
                        <a:rPr lang="en-US" altLang="ja-JP" sz="1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HR, Hazard Ratio; </a:t>
                      </a:r>
                      <a:r>
                        <a:rPr lang="en-US" sz="1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CI, confidence interval</a:t>
                      </a: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63500" marR="63500"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endParaRPr lang="ja-JP" sz="1400" dirty="0">
                        <a:effectLst/>
                        <a:latin typeface="Arial" panose="020B0604020202020204" pitchFamily="34" charset="0"/>
                        <a:ea typeface="ＭＳ 明朝" panose="02020609040205080304" pitchFamily="17" charset="-128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238886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B0800D4-4877-BCF4-0BE2-6583A3694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876" y="-15388"/>
            <a:ext cx="12049124" cy="451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03079" tIns="12696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ja-JP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Table. 2  Multivariate analysis for overall survival and progression-free survival</a:t>
            </a:r>
            <a:endParaRPr kumimoji="0" lang="en-US" altLang="ja-JP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455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062F60-DE5F-9D71-0BF2-4F7744AB3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10" y="-87706"/>
            <a:ext cx="11389360" cy="590550"/>
          </a:xfrm>
        </p:spPr>
        <p:txBody>
          <a:bodyPr>
            <a:normAutofit/>
          </a:bodyPr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Table 3</a:t>
            </a:r>
            <a:r>
              <a:rPr kumimoji="1"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  <a:r>
              <a:rPr kumimoji="1" lang="en-US" altLang="ja-JP" sz="2000" i="1" dirty="0">
                <a:latin typeface="Arial" panose="020B0604020202020204" pitchFamily="34" charset="0"/>
                <a:cs typeface="Arial" panose="020B0604020202020204" pitchFamily="34" charset="0"/>
              </a:rPr>
              <a:t>ERCC1</a:t>
            </a:r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 SNPs and  mRNA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as prognostic factors</a:t>
            </a:r>
            <a:endParaRPr kumimoji="1" lang="ja-JP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6F3167A2-7FAE-EB27-AD90-23B759A2AA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015325"/>
              </p:ext>
            </p:extLst>
          </p:nvPr>
        </p:nvGraphicFramePr>
        <p:xfrm>
          <a:off x="258010" y="435322"/>
          <a:ext cx="10870415" cy="5987355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152521">
                  <a:extLst>
                    <a:ext uri="{9D8B030D-6E8A-4147-A177-3AD203B41FA5}">
                      <a16:colId xmlns:a16="http://schemas.microsoft.com/office/drawing/2014/main" val="2373470112"/>
                    </a:ext>
                  </a:extLst>
                </a:gridCol>
                <a:gridCol w="1386625">
                  <a:extLst>
                    <a:ext uri="{9D8B030D-6E8A-4147-A177-3AD203B41FA5}">
                      <a16:colId xmlns:a16="http://schemas.microsoft.com/office/drawing/2014/main" val="1371012483"/>
                    </a:ext>
                  </a:extLst>
                </a:gridCol>
                <a:gridCol w="1044473">
                  <a:extLst>
                    <a:ext uri="{9D8B030D-6E8A-4147-A177-3AD203B41FA5}">
                      <a16:colId xmlns:a16="http://schemas.microsoft.com/office/drawing/2014/main" val="1306874764"/>
                    </a:ext>
                  </a:extLst>
                </a:gridCol>
                <a:gridCol w="504227">
                  <a:extLst>
                    <a:ext uri="{9D8B030D-6E8A-4147-A177-3AD203B41FA5}">
                      <a16:colId xmlns:a16="http://schemas.microsoft.com/office/drawing/2014/main" val="2664675571"/>
                    </a:ext>
                  </a:extLst>
                </a:gridCol>
                <a:gridCol w="906193">
                  <a:extLst>
                    <a:ext uri="{9D8B030D-6E8A-4147-A177-3AD203B41FA5}">
                      <a16:colId xmlns:a16="http://schemas.microsoft.com/office/drawing/2014/main" val="3376541649"/>
                    </a:ext>
                  </a:extLst>
                </a:gridCol>
                <a:gridCol w="758810">
                  <a:extLst>
                    <a:ext uri="{9D8B030D-6E8A-4147-A177-3AD203B41FA5}">
                      <a16:colId xmlns:a16="http://schemas.microsoft.com/office/drawing/2014/main" val="1301343979"/>
                    </a:ext>
                  </a:extLst>
                </a:gridCol>
                <a:gridCol w="899986">
                  <a:extLst>
                    <a:ext uri="{9D8B030D-6E8A-4147-A177-3AD203B41FA5}">
                      <a16:colId xmlns:a16="http://schemas.microsoft.com/office/drawing/2014/main" val="3095885594"/>
                    </a:ext>
                  </a:extLst>
                </a:gridCol>
                <a:gridCol w="829401">
                  <a:extLst>
                    <a:ext uri="{9D8B030D-6E8A-4147-A177-3AD203B41FA5}">
                      <a16:colId xmlns:a16="http://schemas.microsoft.com/office/drawing/2014/main" val="409382559"/>
                    </a:ext>
                  </a:extLst>
                </a:gridCol>
                <a:gridCol w="988218">
                  <a:extLst>
                    <a:ext uri="{9D8B030D-6E8A-4147-A177-3AD203B41FA5}">
                      <a16:colId xmlns:a16="http://schemas.microsoft.com/office/drawing/2014/main" val="1287018858"/>
                    </a:ext>
                  </a:extLst>
                </a:gridCol>
                <a:gridCol w="829400">
                  <a:extLst>
                    <a:ext uri="{9D8B030D-6E8A-4147-A177-3AD203B41FA5}">
                      <a16:colId xmlns:a16="http://schemas.microsoft.com/office/drawing/2014/main" val="4245962323"/>
                    </a:ext>
                  </a:extLst>
                </a:gridCol>
                <a:gridCol w="811751">
                  <a:extLst>
                    <a:ext uri="{9D8B030D-6E8A-4147-A177-3AD203B41FA5}">
                      <a16:colId xmlns:a16="http://schemas.microsoft.com/office/drawing/2014/main" val="3495278621"/>
                    </a:ext>
                  </a:extLst>
                </a:gridCol>
                <a:gridCol w="758810">
                  <a:extLst>
                    <a:ext uri="{9D8B030D-6E8A-4147-A177-3AD203B41FA5}">
                      <a16:colId xmlns:a16="http://schemas.microsoft.com/office/drawing/2014/main" val="3276616176"/>
                    </a:ext>
                  </a:extLst>
                </a:gridCol>
              </a:tblGrid>
              <a:tr h="42062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rsID</a:t>
                      </a: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mRNA, Cq ratio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683049"/>
                  </a:ext>
                </a:extLst>
              </a:tr>
              <a:tr h="297623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230522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ERCC1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3212980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GG/TG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0.142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0.342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699556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0.142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1.331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2.014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1.345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1.981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262728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3212964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CC/CT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0.268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3997113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1.259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1.958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1.533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2.333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4681256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AG/GG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0.254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284844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1.175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2.266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1.489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710531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3212948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CC/GC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0.086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0.254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5955906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1.175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0.609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2.266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1.489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0962481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2298881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CA/CC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635423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1.330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0.845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2.092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1.525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0.994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2.340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997003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XRCC1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rs25487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TC/CC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411209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1.024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0.448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2.341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1.671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3.611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4326743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rs1799782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GA/GG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6511536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0.384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1.512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0.956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0.526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1.740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3728940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GSTP1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rs1695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AG/AA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1366427"/>
                  </a:ext>
                </a:extLst>
              </a:tr>
              <a:tr h="329319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1.728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0.751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3.978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2.336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1.016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5.368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051" marR="4051" marT="4051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9794169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92F1B8-EB3B-9543-D10B-CA941D529B6F}"/>
              </a:ext>
            </a:extLst>
          </p:cNvPr>
          <p:cNvSpPr txBox="1"/>
          <p:nvPr/>
        </p:nvSpPr>
        <p:spPr>
          <a:xfrm>
            <a:off x="120317" y="6427749"/>
            <a:ext cx="111147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High value of Cq ratio, threshold cycle ERCC1/ β-actin, means low ERCC1 expression. OS, overall survival; PFS, progression-free survival; RR, response rate; 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SD, standard deviation; P, p-value; HR, hazard ratio;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Ref., reference; CI, confidence interval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799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062F60-DE5F-9D71-0BF2-4F7744AB3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0" y="185762"/>
            <a:ext cx="11389360" cy="742122"/>
          </a:xfrm>
        </p:spPr>
        <p:txBody>
          <a:bodyPr>
            <a:normAutofit/>
          </a:bodyPr>
          <a:lstStyle/>
          <a:p>
            <a:r>
              <a:rPr kumimoji="1"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SNPs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i="1" dirty="0">
                <a:latin typeface="Arial" panose="020B0604020202020204" pitchFamily="34" charset="0"/>
                <a:cs typeface="Arial" panose="020B0604020202020204" pitchFamily="34" charset="0"/>
              </a:rPr>
              <a:t>ERCC1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i="1" dirty="0">
                <a:latin typeface="Arial" panose="020B0604020202020204" pitchFamily="34" charset="0"/>
                <a:cs typeface="Arial" panose="020B0604020202020204" pitchFamily="34" charset="0"/>
              </a:rPr>
              <a:t>XRCC1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i="1" dirty="0">
                <a:latin typeface="Arial" panose="020B0604020202020204" pitchFamily="34" charset="0"/>
                <a:cs typeface="Arial" panose="020B0604020202020204" pitchFamily="34" charset="0"/>
              </a:rPr>
              <a:t>GSTP1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predictive</a:t>
            </a:r>
            <a:r>
              <a:rPr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000" dirty="0">
                <a:latin typeface="Arial" panose="020B0604020202020204" pitchFamily="34" charset="0"/>
                <a:cs typeface="Arial" panose="020B0604020202020204" pitchFamily="34" charset="0"/>
              </a:rPr>
              <a:t>factors</a:t>
            </a:r>
            <a:r>
              <a:rPr kumimoji="1" lang="ja-JP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　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FDB48447-AB4C-54E7-71BA-A21683D57A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800823"/>
              </p:ext>
            </p:extLst>
          </p:nvPr>
        </p:nvGraphicFramePr>
        <p:xfrm>
          <a:off x="401321" y="927884"/>
          <a:ext cx="11214030" cy="52595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2477">
                  <a:extLst>
                    <a:ext uri="{9D8B030D-6E8A-4147-A177-3AD203B41FA5}">
                      <a16:colId xmlns:a16="http://schemas.microsoft.com/office/drawing/2014/main" val="3987508588"/>
                    </a:ext>
                  </a:extLst>
                </a:gridCol>
                <a:gridCol w="1735800">
                  <a:extLst>
                    <a:ext uri="{9D8B030D-6E8A-4147-A177-3AD203B41FA5}">
                      <a16:colId xmlns:a16="http://schemas.microsoft.com/office/drawing/2014/main" val="1501034602"/>
                    </a:ext>
                  </a:extLst>
                </a:gridCol>
                <a:gridCol w="1212243">
                  <a:extLst>
                    <a:ext uri="{9D8B030D-6E8A-4147-A177-3AD203B41FA5}">
                      <a16:colId xmlns:a16="http://schemas.microsoft.com/office/drawing/2014/main" val="648388917"/>
                    </a:ext>
                  </a:extLst>
                </a:gridCol>
                <a:gridCol w="843965">
                  <a:extLst>
                    <a:ext uri="{9D8B030D-6E8A-4147-A177-3AD203B41FA5}">
                      <a16:colId xmlns:a16="http://schemas.microsoft.com/office/drawing/2014/main" val="1139454970"/>
                    </a:ext>
                  </a:extLst>
                </a:gridCol>
                <a:gridCol w="1519138">
                  <a:extLst>
                    <a:ext uri="{9D8B030D-6E8A-4147-A177-3AD203B41FA5}">
                      <a16:colId xmlns:a16="http://schemas.microsoft.com/office/drawing/2014/main" val="3833545324"/>
                    </a:ext>
                  </a:extLst>
                </a:gridCol>
                <a:gridCol w="751897">
                  <a:extLst>
                    <a:ext uri="{9D8B030D-6E8A-4147-A177-3AD203B41FA5}">
                      <a16:colId xmlns:a16="http://schemas.microsoft.com/office/drawing/2014/main" val="1779226699"/>
                    </a:ext>
                  </a:extLst>
                </a:gridCol>
                <a:gridCol w="705862">
                  <a:extLst>
                    <a:ext uri="{9D8B030D-6E8A-4147-A177-3AD203B41FA5}">
                      <a16:colId xmlns:a16="http://schemas.microsoft.com/office/drawing/2014/main" val="1216045394"/>
                    </a:ext>
                  </a:extLst>
                </a:gridCol>
                <a:gridCol w="797930">
                  <a:extLst>
                    <a:ext uri="{9D8B030D-6E8A-4147-A177-3AD203B41FA5}">
                      <a16:colId xmlns:a16="http://schemas.microsoft.com/office/drawing/2014/main" val="844735274"/>
                    </a:ext>
                  </a:extLst>
                </a:gridCol>
                <a:gridCol w="840924">
                  <a:extLst>
                    <a:ext uri="{9D8B030D-6E8A-4147-A177-3AD203B41FA5}">
                      <a16:colId xmlns:a16="http://schemas.microsoft.com/office/drawing/2014/main" val="198674794"/>
                    </a:ext>
                  </a:extLst>
                </a:gridCol>
                <a:gridCol w="751897">
                  <a:extLst>
                    <a:ext uri="{9D8B030D-6E8A-4147-A177-3AD203B41FA5}">
                      <a16:colId xmlns:a16="http://schemas.microsoft.com/office/drawing/2014/main" val="3002902280"/>
                    </a:ext>
                  </a:extLst>
                </a:gridCol>
                <a:gridCol w="751897">
                  <a:extLst>
                    <a:ext uri="{9D8B030D-6E8A-4147-A177-3AD203B41FA5}">
                      <a16:colId xmlns:a16="http://schemas.microsoft.com/office/drawing/2014/main" val="580977374"/>
                    </a:ext>
                  </a:extLst>
                </a:gridCol>
              </a:tblGrid>
              <a:tr h="26629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Gene</a:t>
                      </a: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rsID</a:t>
                      </a: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Comparison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990554"/>
                  </a:ext>
                </a:extLst>
              </a:tr>
              <a:tr h="421723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95%CI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1295136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ERCC1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3212980</a:t>
                      </a: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GG/TG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DCS vs CS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0.255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0.429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0.220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0.838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206592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0.704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1.132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0.689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0.439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1.082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725939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3212964</a:t>
                      </a: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CC/CT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0.469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0.295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0.365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157752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0.812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0.368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1.790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0.667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1.417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55648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11615</a:t>
                      </a: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AG/GG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0.493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0.325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13314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3.416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1.251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0.309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5.067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304142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3212948</a:t>
                      </a: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CC/GC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0.493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0.325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0.746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8280242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0.807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0.191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3.416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1.251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0.309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5.067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6893861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2298881</a:t>
                      </a: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CA/CC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0.501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0.789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0.557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0.363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0.854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214039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0.691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0.302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1.580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0.685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0.313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1.503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8941525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XRCC1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25487</a:t>
                      </a: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TC/CC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DCS vs CS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0.517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0.346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0.561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0.383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0.821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0778345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5.437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1.724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10.465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0907277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1799782</a:t>
                      </a: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GA/GG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0.576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0.382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0.888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400972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0.237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0.048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1.162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0.325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0.095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1.116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283279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GSTP1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1695</a:t>
                      </a: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AG/AA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DCS vs CS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0.532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0.355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0.796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0.588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0.402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0.860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421826"/>
                  </a:ext>
                </a:extLst>
              </a:tr>
              <a:tr h="285721"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4.472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0.279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71.807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0.592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0.062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5.654</a:t>
                      </a: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游ゴシック" panose="020B0400000000000000" pitchFamily="50" charset="-128"/>
                        <a:cs typeface="Arial" panose="020B0604020202020204" pitchFamily="34" charset="0"/>
                      </a:endParaRPr>
                    </a:p>
                  </a:txBody>
                  <a:tcPr marL="4850" marR="4850" marT="48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2463562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BA0E0B-9704-6446-2CBD-2308F048DC86}"/>
              </a:ext>
            </a:extLst>
          </p:cNvPr>
          <p:cNvSpPr txBox="1"/>
          <p:nvPr/>
        </p:nvSpPr>
        <p:spPr>
          <a:xfrm>
            <a:off x="401319" y="6295402"/>
            <a:ext cx="118390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OS, overall survival; PFS, progression-free survival; RR, response rate; PD. Progressive disease; 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SD, standard deviation; Est., estimated;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Ref., reference; CI, confidence interval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961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971</Words>
  <Application>Microsoft Office PowerPoint</Application>
  <PresentationFormat>ワイド画面</PresentationFormat>
  <Paragraphs>605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游ゴシック</vt:lpstr>
      <vt:lpstr>游ゴシック Light</vt:lpstr>
      <vt:lpstr>Arial</vt:lpstr>
      <vt:lpstr>Cambria</vt:lpstr>
      <vt:lpstr>Office テーマ</vt:lpstr>
      <vt:lpstr>Table 1 Interaction between treatment arms and expression of ERCC1 and TYMS mRNA with regards to survival</vt:lpstr>
      <vt:lpstr>PowerPoint プレゼンテーション</vt:lpstr>
      <vt:lpstr>Table 3　ERCC1 SNPs and  mRNA as prognostic factors</vt:lpstr>
      <vt:lpstr>Table 4 SNPs of ERCC1, XRCC1, and GSTP1 as predictive factors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2023-10-23T00:48:56Z</dcterms:created>
  <dcterms:modified xsi:type="dcterms:W3CDTF">2023-11-02T07:34:49Z</dcterms:modified>
</cp:coreProperties>
</file>