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22"/>
    <p:restoredTop sz="92448"/>
  </p:normalViewPr>
  <p:slideViewPr>
    <p:cSldViewPr snapToGrid="0">
      <p:cViewPr varScale="1">
        <p:scale>
          <a:sx n="102" d="100"/>
          <a:sy n="102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F22E0-929A-0383-45FF-87348D0D7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1D5D5-9DB9-7A2A-5CAF-2878C49A9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BCEF2-A421-0CE9-6DC5-EA124B6B2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9D179-30E1-30CA-E10C-6EB6ACB42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08ED1-0A28-2E46-4F46-169712BD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65554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927A6-0158-B738-105F-1B0A15D72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26EC28-C829-62E7-4D76-6DF55C867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2A49B-3C30-63C1-FBBD-C66D86B9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D7D80-BCDC-82ED-FB5D-510DC4E4B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76423-C44E-03A6-6DB4-46D56802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7189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D8320E-DFB0-8D49-9B3B-20AD66B18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B41CE9-19F8-62F0-BDE4-4C8E088FD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2EA10-F4D1-89E5-9AA9-39B3F05B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E7B26-2492-7A84-A8C5-B1D746978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675BE-277B-D057-BC7B-3E7952037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6176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B558D-2420-071A-C603-F28BBA43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F4C6D-A571-9ACC-BB50-B1E25D986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7C4DD-A613-9003-7EC6-6EE1BA250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F5AAC-EAC9-733B-E27F-19125145F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74491-65AF-FD2F-767A-B1EA3E6C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5734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BAA83-70A6-CC5B-9B90-7F593BFDC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4B943-5F85-C8EF-DE6A-19A2EA4FA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EE23C-A315-D451-3996-6A191B4D9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5D264-FD97-7871-5AFB-0D104DE7F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2CEF2-ED2F-036D-71BD-F1DBCBC23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2338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587E5-A04F-A2B9-625F-4023E50F6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E436A-AAC0-2570-F5A4-0190A75A4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73C538-FFAB-AFA7-3C9B-10DDCFBCC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6E7B28-5805-DAAB-FE86-5DA1DE71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90EB7-BAC2-EBB8-815F-006E7EA08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3249B9-3753-3C19-7C0A-435C2C5C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49275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C9DD4-085B-6ED8-951A-94CD37680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E24F3-32EF-EF80-49ED-120A740EE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5A9C9-87AB-EBD6-1435-DC498ADEC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24F1C7-ECCD-0FB9-3293-3FC68B1B6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D6C576-A088-014C-A319-26F5AC1C1A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213A6B-F6C7-D5B9-60D1-FF771233C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CF3C63-049F-DDE4-7463-2230F1D8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6B52FD-0210-E8B6-AC86-E5B445514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966358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26E6C-C2E2-8374-EBC7-E6B687402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1AE5A9-0BEF-95D9-90D6-6C85A2F0F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B9E709-8F07-60FA-B7AA-6408F78C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D3BF9D-2316-76DA-5905-D2D2FF1AA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39060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F58413-8C58-EF24-5647-E10DB8B6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8E1C64-F87B-1702-F737-655DE82D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DC91B-D033-DD1B-9BD9-D8C11DB8A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7092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63C85-BFA8-C8B3-F638-1F89BE627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E2FFE-4EBC-FF65-309A-24313D5C5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A9B284-A1D2-6687-15EE-FA88BEBB7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8C30BF-D5A3-9447-1ED5-E26486BF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22812-A536-C7D1-00BE-9CE2890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0B4E2-CD36-393F-CF3B-995AF9A03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64371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8130B-3BD6-F51A-D409-D6305287C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DA1E65-7AB9-AC6B-0168-4974C9C28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034583-A075-9865-E56E-F7BEA4CD0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AFA1F-4E59-3591-D80D-9D9A85917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FC8CA-144F-5495-C376-ED8F8A241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206CB1-4148-CCB3-1FE0-5A47F51C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6046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23B720-B121-F5D7-E6C2-E510FCF41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19197-CBC8-AD38-6404-4BE339235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0147F-0DC9-5C4F-E1C7-F24988A81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FBCCA-47DC-8743-8AC6-A897ECB128EA}" type="datetimeFigureOut">
              <a:rPr lang="en-JP" smtClean="0"/>
              <a:t>11/03/2023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B1E4A-1BFD-E309-A4CC-6323ADBE1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3B698-05AF-4786-3711-466B202E9C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E8DC5-406D-1744-9E68-AD894531EC51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6436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5AE3C3-44A2-A11B-CCA1-F6CB25DD4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019" y="760885"/>
            <a:ext cx="9144000" cy="828899"/>
          </a:xfrm>
        </p:spPr>
        <p:txBody>
          <a:bodyPr>
            <a:normAutofit/>
          </a:bodyPr>
          <a:lstStyle/>
          <a:p>
            <a:pPr algn="just"/>
            <a:r>
              <a:rPr lang="en-US" sz="2000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Table 1. </a:t>
            </a:r>
            <a:r>
              <a:rPr lang="en-US" sz="2000" kern="100" dirty="0"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Classification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of the patients and surgical procedures</a:t>
            </a:r>
            <a:endParaRPr lang="en-JP" sz="2000" kern="100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sz="2000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 </a:t>
            </a:r>
            <a:endParaRPr lang="en-JP" sz="2000" kern="100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endParaRPr lang="en-JP" sz="2000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A0EF70-4301-AC08-E355-AF9702201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031817"/>
              </p:ext>
            </p:extLst>
          </p:nvPr>
        </p:nvGraphicFramePr>
        <p:xfrm>
          <a:off x="809897" y="1410790"/>
          <a:ext cx="10679085" cy="39020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5406">
                  <a:extLst>
                    <a:ext uri="{9D8B030D-6E8A-4147-A177-3AD203B41FA5}">
                      <a16:colId xmlns:a16="http://schemas.microsoft.com/office/drawing/2014/main" val="3850506189"/>
                    </a:ext>
                  </a:extLst>
                </a:gridCol>
                <a:gridCol w="1327467">
                  <a:extLst>
                    <a:ext uri="{9D8B030D-6E8A-4147-A177-3AD203B41FA5}">
                      <a16:colId xmlns:a16="http://schemas.microsoft.com/office/drawing/2014/main" val="2933066905"/>
                    </a:ext>
                  </a:extLst>
                </a:gridCol>
                <a:gridCol w="867959">
                  <a:extLst>
                    <a:ext uri="{9D8B030D-6E8A-4147-A177-3AD203B41FA5}">
                      <a16:colId xmlns:a16="http://schemas.microsoft.com/office/drawing/2014/main" val="486385018"/>
                    </a:ext>
                  </a:extLst>
                </a:gridCol>
                <a:gridCol w="4939707">
                  <a:extLst>
                    <a:ext uri="{9D8B030D-6E8A-4147-A177-3AD203B41FA5}">
                      <a16:colId xmlns:a16="http://schemas.microsoft.com/office/drawing/2014/main" val="3335417745"/>
                    </a:ext>
                  </a:extLst>
                </a:gridCol>
                <a:gridCol w="2678546">
                  <a:extLst>
                    <a:ext uri="{9D8B030D-6E8A-4147-A177-3AD203B41FA5}">
                      <a16:colId xmlns:a16="http://schemas.microsoft.com/office/drawing/2014/main" val="4118144770"/>
                    </a:ext>
                  </a:extLst>
                </a:gridCol>
              </a:tblGrid>
              <a:tr h="487036">
                <a:tc>
                  <a:txBody>
                    <a:bodyPr/>
                    <a:lstStyle/>
                    <a:p>
                      <a:pPr algn="ctr"/>
                      <a:r>
                        <a:rPr lang="en-JP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Classification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procedure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419599"/>
                  </a:ext>
                </a:extLst>
              </a:tr>
              <a:tr h="597181"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Mincho" panose="02020400000000000000" pitchFamily="18" charset="-128"/>
                          <a:cs typeface="Times New Roman" panose="02020603050405020304" pitchFamily="18" charset="0"/>
                        </a:rPr>
                        <a:t>Maxillary protrusion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H-LF 1 + BSSO</a:t>
                      </a:r>
                      <a:r>
                        <a:rPr lang="en-JP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JP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706323"/>
                  </a:ext>
                </a:extLst>
              </a:tr>
              <a:tr h="600892"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Mincho" panose="02020400000000000000" pitchFamily="18" charset="-128"/>
                          <a:cs typeface="Times New Roman" panose="02020603050405020304" pitchFamily="18" charset="0"/>
                        </a:rPr>
                        <a:t>Maxillary protrusion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H-LF 1 + BSSO</a:t>
                      </a:r>
                      <a:r>
                        <a:rPr lang="en-JP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JP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1910522"/>
                  </a:ext>
                </a:extLst>
              </a:tr>
              <a:tr h="744583"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Mincho" panose="02020400000000000000" pitchFamily="18" charset="-128"/>
                          <a:cs typeface="Times New Roman" panose="02020603050405020304" pitchFamily="18" charset="0"/>
                        </a:rPr>
                        <a:t>Maxillary protrusion, Mandibular retrognathism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H-LF 1 + BSSO</a:t>
                      </a:r>
                      <a:r>
                        <a:rPr lang="en-JP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JP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117907"/>
                  </a:ext>
                </a:extLst>
              </a:tr>
              <a:tr h="718457"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Mincho" panose="02020400000000000000" pitchFamily="18" charset="-128"/>
                          <a:cs typeface="Times New Roman" panose="02020603050405020304" pitchFamily="18" charset="0"/>
                        </a:rPr>
                        <a:t>Maxillary protrusion, Mandibular retrognathism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H-LF 1 + BSSO</a:t>
                      </a:r>
                      <a:r>
                        <a:rPr lang="en-JP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JP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308403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Bimaxillary protrusion</a:t>
                      </a:r>
                      <a:r>
                        <a:rPr lang="en-JP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JP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Mincho" panose="02020400000000000000" pitchFamily="18" charset="-128"/>
                          <a:cs typeface="Times New Roman" panose="02020603050405020304" pitchFamily="18" charset="0"/>
                        </a:rPr>
                        <a:t>H-LF 1 + BSSO + MASO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5833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54D104F-8BA7-0470-C84F-89F52AAFFA0B}"/>
              </a:ext>
            </a:extLst>
          </p:cNvPr>
          <p:cNvSpPr txBox="1"/>
          <p:nvPr/>
        </p:nvSpPr>
        <p:spPr>
          <a:xfrm>
            <a:off x="977031" y="5378004"/>
            <a:ext cx="9068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07340" algn="l"/>
              </a:tabLst>
            </a:pPr>
            <a:r>
              <a:rPr lang="en-JP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H</a:t>
            </a:r>
            <a:r>
              <a:rPr lang="en-US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-LF Ⅰ: </a:t>
            </a:r>
            <a:r>
              <a:rPr lang="en-JP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horseshoe Le Fort I osteotomy      BSSO</a:t>
            </a:r>
            <a:r>
              <a:rPr lang="en-US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: </a:t>
            </a:r>
            <a:r>
              <a:rPr lang="en-JP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bilateral sagittal split osteotomy        </a:t>
            </a:r>
            <a:endParaRPr lang="en-US" kern="100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tabLst>
                <a:tab pos="307340" algn="l"/>
              </a:tabLst>
            </a:pPr>
            <a:r>
              <a:rPr lang="pt-BR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MASO: mandibular anterior subapical osteotomy</a:t>
            </a:r>
            <a:endParaRPr lang="en-JP" kern="100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579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1A21B8-4FB7-B289-381B-084949DE4CB1}"/>
              </a:ext>
            </a:extLst>
          </p:cNvPr>
          <p:cNvSpPr txBox="1"/>
          <p:nvPr/>
        </p:nvSpPr>
        <p:spPr>
          <a:xfrm>
            <a:off x="404735" y="396363"/>
            <a:ext cx="86268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Table.2. Surgical and postoperative changes of maxilla and mandible landmarks</a:t>
            </a:r>
            <a:endParaRPr lang="en-JP" sz="2000" kern="1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16C3D42-893A-45B6-52FB-5E8F2D421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832186"/>
              </p:ext>
            </p:extLst>
          </p:nvPr>
        </p:nvGraphicFramePr>
        <p:xfrm>
          <a:off x="824458" y="1075917"/>
          <a:ext cx="10553076" cy="3987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0372">
                  <a:extLst>
                    <a:ext uri="{9D8B030D-6E8A-4147-A177-3AD203B41FA5}">
                      <a16:colId xmlns:a16="http://schemas.microsoft.com/office/drawing/2014/main" val="2519859197"/>
                    </a:ext>
                  </a:extLst>
                </a:gridCol>
                <a:gridCol w="2770372">
                  <a:extLst>
                    <a:ext uri="{9D8B030D-6E8A-4147-A177-3AD203B41FA5}">
                      <a16:colId xmlns:a16="http://schemas.microsoft.com/office/drawing/2014/main" val="96836269"/>
                    </a:ext>
                  </a:extLst>
                </a:gridCol>
                <a:gridCol w="1229706">
                  <a:extLst>
                    <a:ext uri="{9D8B030D-6E8A-4147-A177-3AD203B41FA5}">
                      <a16:colId xmlns:a16="http://schemas.microsoft.com/office/drawing/2014/main" val="2089571758"/>
                    </a:ext>
                  </a:extLst>
                </a:gridCol>
                <a:gridCol w="1229706">
                  <a:extLst>
                    <a:ext uri="{9D8B030D-6E8A-4147-A177-3AD203B41FA5}">
                      <a16:colId xmlns:a16="http://schemas.microsoft.com/office/drawing/2014/main" val="1959290534"/>
                    </a:ext>
                  </a:extLst>
                </a:gridCol>
                <a:gridCol w="1276460">
                  <a:extLst>
                    <a:ext uri="{9D8B030D-6E8A-4147-A177-3AD203B41FA5}">
                      <a16:colId xmlns:a16="http://schemas.microsoft.com/office/drawing/2014/main" val="2195128912"/>
                    </a:ext>
                  </a:extLst>
                </a:gridCol>
                <a:gridCol w="1276460">
                  <a:extLst>
                    <a:ext uri="{9D8B030D-6E8A-4147-A177-3AD203B41FA5}">
                      <a16:colId xmlns:a16="http://schemas.microsoft.com/office/drawing/2014/main" val="3090195769"/>
                    </a:ext>
                  </a:extLst>
                </a:gridCol>
              </a:tblGrid>
              <a:tr h="761878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Changes of the maxilla and mandible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ANS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U1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L1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Pog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391146"/>
                  </a:ext>
                </a:extLst>
              </a:tr>
              <a:tr h="685825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Horizontal changes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(mean  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SD mm)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changes 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(T1-T0)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-2.0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2.4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-1.5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2.9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5.5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3.1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217546"/>
                  </a:ext>
                </a:extLst>
              </a:tr>
              <a:tr h="937556">
                <a:tc vMerge="1">
                  <a:txBody>
                    <a:bodyPr/>
                    <a:lstStyle/>
                    <a:p>
                      <a:endParaRPr lang="en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changes 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(T2-T1)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0.6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1.4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-0.9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-2.5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2.1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210344"/>
                  </a:ext>
                </a:extLst>
              </a:tr>
              <a:tr h="746241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 changes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(mean  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SD mm)</a:t>
                      </a:r>
                      <a:endParaRPr lang="en-JP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changes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(T1-T0)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-3.4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0.7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-4.4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1.0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-4.1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0.9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-2.4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0.9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414154"/>
                  </a:ext>
                </a:extLst>
              </a:tr>
              <a:tr h="855884">
                <a:tc vMerge="1">
                  <a:txBody>
                    <a:bodyPr/>
                    <a:lstStyle/>
                    <a:p>
                      <a:endParaRPr lang="en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changes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(T2-T1)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0.7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0.5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0.9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 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1.3</a:t>
                      </a:r>
                      <a:endParaRPr lang="en-JP" sz="1800" kern="1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511178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CABDBD5-EAB6-40DC-D69A-13B5707D13F8}"/>
              </a:ext>
            </a:extLst>
          </p:cNvPr>
          <p:cNvSpPr txBox="1"/>
          <p:nvPr/>
        </p:nvSpPr>
        <p:spPr>
          <a:xfrm>
            <a:off x="819462" y="5197308"/>
            <a:ext cx="10842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Values are shown as means </a:t>
            </a:r>
            <a:r>
              <a:rPr lang="en-US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  <a:sym typeface="Symbol" pitchFamily="2" charset="2"/>
              </a:rPr>
              <a:t></a:t>
            </a:r>
            <a:r>
              <a:rPr lang="en-US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SD (standard deviation). Anterior and inferior changes are given positive values.</a:t>
            </a:r>
            <a:endParaRPr lang="en-JP" kern="100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 </a:t>
            </a:r>
            <a:r>
              <a:rPr lang="en-US" kern="1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ANS: </a:t>
            </a:r>
            <a:r>
              <a:rPr lang="en-US" kern="100" dirty="0"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most 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anterior point of </a:t>
            </a:r>
            <a:r>
              <a:rPr lang="en-US" altLang="ja-JP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nasal spine  </a:t>
            </a:r>
            <a:r>
              <a:rPr lang="en-JP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U1: 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upper first incisor edge   L1: lower first incisor edge  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Pog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: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 most anterior point on </a:t>
            </a:r>
            <a:r>
              <a:rPr lang="en-US" altLang="ja-JP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osseous contour of </a:t>
            </a:r>
            <a:r>
              <a:rPr lang="en-US" altLang="ja-JP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chin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 (Pogonion)</a:t>
            </a:r>
            <a:endParaRPr lang="en-JP" kern="100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515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283</Words>
  <Application>Microsoft Office PowerPoint</Application>
  <PresentationFormat>ワイド画面</PresentationFormat>
  <Paragraphs>82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n20d360a</dc:creator>
  <cp:lastModifiedBy>Daichi hasebe</cp:lastModifiedBy>
  <cp:revision>7</cp:revision>
  <cp:lastPrinted>2023-10-23T00:33:22Z</cp:lastPrinted>
  <dcterms:created xsi:type="dcterms:W3CDTF">2023-08-13T10:00:44Z</dcterms:created>
  <dcterms:modified xsi:type="dcterms:W3CDTF">2023-11-03T04:26:32Z</dcterms:modified>
</cp:coreProperties>
</file>