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66" r:id="rId4"/>
    <p:sldId id="258" r:id="rId5"/>
    <p:sldId id="265" r:id="rId6"/>
    <p:sldId id="261" r:id="rId7"/>
    <p:sldId id="263"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3716209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363997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959265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节标题">
    <p:spTree>
      <p:nvGrpSpPr>
        <p:cNvPr id="1" name=""/>
        <p:cNvGrpSpPr/>
        <p:nvPr/>
      </p:nvGrpSpPr>
      <p:grpSpPr>
        <a:xfrm>
          <a:off x="0" y="0"/>
          <a:ext cx="0" cy="0"/>
          <a:chOff x="0" y="0"/>
          <a:chExt cx="0" cy="0"/>
        </a:xfrm>
      </p:grpSpPr>
      <p:sp>
        <p:nvSpPr>
          <p:cNvPr id="2" name="灯片编号占位符 5"/>
          <p:cNvSpPr>
            <a:spLocks noGrp="1"/>
          </p:cNvSpPr>
          <p:nvPr>
            <p:ph type="sldNum" sz="quarter" idx="10"/>
          </p:nvPr>
        </p:nvSpPr>
        <p:spPr>
          <a:xfrm>
            <a:off x="8737593" y="6468227"/>
            <a:ext cx="2846369" cy="366252"/>
          </a:xfrm>
          <a:prstGeom prst="rect">
            <a:avLst/>
          </a:prstGeom>
          <a:ln/>
        </p:spPr>
        <p:txBody>
          <a:bodyPr/>
          <a:lstStyle>
            <a:lvl1pPr>
              <a:defRPr/>
            </a:lvl1pPr>
          </a:lstStyle>
          <a:p>
            <a:fld id="{8560024D-5E32-4425-94D4-618359E71BF9}" type="slidenum">
              <a:rPr lang="zh-CN" altLang="en-US" smtClean="0"/>
              <a:pPr/>
              <a:t>‹#›</a:t>
            </a:fld>
            <a:endParaRPr lang="zh-CN" altLang="en-US"/>
          </a:p>
        </p:txBody>
      </p:sp>
    </p:spTree>
    <p:extLst>
      <p:ext uri="{BB962C8B-B14F-4D97-AF65-F5344CB8AC3E}">
        <p14:creationId xmlns:p14="http://schemas.microsoft.com/office/powerpoint/2010/main" val="1238513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649484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3100384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834379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521088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230584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857877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363423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0E291202-405C-4645-81E9-D7E661AAC57F}" type="datetimeFigureOut">
              <a:rPr lang="zh-CN" altLang="en-US" smtClean="0"/>
              <a:t>2023/11/13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56626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91202-405C-4645-81E9-D7E661AAC57F}" type="datetimeFigureOut">
              <a:rPr lang="zh-CN" altLang="en-US" smtClean="0"/>
              <a:t>2023/11/13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1EA96-A253-404A-BC4A-E4EBC3BB6B52}" type="slidenum">
              <a:rPr lang="zh-CN" altLang="en-US" smtClean="0"/>
              <a:t>‹#›</a:t>
            </a:fld>
            <a:endParaRPr lang="zh-CN" altLang="en-US"/>
          </a:p>
        </p:txBody>
      </p:sp>
    </p:spTree>
    <p:extLst>
      <p:ext uri="{BB962C8B-B14F-4D97-AF65-F5344CB8AC3E}">
        <p14:creationId xmlns:p14="http://schemas.microsoft.com/office/powerpoint/2010/main" val="1707736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20966" y="2094055"/>
            <a:ext cx="10757862" cy="1600180"/>
          </a:xfrm>
          <a:prstGeom prst="rect">
            <a:avLst/>
          </a:prstGeom>
          <a:noFill/>
        </p:spPr>
        <p:txBody>
          <a:bodyPr wrap="square" lIns="121664" tIns="60832" rIns="121664" bIns="60832" rtlCol="0">
            <a:spAutoFit/>
          </a:bodyPr>
          <a:lstStyle/>
          <a:p>
            <a:pPr defTabSz="1214550"/>
            <a:r>
              <a:rPr lang="en-US" altLang="zh-CN" sz="3200" dirty="0">
                <a:latin typeface="Times New Roman" panose="02020603050405020304" pitchFamily="18" charset="0"/>
                <a:cs typeface="Times New Roman" panose="02020603050405020304" pitchFamily="18" charset="0"/>
              </a:rPr>
              <a:t>Comprehensive analysis of MAPK gene family in upland cotton (</a:t>
            </a:r>
            <a:r>
              <a:rPr lang="en-US" altLang="zh-CN" sz="3200" i="1" dirty="0" err="1">
                <a:latin typeface="Times New Roman" panose="02020603050405020304" pitchFamily="18" charset="0"/>
                <a:cs typeface="Times New Roman" panose="02020603050405020304" pitchFamily="18" charset="0"/>
              </a:rPr>
              <a:t>Gossypium</a:t>
            </a:r>
            <a:r>
              <a:rPr lang="en-US" altLang="zh-CN" sz="3200" i="1" dirty="0">
                <a:latin typeface="Times New Roman" panose="02020603050405020304" pitchFamily="18" charset="0"/>
                <a:cs typeface="Times New Roman" panose="02020603050405020304" pitchFamily="18" charset="0"/>
              </a:rPr>
              <a:t> </a:t>
            </a:r>
            <a:r>
              <a:rPr lang="en-US" altLang="zh-CN" sz="3200" i="1" dirty="0" err="1">
                <a:latin typeface="Times New Roman" panose="02020603050405020304" pitchFamily="18" charset="0"/>
                <a:cs typeface="Times New Roman" panose="02020603050405020304" pitchFamily="18" charset="0"/>
              </a:rPr>
              <a:t>hirsutum</a:t>
            </a:r>
            <a:r>
              <a:rPr lang="en-US" altLang="zh-CN" sz="3200" dirty="0">
                <a:latin typeface="Times New Roman" panose="02020603050405020304" pitchFamily="18" charset="0"/>
                <a:cs typeface="Times New Roman" panose="02020603050405020304" pitchFamily="18" charset="0"/>
              </a:rPr>
              <a:t>) and functional characterization of </a:t>
            </a:r>
            <a:r>
              <a:rPr lang="en-US" altLang="zh-CN" sz="3200" i="1" dirty="0">
                <a:latin typeface="Times New Roman" panose="02020603050405020304" pitchFamily="18" charset="0"/>
                <a:cs typeface="Times New Roman" panose="02020603050405020304" pitchFamily="18" charset="0"/>
              </a:rPr>
              <a:t>GhMPK31</a:t>
            </a:r>
            <a:r>
              <a:rPr lang="en-US" altLang="zh-CN" sz="3200" dirty="0">
                <a:latin typeface="Times New Roman" panose="02020603050405020304" pitchFamily="18" charset="0"/>
                <a:cs typeface="Times New Roman" panose="02020603050405020304" pitchFamily="18" charset="0"/>
              </a:rPr>
              <a:t> in regulating defense response to insect infestation</a:t>
            </a:r>
            <a:endParaRPr lang="zh-CN" altLang="en-US" sz="3200" b="1" dirty="0">
              <a:solidFill>
                <a:srgbClr val="000000"/>
              </a:solidFill>
              <a:latin typeface="Times New Roman" panose="02020603050405020304" pitchFamily="18" charset="0"/>
              <a:ea typeface="宋体"/>
              <a:cs typeface="Times New Roman" panose="02020603050405020304" pitchFamily="18" charset="0"/>
            </a:endParaRPr>
          </a:p>
        </p:txBody>
      </p:sp>
    </p:spTree>
    <p:extLst>
      <p:ext uri="{BB962C8B-B14F-4D97-AF65-F5344CB8AC3E}">
        <p14:creationId xmlns:p14="http://schemas.microsoft.com/office/powerpoint/2010/main" val="3800850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1645920" y="298618"/>
            <a:ext cx="8281851" cy="4406653"/>
          </a:xfrm>
          <a:prstGeom prst="rect">
            <a:avLst/>
          </a:prstGeom>
        </p:spPr>
      </p:pic>
      <p:sp>
        <p:nvSpPr>
          <p:cNvPr id="7" name="矩形 6"/>
          <p:cNvSpPr/>
          <p:nvPr/>
        </p:nvSpPr>
        <p:spPr>
          <a:xfrm>
            <a:off x="600892" y="5276781"/>
            <a:ext cx="11321142" cy="923330"/>
          </a:xfrm>
          <a:prstGeom prst="rect">
            <a:avLst/>
          </a:prstGeom>
        </p:spPr>
        <p:txBody>
          <a:bodyPr wrap="square">
            <a:spAutoFit/>
          </a:bodyPr>
          <a:lstStyle/>
          <a:p>
            <a:r>
              <a:rPr lang="en-US" altLang="zh-CN" kern="100" dirty="0">
                <a:latin typeface="Times New Roman" panose="02020603050405020304" pitchFamily="18" charset="0"/>
                <a:cs typeface="Times New Roman" panose="02020603050405020304" pitchFamily="18" charset="0"/>
              </a:rPr>
              <a:t>Figure S1 </a:t>
            </a:r>
            <a:r>
              <a:rPr lang="en-US" altLang="zh-CN" b="1" kern="100" dirty="0">
                <a:latin typeface="Times New Roman" panose="02020603050405020304" pitchFamily="18" charset="0"/>
                <a:cs typeface="Times New Roman" panose="02020603050405020304" pitchFamily="18" charset="0"/>
              </a:rPr>
              <a:t>PCA plot of genes identified by RNA-</a:t>
            </a:r>
            <a:r>
              <a:rPr lang="en-US" altLang="zh-CN" b="1" kern="100" dirty="0" err="1">
                <a:latin typeface="Times New Roman" panose="02020603050405020304" pitchFamily="18" charset="0"/>
                <a:cs typeface="Times New Roman" panose="02020603050405020304" pitchFamily="18" charset="0"/>
              </a:rPr>
              <a:t>Seq</a:t>
            </a:r>
            <a:r>
              <a:rPr lang="en-US" altLang="zh-CN" b="1" kern="100" dirty="0">
                <a:latin typeface="Times New Roman" panose="02020603050405020304" pitchFamily="18" charset="0"/>
                <a:cs typeface="Times New Roman" panose="02020603050405020304" pitchFamily="18" charset="0"/>
              </a:rPr>
              <a:t> of OM31, IM31 and WT. </a:t>
            </a:r>
            <a:r>
              <a:rPr lang="en-US" altLang="zh-CN" kern="100" dirty="0" smtClean="0">
                <a:latin typeface="Times New Roman" panose="02020603050405020304" pitchFamily="18" charset="0"/>
                <a:cs typeface="Times New Roman" panose="02020603050405020304" pitchFamily="18" charset="0"/>
              </a:rPr>
              <a:t>The </a:t>
            </a:r>
            <a:r>
              <a:rPr lang="en-US" altLang="zh-CN" kern="100" dirty="0">
                <a:latin typeface="Times New Roman" panose="02020603050405020304" pitchFamily="18" charset="0"/>
                <a:cs typeface="Times New Roman" panose="02020603050405020304" pitchFamily="18" charset="0"/>
              </a:rPr>
              <a:t>abscissa PC1 and the ordinate PC2 represent the scores of the first and second principal components respectively, and the scattered points in different colors represent samples of different experimental groups.</a:t>
            </a:r>
            <a:endParaRPr lang="zh-CN" altLang="zh-CN" kern="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58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111757" y="148045"/>
            <a:ext cx="4865295" cy="5006052"/>
          </a:xfrm>
          <a:prstGeom prst="rect">
            <a:avLst/>
          </a:prstGeom>
        </p:spPr>
      </p:pic>
      <p:sp>
        <p:nvSpPr>
          <p:cNvPr id="3" name="矩形 2"/>
          <p:cNvSpPr/>
          <p:nvPr/>
        </p:nvSpPr>
        <p:spPr>
          <a:xfrm>
            <a:off x="574766" y="5329871"/>
            <a:ext cx="11146971" cy="1200329"/>
          </a:xfrm>
          <a:prstGeom prst="rect">
            <a:avLst/>
          </a:prstGeom>
        </p:spPr>
        <p:txBody>
          <a:bodyPr wrap="square">
            <a:spAutoFit/>
          </a:bodyPr>
          <a:lstStyle/>
          <a:p>
            <a:r>
              <a:rPr lang="en-US" altLang="zh-CN" b="1" kern="100" dirty="0">
                <a:latin typeface="Times New Roman" panose="02020603050405020304" pitchFamily="18" charset="0"/>
                <a:cs typeface="Times New Roman" panose="02020603050405020304" pitchFamily="18" charset="0"/>
              </a:rPr>
              <a:t>Figure </a:t>
            </a:r>
            <a:r>
              <a:rPr lang="en-US" altLang="zh-CN" b="1" kern="100" dirty="0" smtClean="0">
                <a:latin typeface="Times New Roman" panose="02020603050405020304" pitchFamily="18" charset="0"/>
                <a:cs typeface="Times New Roman" panose="02020603050405020304" pitchFamily="18" charset="0"/>
              </a:rPr>
              <a:t>S2 </a:t>
            </a:r>
            <a:r>
              <a:rPr lang="en-US" altLang="zh-CN" b="1" kern="100" dirty="0">
                <a:latin typeface="Times New Roman" panose="02020603050405020304" pitchFamily="18" charset="0"/>
                <a:cs typeface="Times New Roman" panose="02020603050405020304" pitchFamily="18" charset="0"/>
              </a:rPr>
              <a:t>PCA plot of Metabolites identified by target-like metabolism for OM31 and WT. </a:t>
            </a:r>
            <a:r>
              <a:rPr lang="en-US" altLang="zh-CN" kern="100" dirty="0">
                <a:latin typeface="Times New Roman" panose="02020603050405020304" pitchFamily="18" charset="0"/>
                <a:cs typeface="Times New Roman" panose="02020603050405020304" pitchFamily="18" charset="0"/>
              </a:rPr>
              <a:t>In the figure, the abscissa PC1 and the ordinate PC2 represent the scores of the first and second principal components respectively, and the scattered points in different colors represent samples of different experimental groups. The ellipse is a 95% confidence interval.</a:t>
            </a:r>
            <a:endParaRPr lang="zh-CN" altLang="zh-CN"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5177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795969" y="686905"/>
            <a:ext cx="6313197" cy="4095823"/>
          </a:xfrm>
          <a:prstGeom prst="rect">
            <a:avLst/>
          </a:prstGeom>
        </p:spPr>
      </p:pic>
      <p:sp>
        <p:nvSpPr>
          <p:cNvPr id="3" name="矩形 2"/>
          <p:cNvSpPr/>
          <p:nvPr/>
        </p:nvSpPr>
        <p:spPr>
          <a:xfrm>
            <a:off x="513807" y="5322660"/>
            <a:ext cx="11530148" cy="923330"/>
          </a:xfrm>
          <a:prstGeom prst="rect">
            <a:avLst/>
          </a:prstGeom>
        </p:spPr>
        <p:txBody>
          <a:bodyPr wrap="square">
            <a:spAutoFit/>
          </a:bodyPr>
          <a:lstStyle/>
          <a:p>
            <a:r>
              <a:rPr lang="en-US" altLang="zh-CN" kern="100" dirty="0">
                <a:latin typeface="Times New Roman" panose="02020603050405020304" pitchFamily="18" charset="0"/>
                <a:cs typeface="Times New Roman" panose="02020603050405020304" pitchFamily="18" charset="0"/>
              </a:rPr>
              <a:t>Figure </a:t>
            </a:r>
            <a:r>
              <a:rPr lang="en-US" altLang="zh-CN" kern="100" dirty="0" smtClean="0">
                <a:latin typeface="Times New Roman" panose="02020603050405020304" pitchFamily="18" charset="0"/>
                <a:cs typeface="Times New Roman" panose="02020603050405020304" pitchFamily="18" charset="0"/>
              </a:rPr>
              <a:t>S3 </a:t>
            </a:r>
            <a:r>
              <a:rPr lang="en-US" altLang="zh-CN" b="1" kern="100" dirty="0">
                <a:latin typeface="Times New Roman" panose="02020603050405020304" pitchFamily="18" charset="0"/>
                <a:cs typeface="Times New Roman" panose="02020603050405020304" pitchFamily="18" charset="0"/>
              </a:rPr>
              <a:t>Pie chart of primary classification of metabolites. </a:t>
            </a:r>
            <a:r>
              <a:rPr lang="en-US" altLang="zh-CN" kern="100" dirty="0">
                <a:latin typeface="Times New Roman" panose="02020603050405020304" pitchFamily="18" charset="0"/>
                <a:cs typeface="Times New Roman" panose="02020603050405020304" pitchFamily="18" charset="0"/>
              </a:rPr>
              <a:t>Statistical analysis of the chemical classifications of the identified metabolites was performed, and pie charts were drawn to reflect the classifications of detected metabolites and the numbers contained in each classification</a:t>
            </a:r>
            <a:r>
              <a:rPr lang="en-US" altLang="zh-CN" kern="100" dirty="0" smtClean="0">
                <a:latin typeface="Times New Roman" panose="02020603050405020304" pitchFamily="18" charset="0"/>
                <a:cs typeface="Times New Roman" panose="02020603050405020304" pitchFamily="18" charset="0"/>
              </a:rPr>
              <a:t>. Different colors represent different metabolites.</a:t>
            </a:r>
            <a:endParaRPr lang="zh-CN" altLang="zh-CN" kern="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56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710292" y="191588"/>
            <a:ext cx="5110005" cy="5070998"/>
          </a:xfrm>
          <a:prstGeom prst="rect">
            <a:avLst/>
          </a:prstGeom>
        </p:spPr>
      </p:pic>
      <p:sp>
        <p:nvSpPr>
          <p:cNvPr id="3" name="矩形 2"/>
          <p:cNvSpPr/>
          <p:nvPr/>
        </p:nvSpPr>
        <p:spPr>
          <a:xfrm>
            <a:off x="366525" y="5776034"/>
            <a:ext cx="11633886" cy="923330"/>
          </a:xfrm>
          <a:prstGeom prst="rect">
            <a:avLst/>
          </a:prstGeom>
        </p:spPr>
        <p:txBody>
          <a:bodyPr wrap="square">
            <a:spAutoFit/>
          </a:bodyPr>
          <a:lstStyle/>
          <a:p>
            <a:r>
              <a:rPr lang="en-US" altLang="zh-CN" b="1" kern="100" dirty="0">
                <a:solidFill>
                  <a:prstClr val="black"/>
                </a:solidFill>
                <a:latin typeface="Times New Roman" panose="02020603050405020304" pitchFamily="18" charset="0"/>
                <a:cs typeface="Times New Roman" panose="02020603050405020304" pitchFamily="18" charset="0"/>
              </a:rPr>
              <a:t>Figure </a:t>
            </a:r>
            <a:r>
              <a:rPr lang="en-US" altLang="zh-CN" b="1" kern="100" dirty="0" smtClean="0">
                <a:solidFill>
                  <a:prstClr val="black"/>
                </a:solidFill>
                <a:latin typeface="Times New Roman" panose="02020603050405020304" pitchFamily="18" charset="0"/>
                <a:cs typeface="Times New Roman" panose="02020603050405020304" pitchFamily="18" charset="0"/>
              </a:rPr>
              <a:t>S4 </a:t>
            </a:r>
            <a:r>
              <a:rPr lang="en-US" altLang="zh-CN" b="1" dirty="0">
                <a:solidFill>
                  <a:srgbClr val="2E3033"/>
                </a:solidFill>
                <a:latin typeface="Times New Roman" panose="02020603050405020304" pitchFamily="18" charset="0"/>
                <a:cs typeface="Times New Roman" panose="02020603050405020304" pitchFamily="18" charset="0"/>
              </a:rPr>
              <a:t>Heat maps of differential metabolites of OM31 and WT. </a:t>
            </a:r>
            <a:r>
              <a:rPr lang="en-US" altLang="zh-CN" dirty="0">
                <a:solidFill>
                  <a:srgbClr val="2E3033"/>
                </a:solidFill>
                <a:latin typeface="Times New Roman" panose="02020603050405020304" pitchFamily="18" charset="0"/>
                <a:cs typeface="Times New Roman" panose="02020603050405020304" pitchFamily="18" charset="0"/>
              </a:rPr>
              <a:t>The relative quantitative values of differential metabolites were normalized, and the horizontal was the cluster of metabolites, and the vertical was the sample grouping. Red indicates increased expression, blue indicates decreased expression. </a:t>
            </a:r>
            <a:endParaRPr lang="zh-CN" altLang="en-US"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9901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437020" y="5059904"/>
            <a:ext cx="11615643" cy="1200329"/>
          </a:xfrm>
          <a:prstGeom prst="rect">
            <a:avLst/>
          </a:prstGeom>
        </p:spPr>
        <p:txBody>
          <a:bodyPr wrap="square">
            <a:spAutoFit/>
          </a:bodyPr>
          <a:lstStyle/>
          <a:p>
            <a:r>
              <a:rPr lang="en-US" altLang="zh-CN" b="1" kern="100" dirty="0">
                <a:latin typeface="Times New Roman" panose="02020603050405020304" pitchFamily="18" charset="0"/>
                <a:cs typeface="Times New Roman" panose="02020603050405020304" pitchFamily="18" charset="0"/>
              </a:rPr>
              <a:t>Figure </a:t>
            </a:r>
            <a:r>
              <a:rPr lang="en-US" altLang="zh-CN" b="1" kern="100" dirty="0" smtClean="0">
                <a:latin typeface="Times New Roman" panose="02020603050405020304" pitchFamily="18" charset="0"/>
                <a:cs typeface="Times New Roman" panose="02020603050405020304" pitchFamily="18" charset="0"/>
              </a:rPr>
              <a:t>S5 </a:t>
            </a:r>
            <a:r>
              <a:rPr lang="en-US" altLang="zh-CN" b="1" kern="100" dirty="0" smtClean="0">
                <a:latin typeface="Times New Roman" panose="02020603050405020304" pitchFamily="18" charset="0"/>
                <a:cs typeface="Times New Roman" panose="02020603050405020304" pitchFamily="18" charset="0"/>
              </a:rPr>
              <a:t>Relative </a:t>
            </a:r>
            <a:r>
              <a:rPr lang="en-US" altLang="zh-CN" b="1" kern="100" dirty="0">
                <a:latin typeface="Times New Roman" panose="02020603050405020304" pitchFamily="18" charset="0"/>
                <a:cs typeface="Times New Roman" panose="02020603050405020304" pitchFamily="18" charset="0"/>
              </a:rPr>
              <a:t>expression levels of flavonoid synthesis-related genes in OM31 and WT backgrounds.</a:t>
            </a:r>
            <a:r>
              <a:rPr lang="en-US" altLang="zh-CN" kern="100" dirty="0">
                <a:latin typeface="Times New Roman" panose="02020603050405020304" pitchFamily="18" charset="0"/>
                <a:cs typeface="Times New Roman" panose="02020603050405020304" pitchFamily="18" charset="0"/>
              </a:rPr>
              <a:t> The expression of </a:t>
            </a:r>
            <a:r>
              <a:rPr lang="en-US" altLang="zh-CN" i="1" kern="100" dirty="0">
                <a:latin typeface="Times New Roman" panose="02020603050405020304" pitchFamily="18" charset="0"/>
                <a:cs typeface="Times New Roman" panose="02020603050405020304" pitchFamily="18" charset="0"/>
              </a:rPr>
              <a:t>GhUB7</a:t>
            </a:r>
            <a:r>
              <a:rPr lang="en-US" altLang="zh-CN" kern="100" dirty="0">
                <a:latin typeface="Times New Roman" panose="02020603050405020304" pitchFamily="18" charset="0"/>
                <a:cs typeface="Times New Roman" panose="02020603050405020304" pitchFamily="18" charset="0"/>
              </a:rPr>
              <a:t> was used as internal control. Means ± SE (n = 3). </a:t>
            </a:r>
            <a:endParaRPr lang="en-US" altLang="zh-CN" kern="100" dirty="0" smtClean="0">
              <a:latin typeface="Times New Roman" panose="02020603050405020304" pitchFamily="18" charset="0"/>
              <a:cs typeface="Times New Roman" panose="02020603050405020304" pitchFamily="18" charset="0"/>
            </a:endParaRPr>
          </a:p>
          <a:p>
            <a:endParaRPr lang="en-US" altLang="zh-CN" kern="100" dirty="0">
              <a:latin typeface="Times New Roman" panose="02020603050405020304" pitchFamily="18" charset="0"/>
              <a:cs typeface="Times New Roman" panose="02020603050405020304" pitchFamily="18" charset="0"/>
            </a:endParaRPr>
          </a:p>
          <a:p>
            <a:endParaRPr lang="zh-CN" altLang="zh-CN" kern="100" dirty="0">
              <a:latin typeface="Calibri" panose="020F0502020204030204" pitchFamily="34" charset="0"/>
              <a:cs typeface="Times New Roman" panose="02020603050405020304" pitchFamily="18" charset="0"/>
            </a:endParaRPr>
          </a:p>
        </p:txBody>
      </p:sp>
      <p:pic>
        <p:nvPicPr>
          <p:cNvPr id="17" name="图片 16"/>
          <p:cNvPicPr>
            <a:picLocks noChangeAspect="1"/>
          </p:cNvPicPr>
          <p:nvPr/>
        </p:nvPicPr>
        <p:blipFill>
          <a:blip r:embed="rId2"/>
          <a:stretch>
            <a:fillRect/>
          </a:stretch>
        </p:blipFill>
        <p:spPr>
          <a:xfrm>
            <a:off x="860380" y="1331243"/>
            <a:ext cx="2387661" cy="2868328"/>
          </a:xfrm>
          <a:prstGeom prst="rect">
            <a:avLst/>
          </a:prstGeom>
        </p:spPr>
      </p:pic>
      <p:pic>
        <p:nvPicPr>
          <p:cNvPr id="18" name="图片 17"/>
          <p:cNvPicPr>
            <a:picLocks noChangeAspect="1"/>
          </p:cNvPicPr>
          <p:nvPr/>
        </p:nvPicPr>
        <p:blipFill>
          <a:blip r:embed="rId3"/>
          <a:stretch>
            <a:fillRect/>
          </a:stretch>
        </p:blipFill>
        <p:spPr>
          <a:xfrm>
            <a:off x="3407078" y="1331241"/>
            <a:ext cx="2292121" cy="2868329"/>
          </a:xfrm>
          <a:prstGeom prst="rect">
            <a:avLst/>
          </a:prstGeom>
        </p:spPr>
      </p:pic>
      <p:pic>
        <p:nvPicPr>
          <p:cNvPr id="19" name="图片 18"/>
          <p:cNvPicPr>
            <a:picLocks noChangeAspect="1"/>
          </p:cNvPicPr>
          <p:nvPr/>
        </p:nvPicPr>
        <p:blipFill>
          <a:blip r:embed="rId4"/>
          <a:stretch>
            <a:fillRect/>
          </a:stretch>
        </p:blipFill>
        <p:spPr>
          <a:xfrm>
            <a:off x="5858236" y="1331241"/>
            <a:ext cx="2503012" cy="2868670"/>
          </a:xfrm>
          <a:prstGeom prst="rect">
            <a:avLst/>
          </a:prstGeom>
        </p:spPr>
      </p:pic>
      <p:pic>
        <p:nvPicPr>
          <p:cNvPr id="20" name="图片 19"/>
          <p:cNvPicPr>
            <a:picLocks noChangeAspect="1"/>
          </p:cNvPicPr>
          <p:nvPr/>
        </p:nvPicPr>
        <p:blipFill>
          <a:blip r:embed="rId5"/>
          <a:stretch>
            <a:fillRect/>
          </a:stretch>
        </p:blipFill>
        <p:spPr>
          <a:xfrm>
            <a:off x="8520285" y="1331241"/>
            <a:ext cx="2284435" cy="2868329"/>
          </a:xfrm>
          <a:prstGeom prst="rect">
            <a:avLst/>
          </a:prstGeom>
        </p:spPr>
      </p:pic>
    </p:spTree>
    <p:extLst>
      <p:ext uri="{BB962C8B-B14F-4D97-AF65-F5344CB8AC3E}">
        <p14:creationId xmlns:p14="http://schemas.microsoft.com/office/powerpoint/2010/main" val="2271682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057488" y="243840"/>
            <a:ext cx="4754101" cy="4788634"/>
          </a:xfrm>
          <a:prstGeom prst="rect">
            <a:avLst/>
          </a:prstGeom>
        </p:spPr>
      </p:pic>
      <p:sp>
        <p:nvSpPr>
          <p:cNvPr id="3" name="矩形 2"/>
          <p:cNvSpPr/>
          <p:nvPr/>
        </p:nvSpPr>
        <p:spPr>
          <a:xfrm>
            <a:off x="418008" y="5284878"/>
            <a:ext cx="11225349" cy="1477328"/>
          </a:xfrm>
          <a:prstGeom prst="rect">
            <a:avLst/>
          </a:prstGeom>
        </p:spPr>
        <p:txBody>
          <a:bodyPr wrap="square">
            <a:spAutoFit/>
          </a:bodyPr>
          <a:lstStyle/>
          <a:p>
            <a:r>
              <a:rPr lang="en-US" altLang="zh-CN" dirty="0">
                <a:latin typeface="Times New Roman" panose="02020603050405020304" pitchFamily="18" charset="0"/>
              </a:rPr>
              <a:t>Figure </a:t>
            </a:r>
            <a:r>
              <a:rPr lang="en-US" altLang="zh-CN" dirty="0" smtClean="0">
                <a:latin typeface="Times New Roman" panose="02020603050405020304" pitchFamily="18" charset="0"/>
              </a:rPr>
              <a:t>S6 </a:t>
            </a:r>
            <a:r>
              <a:rPr lang="en-US" altLang="zh-CN" b="1" dirty="0" smtClean="0">
                <a:latin typeface="Times New Roman" panose="02020603050405020304" pitchFamily="18" charset="0"/>
              </a:rPr>
              <a:t>KEGG regulatory network map of differential metabolites of OM31 and WT. </a:t>
            </a:r>
            <a:r>
              <a:rPr lang="en-US" altLang="zh-CN" dirty="0" smtClean="0">
                <a:latin typeface="Times New Roman" panose="02020603050405020304" pitchFamily="18" charset="0"/>
              </a:rPr>
              <a:t>Based on the differential metabolites between OM31 and WT, a network-based enrichment analysis was constructed. The results include metabolic pathways, modules, enzymes, reactions, and metabolites. It can reflect the intersection of metabolic pathways and target potential enzymes and metabolites after overexpression of </a:t>
            </a:r>
            <a:r>
              <a:rPr lang="en-US" altLang="zh-CN" i="1" dirty="0" smtClean="0">
                <a:latin typeface="Times New Roman" panose="02020603050405020304" pitchFamily="18" charset="0"/>
              </a:rPr>
              <a:t>ChMPK31</a:t>
            </a:r>
            <a:r>
              <a:rPr lang="en-US" altLang="zh-CN" dirty="0" smtClean="0">
                <a:latin typeface="Times New Roman" panose="02020603050405020304" pitchFamily="18" charset="0"/>
              </a:rPr>
              <a:t>.Different colored circles represent different categories of nodes.</a:t>
            </a:r>
            <a:endParaRPr lang="zh-CN" altLang="en-US" dirty="0"/>
          </a:p>
        </p:txBody>
      </p:sp>
    </p:spTree>
    <p:extLst>
      <p:ext uri="{BB962C8B-B14F-4D97-AF65-F5344CB8AC3E}">
        <p14:creationId xmlns:p14="http://schemas.microsoft.com/office/powerpoint/2010/main" val="132139418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1059</TotalTime>
  <Words>338</Words>
  <Application>Microsoft Office PowerPoint</Application>
  <PresentationFormat>宽屏</PresentationFormat>
  <Paragraphs>7</Paragraphs>
  <Slides>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7</vt:i4>
      </vt:variant>
    </vt:vector>
  </HeadingPairs>
  <TitlesOfParts>
    <vt:vector size="13" baseType="lpstr">
      <vt:lpstr>宋体</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pazu</dc:creator>
  <cp:lastModifiedBy>pazu</cp:lastModifiedBy>
  <cp:revision>23</cp:revision>
  <dcterms:created xsi:type="dcterms:W3CDTF">2023-08-12T13:47:57Z</dcterms:created>
  <dcterms:modified xsi:type="dcterms:W3CDTF">2023-11-13T08:46:15Z</dcterms:modified>
</cp:coreProperties>
</file>