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0" r:id="rId5"/>
    <p:sldId id="261" r:id="rId6"/>
    <p:sldId id="268" r:id="rId7"/>
    <p:sldId id="263" r:id="rId8"/>
    <p:sldId id="265" r:id="rId9"/>
    <p:sldId id="266" r:id="rId10"/>
    <p:sldId id="267" r:id="rId1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les rb" initials="lr" lastIdx="1" clrIdx="0">
    <p:extLst>
      <p:ext uri="{19B8F6BF-5375-455C-9EA6-DF929625EA0E}">
        <p15:presenceInfo xmlns:p15="http://schemas.microsoft.com/office/powerpoint/2012/main" userId="8a422365dcacd00d" providerId="Windows Live"/>
      </p:ext>
    </p:extLst>
  </p:cmAuthor>
  <p:cmAuthor id="2" name="Borja Aldeguer" initials="BA" lastIdx="2" clrIdx="1">
    <p:extLst>
      <p:ext uri="{19B8F6BF-5375-455C-9EA6-DF929625EA0E}">
        <p15:presenceInfo xmlns:p15="http://schemas.microsoft.com/office/powerpoint/2012/main" userId="9b6029c7f8befff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EDE"/>
    <a:srgbClr val="00FF00"/>
    <a:srgbClr val="44EE32"/>
    <a:srgbClr val="CAE8AA"/>
    <a:srgbClr val="F6D2D2"/>
    <a:srgbClr val="EDA4A4"/>
    <a:srgbClr val="FFFF00"/>
    <a:srgbClr val="C4DBF0"/>
    <a:srgbClr val="FFCC99"/>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0" d="100"/>
          <a:sy n="60" d="100"/>
        </p:scale>
        <p:origin x="1668" y="282"/>
      </p:cViewPr>
      <p:guideLst/>
    </p:cSldViewPr>
  </p:slideViewPr>
  <p:notesTextViewPr>
    <p:cViewPr>
      <p:scale>
        <a:sx n="1" d="1"/>
        <a:sy n="1" d="1"/>
      </p:scale>
      <p:origin x="0" y="0"/>
    </p:cViewPr>
  </p:notesTextViewPr>
  <p:sorterViewPr>
    <p:cViewPr>
      <p:scale>
        <a:sx n="100" d="100"/>
        <a:sy n="100" d="100"/>
      </p:scale>
      <p:origin x="0" y="-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FCB7D7-9E96-440B-9377-25CED8F8C042}" type="datetimeFigureOut">
              <a:rPr lang="es-ES" smtClean="0"/>
              <a:t>25/10/2023</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15D57-33E8-4D1F-89E4-81F8231D6F7A}" type="slidenum">
              <a:rPr lang="es-ES" smtClean="0"/>
              <a:t>‹Nº›</a:t>
            </a:fld>
            <a:endParaRPr lang="es-ES"/>
          </a:p>
        </p:txBody>
      </p:sp>
    </p:spTree>
    <p:extLst>
      <p:ext uri="{BB962C8B-B14F-4D97-AF65-F5344CB8AC3E}">
        <p14:creationId xmlns:p14="http://schemas.microsoft.com/office/powerpoint/2010/main" val="3742604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F2E7504-698B-481F-930C-02121327C072}" type="slidenum">
              <a:rPr lang="es-ES" smtClean="0"/>
              <a:t>8</a:t>
            </a:fld>
            <a:endParaRPr lang="es-ES"/>
          </a:p>
        </p:txBody>
      </p:sp>
    </p:spTree>
    <p:extLst>
      <p:ext uri="{BB962C8B-B14F-4D97-AF65-F5344CB8AC3E}">
        <p14:creationId xmlns:p14="http://schemas.microsoft.com/office/powerpoint/2010/main" val="3248420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181EB20A-36E2-401C-BF36-D4E8EE3C1B8B}"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762531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81EB20A-36E2-401C-BF36-D4E8EE3C1B8B}"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2780778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81EB20A-36E2-401C-BF36-D4E8EE3C1B8B}"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421541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81EB20A-36E2-401C-BF36-D4E8EE3C1B8B}"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3335420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181EB20A-36E2-401C-BF36-D4E8EE3C1B8B}"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56627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81EB20A-36E2-401C-BF36-D4E8EE3C1B8B}" type="datetimeFigureOut">
              <a:rPr lang="es-ES" smtClean="0"/>
              <a:t>25/10/2023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218792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81EB20A-36E2-401C-BF36-D4E8EE3C1B8B}" type="datetimeFigureOut">
              <a:rPr lang="es-ES" smtClean="0"/>
              <a:t>25/10/2023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3905103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81EB20A-36E2-401C-BF36-D4E8EE3C1B8B}" type="datetimeFigureOut">
              <a:rPr lang="es-ES" smtClean="0"/>
              <a:t>25/10/2023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1715805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1EB20A-36E2-401C-BF36-D4E8EE3C1B8B}" type="datetimeFigureOut">
              <a:rPr lang="es-ES" smtClean="0"/>
              <a:t>25/10/2023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1023118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81EB20A-36E2-401C-BF36-D4E8EE3C1B8B}" type="datetimeFigureOut">
              <a:rPr lang="es-ES" smtClean="0"/>
              <a:t>25/10/2023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2910721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81EB20A-36E2-401C-BF36-D4E8EE3C1B8B}" type="datetimeFigureOut">
              <a:rPr lang="es-ES" smtClean="0"/>
              <a:t>25/10/2023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CDD67CC-47FB-48CF-A7AA-E8568CFE1ABC}" type="slidenum">
              <a:rPr lang="es-ES" smtClean="0"/>
              <a:t>‹Nº›</a:t>
            </a:fld>
            <a:endParaRPr lang="es-ES"/>
          </a:p>
        </p:txBody>
      </p:sp>
    </p:spTree>
    <p:extLst>
      <p:ext uri="{BB962C8B-B14F-4D97-AF65-F5344CB8AC3E}">
        <p14:creationId xmlns:p14="http://schemas.microsoft.com/office/powerpoint/2010/main" val="1422298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1EB20A-36E2-401C-BF36-D4E8EE3C1B8B}" type="datetimeFigureOut">
              <a:rPr lang="es-ES" smtClean="0"/>
              <a:t>25/10/2023</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D67CC-47FB-48CF-A7AA-E8568CFE1ABC}" type="slidenum">
              <a:rPr lang="es-ES" smtClean="0"/>
              <a:t>‹Nº›</a:t>
            </a:fld>
            <a:endParaRPr lang="es-ES"/>
          </a:p>
        </p:txBody>
      </p:sp>
    </p:spTree>
    <p:extLst>
      <p:ext uri="{BB962C8B-B14F-4D97-AF65-F5344CB8AC3E}">
        <p14:creationId xmlns:p14="http://schemas.microsoft.com/office/powerpoint/2010/main" val="37142626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85257" y="5812750"/>
            <a:ext cx="8165626" cy="738664"/>
          </a:xfrm>
          <a:prstGeom prst="rect">
            <a:avLst/>
          </a:prstGeom>
          <a:noFill/>
        </p:spPr>
        <p:txBody>
          <a:bodyPr wrap="square" rtlCol="0">
            <a:spAutoFit/>
          </a:bodyPr>
          <a:lstStyle/>
          <a:p>
            <a:r>
              <a:rPr lang="en-US" sz="1200" dirty="0"/>
              <a:t>Figure S1. (A) Recruitment plots of M8 genomes in the metagenomes of the control (left panels) and the amended pond (right panels) and (B) in the </a:t>
            </a:r>
            <a:r>
              <a:rPr lang="en-US" sz="1200" dirty="0" err="1"/>
              <a:t>metatranscriptomes</a:t>
            </a:r>
            <a:r>
              <a:rPr lang="es-ES" sz="1200" dirty="0"/>
              <a:t> </a:t>
            </a:r>
            <a:r>
              <a:rPr lang="es-ES" sz="1200" dirty="0" err="1"/>
              <a:t>from</a:t>
            </a:r>
            <a:r>
              <a:rPr lang="es-ES" sz="1200" dirty="0"/>
              <a:t> </a:t>
            </a:r>
            <a:r>
              <a:rPr lang="es-ES" sz="1200" dirty="0" err="1"/>
              <a:t>the</a:t>
            </a:r>
            <a:r>
              <a:rPr lang="es-ES" sz="1200" dirty="0"/>
              <a:t> </a:t>
            </a:r>
            <a:r>
              <a:rPr lang="es-ES" sz="1200" dirty="0" err="1"/>
              <a:t>amended</a:t>
            </a:r>
            <a:r>
              <a:rPr lang="es-ES" sz="1200" dirty="0"/>
              <a:t> </a:t>
            </a:r>
            <a:r>
              <a:rPr lang="es-ES" sz="1200" dirty="0" err="1"/>
              <a:t>pond</a:t>
            </a:r>
            <a:r>
              <a:rPr lang="es-ES" sz="1200" dirty="0"/>
              <a:t>.</a:t>
            </a:r>
          </a:p>
          <a:p>
            <a:endParaRPr lang="es-ES" dirty="0"/>
          </a:p>
        </p:txBody>
      </p:sp>
      <p:grpSp>
        <p:nvGrpSpPr>
          <p:cNvPr id="12" name="Grupo 11"/>
          <p:cNvGrpSpPr/>
          <p:nvPr/>
        </p:nvGrpSpPr>
        <p:grpSpPr>
          <a:xfrm>
            <a:off x="188275" y="313346"/>
            <a:ext cx="8830821" cy="5264494"/>
            <a:chOff x="188275" y="313346"/>
            <a:chExt cx="8830821" cy="5264494"/>
          </a:xfrm>
        </p:grpSpPr>
        <p:pic>
          <p:nvPicPr>
            <p:cNvPr id="3" name="Imagen 2"/>
            <p:cNvPicPr>
              <a:picLocks noChangeAspect="1"/>
            </p:cNvPicPr>
            <p:nvPr/>
          </p:nvPicPr>
          <p:blipFill rotWithShape="1">
            <a:blip r:embed="rId2"/>
            <a:srcRect t="3999"/>
            <a:stretch/>
          </p:blipFill>
          <p:spPr>
            <a:xfrm>
              <a:off x="188275" y="746760"/>
              <a:ext cx="4736932" cy="4831080"/>
            </a:xfrm>
            <a:prstGeom prst="rect">
              <a:avLst/>
            </a:prstGeom>
          </p:spPr>
        </p:pic>
        <p:sp>
          <p:nvSpPr>
            <p:cNvPr id="8" name="CuadroTexto 7"/>
            <p:cNvSpPr txBox="1"/>
            <p:nvPr/>
          </p:nvSpPr>
          <p:spPr>
            <a:xfrm>
              <a:off x="285257" y="313346"/>
              <a:ext cx="764070" cy="369332"/>
            </a:xfrm>
            <a:prstGeom prst="rect">
              <a:avLst/>
            </a:prstGeom>
            <a:noFill/>
          </p:spPr>
          <p:txBody>
            <a:bodyPr wrap="square" rtlCol="0">
              <a:spAutoFit/>
            </a:bodyPr>
            <a:lstStyle/>
            <a:p>
              <a:r>
                <a:rPr lang="es-ES" dirty="0"/>
                <a:t>A</a:t>
              </a:r>
              <a:endParaRPr lang="en-US" dirty="0"/>
            </a:p>
          </p:txBody>
        </p:sp>
        <p:sp>
          <p:nvSpPr>
            <p:cNvPr id="9" name="CuadroTexto 8"/>
            <p:cNvSpPr txBox="1"/>
            <p:nvPr/>
          </p:nvSpPr>
          <p:spPr>
            <a:xfrm>
              <a:off x="4925207" y="317151"/>
              <a:ext cx="764070" cy="369332"/>
            </a:xfrm>
            <a:prstGeom prst="rect">
              <a:avLst/>
            </a:prstGeom>
            <a:noFill/>
          </p:spPr>
          <p:txBody>
            <a:bodyPr wrap="square" rtlCol="0">
              <a:spAutoFit/>
            </a:bodyPr>
            <a:lstStyle/>
            <a:p>
              <a:r>
                <a:rPr lang="es-ES"/>
                <a:t>B</a:t>
              </a:r>
              <a:endParaRPr lang="en-US"/>
            </a:p>
          </p:txBody>
        </p:sp>
        <p:sp>
          <p:nvSpPr>
            <p:cNvPr id="10" name="Rectángulo 9"/>
            <p:cNvSpPr/>
            <p:nvPr/>
          </p:nvSpPr>
          <p:spPr>
            <a:xfrm>
              <a:off x="602677" y="383679"/>
              <a:ext cx="4322530" cy="2189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err="1">
                  <a:solidFill>
                    <a:schemeClr val="tx1">
                      <a:lumMod val="65000"/>
                      <a:lumOff val="35000"/>
                    </a:schemeClr>
                  </a:solidFill>
                </a:rPr>
                <a:t>Cell</a:t>
              </a:r>
              <a:r>
                <a:rPr lang="es-ES" sz="1400">
                  <a:solidFill>
                    <a:schemeClr val="tx1">
                      <a:lumMod val="65000"/>
                      <a:lumOff val="35000"/>
                    </a:schemeClr>
                  </a:solidFill>
                </a:rPr>
                <a:t> metagenomes</a:t>
              </a:r>
              <a:endParaRPr lang="en-US" sz="1400">
                <a:solidFill>
                  <a:schemeClr val="tx1">
                    <a:lumMod val="65000"/>
                    <a:lumOff val="35000"/>
                  </a:schemeClr>
                </a:solidFill>
              </a:endParaRPr>
            </a:p>
          </p:txBody>
        </p:sp>
        <p:sp>
          <p:nvSpPr>
            <p:cNvPr id="11" name="Rectángulo 10"/>
            <p:cNvSpPr/>
            <p:nvPr/>
          </p:nvSpPr>
          <p:spPr>
            <a:xfrm>
              <a:off x="5233985" y="383679"/>
              <a:ext cx="3785111" cy="2286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a:solidFill>
                    <a:schemeClr val="tx1">
                      <a:lumMod val="65000"/>
                      <a:lumOff val="35000"/>
                    </a:schemeClr>
                  </a:solidFill>
                </a:rPr>
                <a:t>Metatranscriptomes</a:t>
              </a:r>
              <a:endParaRPr lang="en-US" sz="1400">
                <a:solidFill>
                  <a:schemeClr val="tx1">
                    <a:lumMod val="65000"/>
                    <a:lumOff val="35000"/>
                  </a:schemeClr>
                </a:solidFill>
              </a:endParaRPr>
            </a:p>
          </p:txBody>
        </p:sp>
      </p:grpSp>
      <p:pic>
        <p:nvPicPr>
          <p:cNvPr id="13" name="Imagen 12"/>
          <p:cNvPicPr>
            <a:picLocks noChangeAspect="1"/>
          </p:cNvPicPr>
          <p:nvPr/>
        </p:nvPicPr>
        <p:blipFill>
          <a:blip r:embed="rId3"/>
          <a:stretch>
            <a:fillRect/>
          </a:stretch>
        </p:blipFill>
        <p:spPr>
          <a:xfrm>
            <a:off x="5233984" y="746761"/>
            <a:ext cx="3785111" cy="4053839"/>
          </a:xfrm>
          <a:prstGeom prst="rect">
            <a:avLst/>
          </a:prstGeom>
        </p:spPr>
      </p:pic>
    </p:spTree>
    <p:extLst>
      <p:ext uri="{BB962C8B-B14F-4D97-AF65-F5344CB8AC3E}">
        <p14:creationId xmlns:p14="http://schemas.microsoft.com/office/powerpoint/2010/main" val="3170609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4848810-E101-4183-A39B-892B21A8C7C9}"/>
              </a:ext>
            </a:extLst>
          </p:cNvPr>
          <p:cNvPicPr>
            <a:picLocks noChangeAspect="1"/>
          </p:cNvPicPr>
          <p:nvPr/>
        </p:nvPicPr>
        <p:blipFill rotWithShape="1">
          <a:blip r:embed="rId2"/>
          <a:srcRect l="15132" t="17938" r="41184" b="5534"/>
          <a:stretch/>
        </p:blipFill>
        <p:spPr>
          <a:xfrm>
            <a:off x="1022682" y="1488530"/>
            <a:ext cx="3236494" cy="3187753"/>
          </a:xfrm>
          <a:prstGeom prst="rect">
            <a:avLst/>
          </a:prstGeom>
        </p:spPr>
      </p:pic>
      <p:sp>
        <p:nvSpPr>
          <p:cNvPr id="6" name="CuadroTexto 5"/>
          <p:cNvSpPr txBox="1"/>
          <p:nvPr/>
        </p:nvSpPr>
        <p:spPr>
          <a:xfrm>
            <a:off x="445169" y="5630778"/>
            <a:ext cx="8337884" cy="646331"/>
          </a:xfrm>
          <a:prstGeom prst="rect">
            <a:avLst/>
          </a:prstGeom>
          <a:noFill/>
        </p:spPr>
        <p:txBody>
          <a:bodyPr wrap="square" rtlCol="0">
            <a:spAutoFit/>
          </a:bodyPr>
          <a:lstStyle/>
          <a:p>
            <a:r>
              <a:rPr lang="en-US" sz="1200" dirty="0"/>
              <a:t>Figure S10. Persistence of </a:t>
            </a:r>
            <a:r>
              <a:rPr lang="en-US" sz="1200" i="1" dirty="0" err="1"/>
              <a:t>Phoenicisalinivirus</a:t>
            </a:r>
            <a:r>
              <a:rPr lang="en-US" sz="1200" dirty="0"/>
              <a:t> in the system. Recruitment of one genome of each species (left: </a:t>
            </a:r>
            <a:r>
              <a:rPr lang="en-US" sz="1200" i="1" dirty="0"/>
              <a:t>P. </a:t>
            </a:r>
            <a:r>
              <a:rPr lang="en-US" sz="1200" i="1" dirty="0" err="1"/>
              <a:t>gimnesias</a:t>
            </a:r>
            <a:r>
              <a:rPr lang="en-US" sz="1200" dirty="0"/>
              <a:t>; right:</a:t>
            </a:r>
            <a:r>
              <a:rPr lang="en-US" sz="1200" i="1" dirty="0"/>
              <a:t> P. </a:t>
            </a:r>
            <a:r>
              <a:rPr lang="en-US" sz="1200" i="1" dirty="0" err="1"/>
              <a:t>balearicum</a:t>
            </a:r>
            <a:r>
              <a:rPr lang="en-US" sz="1200" dirty="0"/>
              <a:t> against viral </a:t>
            </a:r>
            <a:r>
              <a:rPr lang="en-US" sz="1200" dirty="0" err="1"/>
              <a:t>metageomic</a:t>
            </a:r>
            <a:r>
              <a:rPr lang="en-US" sz="1200" dirty="0"/>
              <a:t> reads from a crystallizer pond from the Campos </a:t>
            </a:r>
            <a:r>
              <a:rPr lang="en-US" sz="1200" dirty="0" err="1"/>
              <a:t>salterns</a:t>
            </a:r>
            <a:r>
              <a:rPr lang="en-US" sz="1200" dirty="0"/>
              <a:t> taken in 2019. Viral genomes are as in Figure 3.</a:t>
            </a:r>
          </a:p>
        </p:txBody>
      </p:sp>
      <p:pic>
        <p:nvPicPr>
          <p:cNvPr id="2" name="Imagen 1"/>
          <p:cNvPicPr>
            <a:picLocks noChangeAspect="1"/>
          </p:cNvPicPr>
          <p:nvPr/>
        </p:nvPicPr>
        <p:blipFill rotWithShape="1">
          <a:blip r:embed="rId3"/>
          <a:srcRect l="28001" t="18222" r="32145" b="10888"/>
          <a:stretch/>
        </p:blipFill>
        <p:spPr>
          <a:xfrm>
            <a:off x="5224765" y="1488530"/>
            <a:ext cx="3186108" cy="3187753"/>
          </a:xfrm>
          <a:prstGeom prst="rect">
            <a:avLst/>
          </a:prstGeom>
        </p:spPr>
      </p:pic>
      <p:sp>
        <p:nvSpPr>
          <p:cNvPr id="3" name="CuadroTexto 2"/>
          <p:cNvSpPr txBox="1"/>
          <p:nvPr/>
        </p:nvSpPr>
        <p:spPr>
          <a:xfrm rot="16200000">
            <a:off x="3489761" y="3003425"/>
            <a:ext cx="3084103" cy="261610"/>
          </a:xfrm>
          <a:prstGeom prst="rect">
            <a:avLst/>
          </a:prstGeom>
          <a:solidFill>
            <a:schemeClr val="accent4">
              <a:lumMod val="20000"/>
              <a:lumOff val="80000"/>
            </a:schemeClr>
          </a:solidFill>
        </p:spPr>
        <p:txBody>
          <a:bodyPr wrap="square" rtlCol="0">
            <a:spAutoFit/>
          </a:bodyPr>
          <a:lstStyle/>
          <a:p>
            <a:pPr algn="ctr"/>
            <a:r>
              <a:rPr lang="es-ES" sz="1100" dirty="0"/>
              <a:t>Virus B2_17</a:t>
            </a:r>
            <a:endParaRPr lang="en-US" sz="1100" dirty="0"/>
          </a:p>
        </p:txBody>
      </p:sp>
      <p:sp>
        <p:nvSpPr>
          <p:cNvPr id="8" name="CuadroTexto 7"/>
          <p:cNvSpPr txBox="1"/>
          <p:nvPr/>
        </p:nvSpPr>
        <p:spPr>
          <a:xfrm rot="16200000">
            <a:off x="-712322" y="3003424"/>
            <a:ext cx="3084103" cy="261610"/>
          </a:xfrm>
          <a:prstGeom prst="rect">
            <a:avLst/>
          </a:prstGeom>
          <a:solidFill>
            <a:srgbClr val="F6D2D2"/>
          </a:solidFill>
        </p:spPr>
        <p:txBody>
          <a:bodyPr wrap="square" rtlCol="0">
            <a:spAutoFit/>
          </a:bodyPr>
          <a:lstStyle/>
          <a:p>
            <a:pPr algn="ctr"/>
            <a:r>
              <a:rPr lang="es-ES" sz="1100" dirty="0"/>
              <a:t>Virus 1_7</a:t>
            </a:r>
            <a:endParaRPr lang="en-US" sz="1100" dirty="0"/>
          </a:p>
        </p:txBody>
      </p:sp>
      <p:pic>
        <p:nvPicPr>
          <p:cNvPr id="10" name="Imagen 9"/>
          <p:cNvPicPr>
            <a:picLocks/>
          </p:cNvPicPr>
          <p:nvPr/>
        </p:nvPicPr>
        <p:blipFill rotWithShape="1">
          <a:blip r:embed="rId4"/>
          <a:srcRect l="19724" t="42831" r="17576" b="54783"/>
          <a:stretch/>
        </p:blipFill>
        <p:spPr>
          <a:xfrm>
            <a:off x="1454733" y="1366140"/>
            <a:ext cx="2229307" cy="108000"/>
          </a:xfrm>
          <a:prstGeom prst="rect">
            <a:avLst/>
          </a:prstGeom>
        </p:spPr>
      </p:pic>
      <p:pic>
        <p:nvPicPr>
          <p:cNvPr id="11" name="Imagen 10"/>
          <p:cNvPicPr>
            <a:picLocks/>
          </p:cNvPicPr>
          <p:nvPr/>
        </p:nvPicPr>
        <p:blipFill rotWithShape="1">
          <a:blip r:embed="rId4"/>
          <a:srcRect l="5775" t="80287" r="34823" b="16861"/>
          <a:stretch/>
        </p:blipFill>
        <p:spPr>
          <a:xfrm>
            <a:off x="5674443" y="1356587"/>
            <a:ext cx="2112114" cy="108000"/>
          </a:xfrm>
          <a:prstGeom prst="rect">
            <a:avLst/>
          </a:prstGeom>
        </p:spPr>
      </p:pic>
    </p:spTree>
    <p:extLst>
      <p:ext uri="{BB962C8B-B14F-4D97-AF65-F5344CB8AC3E}">
        <p14:creationId xmlns:p14="http://schemas.microsoft.com/office/powerpoint/2010/main" val="800118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378474" y="178431"/>
            <a:ext cx="4217158" cy="5831747"/>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4844780" y="186916"/>
            <a:ext cx="3753310" cy="5831747"/>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p:cNvSpPr txBox="1"/>
          <p:nvPr/>
        </p:nvSpPr>
        <p:spPr>
          <a:xfrm>
            <a:off x="504967" y="6127267"/>
            <a:ext cx="8093123" cy="830997"/>
          </a:xfrm>
          <a:prstGeom prst="rect">
            <a:avLst/>
          </a:prstGeom>
          <a:noFill/>
        </p:spPr>
        <p:txBody>
          <a:bodyPr wrap="square" rtlCol="0">
            <a:spAutoFit/>
          </a:bodyPr>
          <a:lstStyle/>
          <a:p>
            <a:r>
              <a:rPr lang="en-US" sz="1200" dirty="0"/>
              <a:t>Figure S2. Dynamic of the cellular and viral communities along the experiment in the control and the amended pond. Left panel: (A) </a:t>
            </a:r>
            <a:r>
              <a:rPr lang="en-US" sz="1200" dirty="0" err="1"/>
              <a:t>Metafast</a:t>
            </a:r>
            <a:r>
              <a:rPr lang="en-US" sz="1200" dirty="0"/>
              <a:t> distances in the viral community (B) </a:t>
            </a:r>
            <a:r>
              <a:rPr lang="en-US" sz="1200" dirty="0" err="1"/>
              <a:t>PCoA</a:t>
            </a:r>
            <a:r>
              <a:rPr lang="en-US" sz="1200" dirty="0"/>
              <a:t> of viral metagenomes based on MASH distances. Right panel: (C) Taxonomic assignment of 16S </a:t>
            </a:r>
            <a:r>
              <a:rPr lang="en-US" sz="1200" dirty="0" err="1"/>
              <a:t>rRNA</a:t>
            </a:r>
            <a:r>
              <a:rPr lang="en-US" sz="1200" dirty="0"/>
              <a:t> based OPUs from metagenomics reads and (D) </a:t>
            </a:r>
            <a:r>
              <a:rPr lang="en-US" sz="1200" dirty="0" err="1"/>
              <a:t>PCoA</a:t>
            </a:r>
            <a:r>
              <a:rPr lang="en-US" sz="1200" dirty="0"/>
              <a:t> of cellular metagenomes distances. </a:t>
            </a:r>
            <a:endParaRPr lang="es-ES" sz="1200" dirty="0"/>
          </a:p>
          <a:p>
            <a:endParaRPr lang="es-ES" sz="1200" dirty="0"/>
          </a:p>
        </p:txBody>
      </p:sp>
      <p:grpSp>
        <p:nvGrpSpPr>
          <p:cNvPr id="7" name="Grupo 6"/>
          <p:cNvGrpSpPr/>
          <p:nvPr/>
        </p:nvGrpSpPr>
        <p:grpSpPr>
          <a:xfrm>
            <a:off x="5038438" y="178431"/>
            <a:ext cx="3539835" cy="3102078"/>
            <a:chOff x="4987636" y="178431"/>
            <a:chExt cx="3539835" cy="3102078"/>
          </a:xfrm>
        </p:grpSpPr>
        <p:pic>
          <p:nvPicPr>
            <p:cNvPr id="3" name="Imagen 2"/>
            <p:cNvPicPr>
              <a:picLocks noChangeAspect="1"/>
            </p:cNvPicPr>
            <p:nvPr/>
          </p:nvPicPr>
          <p:blipFill>
            <a:blip r:embed="rId2"/>
            <a:stretch>
              <a:fillRect/>
            </a:stretch>
          </p:blipFill>
          <p:spPr>
            <a:xfrm>
              <a:off x="4987636" y="178431"/>
              <a:ext cx="3505200" cy="2718845"/>
            </a:xfrm>
            <a:prstGeom prst="rect">
              <a:avLst/>
            </a:prstGeom>
          </p:spPr>
        </p:pic>
        <p:grpSp>
          <p:nvGrpSpPr>
            <p:cNvPr id="6" name="Grupo 5"/>
            <p:cNvGrpSpPr/>
            <p:nvPr/>
          </p:nvGrpSpPr>
          <p:grpSpPr>
            <a:xfrm>
              <a:off x="5015344" y="2923309"/>
              <a:ext cx="3512127" cy="357200"/>
              <a:chOff x="5015344" y="2923309"/>
              <a:chExt cx="3512127" cy="357200"/>
            </a:xfrm>
          </p:grpSpPr>
          <p:pic>
            <p:nvPicPr>
              <p:cNvPr id="12" name="Imagen 11"/>
              <p:cNvPicPr>
                <a:picLocks noChangeAspect="1"/>
              </p:cNvPicPr>
              <p:nvPr/>
            </p:nvPicPr>
            <p:blipFill rotWithShape="1">
              <a:blip r:embed="rId3"/>
              <a:srcRect l="42372" t="73709" r="41694" b="22067"/>
              <a:stretch/>
            </p:blipFill>
            <p:spPr>
              <a:xfrm>
                <a:off x="5015344" y="2923309"/>
                <a:ext cx="1819857" cy="283933"/>
              </a:xfrm>
              <a:prstGeom prst="rect">
                <a:avLst/>
              </a:prstGeom>
            </p:spPr>
          </p:pic>
          <p:pic>
            <p:nvPicPr>
              <p:cNvPr id="18" name="Imagen 17"/>
              <p:cNvPicPr>
                <a:picLocks noChangeAspect="1"/>
              </p:cNvPicPr>
              <p:nvPr/>
            </p:nvPicPr>
            <p:blipFill rotWithShape="1">
              <a:blip r:embed="rId3"/>
              <a:srcRect l="42378" t="78300" r="41694" b="18103"/>
              <a:stretch/>
            </p:blipFill>
            <p:spPr>
              <a:xfrm>
                <a:off x="6835202" y="3010866"/>
                <a:ext cx="1692269" cy="269643"/>
              </a:xfrm>
              <a:prstGeom prst="rect">
                <a:avLst/>
              </a:prstGeom>
            </p:spPr>
          </p:pic>
        </p:grpSp>
      </p:grpSp>
      <p:pic>
        <p:nvPicPr>
          <p:cNvPr id="10" name="Imagen 9"/>
          <p:cNvPicPr>
            <a:picLocks noChangeAspect="1"/>
          </p:cNvPicPr>
          <p:nvPr/>
        </p:nvPicPr>
        <p:blipFill rotWithShape="1">
          <a:blip r:embed="rId4"/>
          <a:srcRect b="40712"/>
          <a:stretch/>
        </p:blipFill>
        <p:spPr>
          <a:xfrm>
            <a:off x="569909" y="205967"/>
            <a:ext cx="3840775" cy="3405914"/>
          </a:xfrm>
          <a:prstGeom prst="rect">
            <a:avLst/>
          </a:prstGeom>
        </p:spPr>
      </p:pic>
      <p:sp>
        <p:nvSpPr>
          <p:cNvPr id="2" name="CuadroTexto 1"/>
          <p:cNvSpPr txBox="1"/>
          <p:nvPr/>
        </p:nvSpPr>
        <p:spPr>
          <a:xfrm>
            <a:off x="4916208" y="3663744"/>
            <a:ext cx="291239" cy="307777"/>
          </a:xfrm>
          <a:prstGeom prst="rect">
            <a:avLst/>
          </a:prstGeom>
          <a:noFill/>
        </p:spPr>
        <p:txBody>
          <a:bodyPr wrap="square" rtlCol="0">
            <a:spAutoFit/>
          </a:bodyPr>
          <a:lstStyle/>
          <a:p>
            <a:r>
              <a:rPr lang="es-ES" sz="1400" b="1" dirty="0"/>
              <a:t>D</a:t>
            </a:r>
            <a:endParaRPr lang="en-US" sz="1400" b="1" dirty="0"/>
          </a:p>
        </p:txBody>
      </p:sp>
      <p:sp>
        <p:nvSpPr>
          <p:cNvPr id="13" name="CuadroTexto 12"/>
          <p:cNvSpPr txBox="1"/>
          <p:nvPr/>
        </p:nvSpPr>
        <p:spPr>
          <a:xfrm>
            <a:off x="4805228" y="205966"/>
            <a:ext cx="291239" cy="307777"/>
          </a:xfrm>
          <a:prstGeom prst="rect">
            <a:avLst/>
          </a:prstGeom>
          <a:noFill/>
        </p:spPr>
        <p:txBody>
          <a:bodyPr wrap="square" rtlCol="0">
            <a:spAutoFit/>
          </a:bodyPr>
          <a:lstStyle/>
          <a:p>
            <a:r>
              <a:rPr lang="es-ES" sz="1400" b="1" dirty="0"/>
              <a:t>C</a:t>
            </a:r>
            <a:endParaRPr lang="en-US" sz="1400" b="1" dirty="0"/>
          </a:p>
        </p:txBody>
      </p:sp>
      <p:pic>
        <p:nvPicPr>
          <p:cNvPr id="4" name="Imagen 3"/>
          <p:cNvPicPr>
            <a:picLocks noChangeAspect="1"/>
          </p:cNvPicPr>
          <p:nvPr/>
        </p:nvPicPr>
        <p:blipFill rotWithShape="1">
          <a:blip r:embed="rId5"/>
          <a:srcRect l="15584" t="17852" r="19167" b="11925"/>
          <a:stretch/>
        </p:blipFill>
        <p:spPr>
          <a:xfrm>
            <a:off x="4907720" y="3663744"/>
            <a:ext cx="3627430" cy="2301202"/>
          </a:xfrm>
          <a:prstGeom prst="rect">
            <a:avLst/>
          </a:prstGeom>
        </p:spPr>
      </p:pic>
      <p:pic>
        <p:nvPicPr>
          <p:cNvPr id="8" name="Imagen 7"/>
          <p:cNvPicPr>
            <a:picLocks noChangeAspect="1"/>
          </p:cNvPicPr>
          <p:nvPr/>
        </p:nvPicPr>
        <p:blipFill rotWithShape="1">
          <a:blip r:embed="rId6"/>
          <a:srcRect l="26460" t="17374" r="30001" b="35779"/>
          <a:stretch/>
        </p:blipFill>
        <p:spPr>
          <a:xfrm>
            <a:off x="581025" y="3679370"/>
            <a:ext cx="3788260" cy="2292837"/>
          </a:xfrm>
          <a:prstGeom prst="rect">
            <a:avLst/>
          </a:prstGeom>
        </p:spPr>
      </p:pic>
      <p:sp>
        <p:nvSpPr>
          <p:cNvPr id="17" name="CuadroTexto 16"/>
          <p:cNvSpPr txBox="1"/>
          <p:nvPr/>
        </p:nvSpPr>
        <p:spPr>
          <a:xfrm>
            <a:off x="499494" y="3304104"/>
            <a:ext cx="291239" cy="307777"/>
          </a:xfrm>
          <a:prstGeom prst="rect">
            <a:avLst/>
          </a:prstGeom>
          <a:noFill/>
        </p:spPr>
        <p:txBody>
          <a:bodyPr wrap="square" rtlCol="0">
            <a:spAutoFit/>
          </a:bodyPr>
          <a:lstStyle/>
          <a:p>
            <a:r>
              <a:rPr lang="es-ES" sz="1400" b="1" dirty="0"/>
              <a:t>B</a:t>
            </a:r>
            <a:endParaRPr lang="en-US" sz="1400" b="1" dirty="0"/>
          </a:p>
        </p:txBody>
      </p:sp>
      <p:sp>
        <p:nvSpPr>
          <p:cNvPr id="19" name="CuadroTexto 18"/>
          <p:cNvSpPr txBox="1"/>
          <p:nvPr/>
        </p:nvSpPr>
        <p:spPr>
          <a:xfrm>
            <a:off x="4924696" y="3401251"/>
            <a:ext cx="291239" cy="307777"/>
          </a:xfrm>
          <a:prstGeom prst="rect">
            <a:avLst/>
          </a:prstGeom>
          <a:noFill/>
        </p:spPr>
        <p:txBody>
          <a:bodyPr wrap="square" rtlCol="0">
            <a:spAutoFit/>
          </a:bodyPr>
          <a:lstStyle/>
          <a:p>
            <a:r>
              <a:rPr lang="en-US" sz="1400" b="1" dirty="0"/>
              <a:t>D</a:t>
            </a:r>
          </a:p>
        </p:txBody>
      </p:sp>
      <p:sp>
        <p:nvSpPr>
          <p:cNvPr id="11" name="Rectángulo 10"/>
          <p:cNvSpPr/>
          <p:nvPr/>
        </p:nvSpPr>
        <p:spPr>
          <a:xfrm>
            <a:off x="4195015" y="5804546"/>
            <a:ext cx="213822" cy="1575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adroTexto 8"/>
          <p:cNvSpPr txBox="1"/>
          <p:nvPr/>
        </p:nvSpPr>
        <p:spPr>
          <a:xfrm>
            <a:off x="4136574" y="5734833"/>
            <a:ext cx="371887" cy="200055"/>
          </a:xfrm>
          <a:prstGeom prst="rect">
            <a:avLst/>
          </a:prstGeom>
          <a:noFill/>
        </p:spPr>
        <p:txBody>
          <a:bodyPr wrap="square" rtlCol="0">
            <a:spAutoFit/>
          </a:bodyPr>
          <a:lstStyle/>
          <a:p>
            <a:r>
              <a:rPr lang="es-ES" sz="700" dirty="0">
                <a:solidFill>
                  <a:schemeClr val="bg1">
                    <a:lumMod val="50000"/>
                  </a:schemeClr>
                </a:solidFill>
              </a:rPr>
              <a:t>0.02</a:t>
            </a:r>
            <a:endParaRPr lang="en-US" sz="700" dirty="0">
              <a:solidFill>
                <a:schemeClr val="bg1">
                  <a:lumMod val="50000"/>
                </a:schemeClr>
              </a:solidFill>
            </a:endParaRPr>
          </a:p>
        </p:txBody>
      </p:sp>
    </p:spTree>
    <p:extLst>
      <p:ext uri="{BB962C8B-B14F-4D97-AF65-F5344CB8AC3E}">
        <p14:creationId xmlns:p14="http://schemas.microsoft.com/office/powerpoint/2010/main" val="407394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49679" y="4400943"/>
            <a:ext cx="8994321" cy="2554545"/>
          </a:xfrm>
          <a:prstGeom prst="rect">
            <a:avLst/>
          </a:prstGeom>
          <a:noFill/>
        </p:spPr>
        <p:txBody>
          <a:bodyPr wrap="square" rtlCol="0">
            <a:spAutoFit/>
          </a:bodyPr>
          <a:lstStyle/>
          <a:p>
            <a:endParaRPr lang="en-US" sz="1000" dirty="0"/>
          </a:p>
          <a:p>
            <a:r>
              <a:rPr lang="en-US" sz="1000" dirty="0"/>
              <a:t>Figure S3. Tracking Piggyback-the-Winner (</a:t>
            </a:r>
            <a:r>
              <a:rPr lang="en-US" sz="1000" dirty="0" err="1"/>
              <a:t>PbtW</a:t>
            </a:r>
            <a:r>
              <a:rPr lang="en-US" sz="1000" dirty="0"/>
              <a:t>) and Kill-the-Winner (</a:t>
            </a:r>
            <a:r>
              <a:rPr lang="en-US" sz="1000" dirty="0" err="1"/>
              <a:t>KtW</a:t>
            </a:r>
            <a:r>
              <a:rPr lang="en-US" sz="1000" dirty="0"/>
              <a:t>) dynamics during the experiment. According to </a:t>
            </a:r>
            <a:r>
              <a:rPr lang="en-US" sz="1000" dirty="0" err="1"/>
              <a:t>PbtW</a:t>
            </a:r>
            <a:r>
              <a:rPr lang="en-US" sz="1000" dirty="0"/>
              <a:t>, the addition of M8 to the pond should drive the integration of viruses into its genome while </a:t>
            </a:r>
            <a:r>
              <a:rPr lang="en-US" sz="1000" dirty="0" err="1"/>
              <a:t>KtW</a:t>
            </a:r>
            <a:r>
              <a:rPr lang="en-US" sz="1000" dirty="0"/>
              <a:t> predicts an increase of M8 infecting viruses in the extracellular fraction as a result of lytic infection. (A) </a:t>
            </a:r>
            <a:r>
              <a:rPr lang="en-US" sz="1000" dirty="0" err="1"/>
              <a:t>PbtW</a:t>
            </a:r>
            <a:r>
              <a:rPr lang="en-US" sz="1000" dirty="0"/>
              <a:t> was followed as in Knowles et al., (2016) by estimating the abundance of </a:t>
            </a:r>
            <a:r>
              <a:rPr lang="en-US" sz="1000" i="1" dirty="0" err="1"/>
              <a:t>Salinibacter</a:t>
            </a:r>
            <a:r>
              <a:rPr lang="en-US" sz="1000" i="1" dirty="0"/>
              <a:t> </a:t>
            </a:r>
            <a:r>
              <a:rPr lang="en-US" sz="1000" i="1" dirty="0" err="1"/>
              <a:t>ruber</a:t>
            </a:r>
            <a:r>
              <a:rPr lang="en-US" sz="1000" i="1" dirty="0"/>
              <a:t> </a:t>
            </a:r>
            <a:r>
              <a:rPr lang="en-US" sz="1000" dirty="0"/>
              <a:t>integrases in the cellular metagenomes during the experiment in the M8 pond, considering different levels of identity and coverage against </a:t>
            </a:r>
            <a:r>
              <a:rPr lang="en-US" sz="1000" i="1" dirty="0"/>
              <a:t>Sal. </a:t>
            </a:r>
            <a:r>
              <a:rPr lang="en-US" sz="1000" i="1" dirty="0" err="1"/>
              <a:t>ruber</a:t>
            </a:r>
            <a:r>
              <a:rPr lang="en-US" sz="1000" i="1" dirty="0"/>
              <a:t> </a:t>
            </a:r>
            <a:r>
              <a:rPr lang="en-US" sz="1000" dirty="0"/>
              <a:t>M8 integrases (integrases present in M8 genome must not be considered since their increase in the metagenome is not related to virus integration but with the increase of M8).  The observed increase of integrases was coincident with the dynamics of M8 in the pond and only a very modest and transient increase of integrases not belonging to the M8 genome was observed in the cellular community. This does not provide evidence of </a:t>
            </a:r>
            <a:r>
              <a:rPr lang="en-US" sz="1000" dirty="0" err="1"/>
              <a:t>PbtW</a:t>
            </a:r>
            <a:r>
              <a:rPr lang="en-US" sz="1000" dirty="0"/>
              <a:t>, but may be compatible with a modest and transient </a:t>
            </a:r>
            <a:r>
              <a:rPr lang="en-US" sz="1000" dirty="0" err="1"/>
              <a:t>PbtW</a:t>
            </a:r>
            <a:r>
              <a:rPr lang="en-US" sz="1000" dirty="0"/>
              <a:t>  dynamics only in the very first stages after the addition of M8 to the pond. (B) </a:t>
            </a:r>
            <a:r>
              <a:rPr lang="en-US" sz="1000" dirty="0" err="1"/>
              <a:t>KtW</a:t>
            </a:r>
            <a:r>
              <a:rPr lang="en-US" sz="1000" dirty="0"/>
              <a:t> was estimated by monitoring, after the addition to M8 to the pond, changes in abundance in the extracellular viral metagenome of contigs that could be assigned to </a:t>
            </a:r>
            <a:r>
              <a:rPr lang="en-US" sz="1000" i="1" dirty="0"/>
              <a:t>Sal. </a:t>
            </a:r>
            <a:r>
              <a:rPr lang="en-US" sz="1000" i="1" dirty="0" err="1"/>
              <a:t>ruber</a:t>
            </a:r>
            <a:r>
              <a:rPr lang="en-US" sz="1000" dirty="0"/>
              <a:t>. Viral contigs were retrieved from the viral metagenomes of both the control and the amended pond (Dataset S1) and their relative abundances during the experiment were calculated. Only contigs larger than 10 </a:t>
            </a:r>
            <a:r>
              <a:rPr lang="en-US" sz="1000" dirty="0" err="1"/>
              <a:t>Kb</a:t>
            </a:r>
            <a:r>
              <a:rPr lang="en-US" sz="1000" dirty="0"/>
              <a:t> whose relative abundances increased 50-fold in the M8 pond (the largest foldchange detected in the control pond) and were not introduced to the system during the refill were selected for further study. Among them, only 10 showed a relative abundance pattern that could be related to the decrease of </a:t>
            </a:r>
            <a:r>
              <a:rPr lang="en-US" sz="1000" i="1" dirty="0"/>
              <a:t>Sal. </a:t>
            </a:r>
            <a:r>
              <a:rPr lang="en-US" sz="1000" i="1" dirty="0" err="1"/>
              <a:t>ruber</a:t>
            </a:r>
            <a:r>
              <a:rPr lang="en-US" sz="1000" dirty="0"/>
              <a:t> M8 strain. However, except their relatively high GC content, genomic analyses did not unveil any trait (e.g. CRISPR protospacers, tRNAs, etc.) that could unambiguously identify them as infecting </a:t>
            </a:r>
            <a:r>
              <a:rPr lang="en-US" sz="1000" i="1" dirty="0"/>
              <a:t>Sal. </a:t>
            </a:r>
            <a:r>
              <a:rPr lang="en-US" sz="1000" i="1" dirty="0" err="1"/>
              <a:t>ruber</a:t>
            </a:r>
            <a:r>
              <a:rPr lang="en-US" sz="1000" dirty="0"/>
              <a:t>. This was also confirmed by the taxonomic assignment of the annotated genes, which largely corresponded to haloarchaea and their viruses. In addition, GC content did not increase in the viral metagenome from the M8 pond (Table 1), as one would have expected if an increase of </a:t>
            </a:r>
            <a:r>
              <a:rPr lang="en-US" sz="1000" i="1" dirty="0"/>
              <a:t>Sal. </a:t>
            </a:r>
            <a:r>
              <a:rPr lang="en-US" sz="1000" i="1" dirty="0" err="1"/>
              <a:t>ruber</a:t>
            </a:r>
            <a:r>
              <a:rPr lang="en-US" sz="1000" i="1" dirty="0"/>
              <a:t> </a:t>
            </a:r>
            <a:r>
              <a:rPr lang="en-US" sz="1000" dirty="0"/>
              <a:t>viruses had occurred.</a:t>
            </a:r>
            <a:endParaRPr lang="es-ES" sz="1000" dirty="0"/>
          </a:p>
        </p:txBody>
      </p:sp>
      <p:pic>
        <p:nvPicPr>
          <p:cNvPr id="10" name="Imagen 9"/>
          <p:cNvPicPr>
            <a:picLocks noChangeAspect="1"/>
          </p:cNvPicPr>
          <p:nvPr/>
        </p:nvPicPr>
        <p:blipFill rotWithShape="1">
          <a:blip r:embed="rId2"/>
          <a:srcRect l="47163" t="12625" r="7382"/>
          <a:stretch/>
        </p:blipFill>
        <p:spPr>
          <a:xfrm>
            <a:off x="5676564" y="648366"/>
            <a:ext cx="3172131" cy="3580688"/>
          </a:xfrm>
          <a:prstGeom prst="rect">
            <a:avLst/>
          </a:prstGeom>
        </p:spPr>
      </p:pic>
      <p:sp>
        <p:nvSpPr>
          <p:cNvPr id="6" name="CuadroTexto 5"/>
          <p:cNvSpPr txBox="1"/>
          <p:nvPr/>
        </p:nvSpPr>
        <p:spPr>
          <a:xfrm>
            <a:off x="185785" y="595216"/>
            <a:ext cx="764070" cy="369332"/>
          </a:xfrm>
          <a:prstGeom prst="rect">
            <a:avLst/>
          </a:prstGeom>
          <a:noFill/>
        </p:spPr>
        <p:txBody>
          <a:bodyPr wrap="square" rtlCol="0">
            <a:spAutoFit/>
          </a:bodyPr>
          <a:lstStyle/>
          <a:p>
            <a:r>
              <a:rPr lang="es-ES" dirty="0"/>
              <a:t>A</a:t>
            </a:r>
            <a:endParaRPr lang="en-US" dirty="0"/>
          </a:p>
        </p:txBody>
      </p:sp>
      <p:sp>
        <p:nvSpPr>
          <p:cNvPr id="8" name="CuadroTexto 7"/>
          <p:cNvSpPr txBox="1"/>
          <p:nvPr/>
        </p:nvSpPr>
        <p:spPr>
          <a:xfrm>
            <a:off x="5121697" y="1045990"/>
            <a:ext cx="764070" cy="369332"/>
          </a:xfrm>
          <a:prstGeom prst="rect">
            <a:avLst/>
          </a:prstGeom>
          <a:noFill/>
        </p:spPr>
        <p:txBody>
          <a:bodyPr wrap="square" rtlCol="0">
            <a:spAutoFit/>
          </a:bodyPr>
          <a:lstStyle/>
          <a:p>
            <a:r>
              <a:rPr lang="es-ES" dirty="0"/>
              <a:t>B</a:t>
            </a:r>
            <a:endParaRPr lang="en-US" dirty="0"/>
          </a:p>
        </p:txBody>
      </p:sp>
      <p:sp>
        <p:nvSpPr>
          <p:cNvPr id="2" name="CuadroTexto 1"/>
          <p:cNvSpPr txBox="1"/>
          <p:nvPr/>
        </p:nvSpPr>
        <p:spPr>
          <a:xfrm>
            <a:off x="2485669" y="169396"/>
            <a:ext cx="3295839" cy="369332"/>
          </a:xfrm>
          <a:prstGeom prst="rect">
            <a:avLst/>
          </a:prstGeom>
          <a:noFill/>
        </p:spPr>
        <p:txBody>
          <a:bodyPr wrap="none" rtlCol="0">
            <a:spAutoFit/>
          </a:bodyPr>
          <a:lstStyle/>
          <a:p>
            <a:r>
              <a:rPr lang="es-ES" dirty="0"/>
              <a:t>THIS FIGURE IS BEING IMPROVED</a:t>
            </a:r>
          </a:p>
        </p:txBody>
      </p:sp>
      <p:pic>
        <p:nvPicPr>
          <p:cNvPr id="3" name="Imagen 2"/>
          <p:cNvPicPr>
            <a:picLocks noChangeAspect="1"/>
          </p:cNvPicPr>
          <p:nvPr/>
        </p:nvPicPr>
        <p:blipFill>
          <a:blip r:embed="rId3"/>
          <a:stretch>
            <a:fillRect/>
          </a:stretch>
        </p:blipFill>
        <p:spPr>
          <a:xfrm>
            <a:off x="185785" y="807363"/>
            <a:ext cx="5055701" cy="2846663"/>
          </a:xfrm>
          <a:prstGeom prst="rect">
            <a:avLst/>
          </a:prstGeom>
        </p:spPr>
      </p:pic>
      <p:pic>
        <p:nvPicPr>
          <p:cNvPr id="9" name="Marcador de contenido 4"/>
          <p:cNvPicPr>
            <a:picLocks noGrp="1" noChangeAspect="1"/>
          </p:cNvPicPr>
          <p:nvPr>
            <p:ph idx="1"/>
          </p:nvPr>
        </p:nvPicPr>
        <p:blipFill rotWithShape="1">
          <a:blip r:embed="rId4"/>
          <a:srcRect l="77977" t="14802" r="15941" b="63791"/>
          <a:stretch/>
        </p:blipFill>
        <p:spPr>
          <a:xfrm rot="10800000">
            <a:off x="714845" y="3712065"/>
            <a:ext cx="327229" cy="648505"/>
          </a:xfrm>
          <a:prstGeom prst="rect">
            <a:avLst/>
          </a:prstGeom>
        </p:spPr>
      </p:pic>
      <p:sp>
        <p:nvSpPr>
          <p:cNvPr id="7" name="CuadroTexto 6"/>
          <p:cNvSpPr txBox="1"/>
          <p:nvPr/>
        </p:nvSpPr>
        <p:spPr>
          <a:xfrm>
            <a:off x="1105503" y="3770139"/>
            <a:ext cx="3148619" cy="553998"/>
          </a:xfrm>
          <a:prstGeom prst="rect">
            <a:avLst/>
          </a:prstGeom>
          <a:noFill/>
        </p:spPr>
        <p:txBody>
          <a:bodyPr wrap="none" rtlCol="0">
            <a:spAutoFit/>
          </a:bodyPr>
          <a:lstStyle/>
          <a:p>
            <a:r>
              <a:rPr lang="es-ES" sz="1000" dirty="0" err="1"/>
              <a:t>All</a:t>
            </a:r>
            <a:r>
              <a:rPr lang="es-ES" sz="1000" dirty="0"/>
              <a:t> </a:t>
            </a:r>
            <a:r>
              <a:rPr lang="es-ES" sz="1000" i="1" dirty="0"/>
              <a:t>Sal. </a:t>
            </a:r>
            <a:r>
              <a:rPr lang="es-ES" sz="1000" i="1" dirty="0" err="1"/>
              <a:t>ruber</a:t>
            </a:r>
            <a:r>
              <a:rPr lang="es-ES" sz="1000" i="1" dirty="0"/>
              <a:t> </a:t>
            </a:r>
            <a:r>
              <a:rPr lang="es-ES" sz="1000" dirty="0"/>
              <a:t>integrases</a:t>
            </a:r>
          </a:p>
          <a:p>
            <a:r>
              <a:rPr lang="es-ES" sz="1000" dirty="0"/>
              <a:t>Hits to M8 integrases 99% id, 90% </a:t>
            </a:r>
            <a:r>
              <a:rPr lang="es-ES" sz="1000" dirty="0" err="1"/>
              <a:t>coverage</a:t>
            </a:r>
            <a:r>
              <a:rPr lang="es-ES" sz="1000" dirty="0"/>
              <a:t> removed</a:t>
            </a:r>
          </a:p>
          <a:p>
            <a:r>
              <a:rPr lang="es-ES" sz="1000" dirty="0"/>
              <a:t>Hits to M8 </a:t>
            </a:r>
            <a:r>
              <a:rPr lang="es-ES" sz="1000" dirty="0" err="1"/>
              <a:t>integarses</a:t>
            </a:r>
            <a:r>
              <a:rPr lang="es-ES" sz="1000" dirty="0"/>
              <a:t> 100% </a:t>
            </a:r>
            <a:r>
              <a:rPr lang="es-ES" sz="1000" dirty="0" err="1"/>
              <a:t>ide</a:t>
            </a:r>
            <a:r>
              <a:rPr lang="es-ES" sz="1000" dirty="0"/>
              <a:t>, 100% </a:t>
            </a:r>
            <a:r>
              <a:rPr lang="es-ES" sz="1000" dirty="0" err="1"/>
              <a:t>coverage</a:t>
            </a:r>
            <a:r>
              <a:rPr lang="es-ES" sz="1000" dirty="0"/>
              <a:t> removed</a:t>
            </a:r>
          </a:p>
        </p:txBody>
      </p:sp>
    </p:spTree>
    <p:extLst>
      <p:ext uri="{BB962C8B-B14F-4D97-AF65-F5344CB8AC3E}">
        <p14:creationId xmlns:p14="http://schemas.microsoft.com/office/powerpoint/2010/main" val="62888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45438" y="6211669"/>
            <a:ext cx="8624843" cy="646331"/>
          </a:xfrm>
          <a:prstGeom prst="rect">
            <a:avLst/>
          </a:prstGeom>
          <a:noFill/>
        </p:spPr>
        <p:txBody>
          <a:bodyPr wrap="square" rtlCol="0">
            <a:spAutoFit/>
          </a:bodyPr>
          <a:lstStyle/>
          <a:p>
            <a:r>
              <a:rPr lang="es-ES" sz="1200" dirty="0"/>
              <a:t>Figure S4. VIRIDIC </a:t>
            </a:r>
            <a:r>
              <a:rPr lang="es-ES" sz="1200" dirty="0" err="1"/>
              <a:t>comparison</a:t>
            </a:r>
            <a:r>
              <a:rPr lang="es-ES" sz="1200" dirty="0"/>
              <a:t> (</a:t>
            </a:r>
            <a:r>
              <a:rPr lang="es-ES" sz="1200" dirty="0" err="1"/>
              <a:t>based</a:t>
            </a:r>
            <a:r>
              <a:rPr lang="es-ES" sz="1200" dirty="0"/>
              <a:t> </a:t>
            </a:r>
            <a:r>
              <a:rPr lang="es-ES" sz="1200" dirty="0" err="1"/>
              <a:t>on</a:t>
            </a:r>
            <a:r>
              <a:rPr lang="es-ES" sz="1200" dirty="0"/>
              <a:t> </a:t>
            </a:r>
            <a:r>
              <a:rPr lang="es-ES" sz="1200" dirty="0" err="1"/>
              <a:t>BLASTn</a:t>
            </a:r>
            <a:r>
              <a:rPr lang="es-ES" sz="1200" dirty="0"/>
              <a:t>) of </a:t>
            </a:r>
            <a:r>
              <a:rPr lang="es-ES" sz="1200" dirty="0" err="1"/>
              <a:t>the</a:t>
            </a:r>
            <a:r>
              <a:rPr lang="es-ES" sz="1200" dirty="0"/>
              <a:t> 120 non </a:t>
            </a:r>
            <a:r>
              <a:rPr lang="es-ES" sz="1200" dirty="0" err="1"/>
              <a:t>redundant</a:t>
            </a:r>
            <a:r>
              <a:rPr lang="es-ES" sz="1200" dirty="0"/>
              <a:t> viral </a:t>
            </a:r>
            <a:r>
              <a:rPr lang="es-ES" sz="1200" dirty="0" err="1"/>
              <a:t>genomes</a:t>
            </a:r>
            <a:r>
              <a:rPr lang="es-ES" sz="1200" dirty="0"/>
              <a:t> </a:t>
            </a:r>
            <a:r>
              <a:rPr lang="es-ES" sz="1200" dirty="0" err="1"/>
              <a:t>isolated</a:t>
            </a:r>
            <a:r>
              <a:rPr lang="es-ES" sz="1200" dirty="0"/>
              <a:t> in </a:t>
            </a:r>
            <a:r>
              <a:rPr lang="es-ES" sz="1200" dirty="0" err="1"/>
              <a:t>the</a:t>
            </a:r>
            <a:r>
              <a:rPr lang="es-ES" sz="1200" dirty="0"/>
              <a:t> </a:t>
            </a:r>
            <a:r>
              <a:rPr lang="es-ES" sz="1200" dirty="0" err="1"/>
              <a:t>experiment</a:t>
            </a:r>
            <a:r>
              <a:rPr lang="es-ES" sz="1200" dirty="0"/>
              <a:t> </a:t>
            </a:r>
            <a:r>
              <a:rPr lang="es-ES" sz="1200" dirty="0" err="1"/>
              <a:t>showing</a:t>
            </a:r>
            <a:r>
              <a:rPr lang="es-ES" sz="1200" dirty="0"/>
              <a:t> </a:t>
            </a:r>
            <a:r>
              <a:rPr lang="es-ES" sz="1200" dirty="0" err="1"/>
              <a:t>that</a:t>
            </a:r>
            <a:r>
              <a:rPr lang="es-ES" sz="1200" dirty="0"/>
              <a:t> </a:t>
            </a:r>
            <a:r>
              <a:rPr lang="es-ES" sz="1200" dirty="0" err="1"/>
              <a:t>they</a:t>
            </a:r>
            <a:r>
              <a:rPr lang="es-ES" sz="1200" dirty="0"/>
              <a:t> </a:t>
            </a:r>
            <a:r>
              <a:rPr lang="es-ES" sz="1200" dirty="0" err="1"/>
              <a:t>constitute</a:t>
            </a:r>
            <a:r>
              <a:rPr lang="es-ES" sz="1200" dirty="0"/>
              <a:t> </a:t>
            </a:r>
            <a:r>
              <a:rPr lang="es-ES" sz="1200" dirty="0" err="1"/>
              <a:t>two</a:t>
            </a:r>
            <a:r>
              <a:rPr lang="es-ES" sz="1200" dirty="0"/>
              <a:t> viral </a:t>
            </a:r>
            <a:r>
              <a:rPr lang="es-ES" sz="1200" dirty="0" err="1"/>
              <a:t>species</a:t>
            </a:r>
            <a:r>
              <a:rPr lang="es-ES" sz="1200" dirty="0"/>
              <a:t> </a:t>
            </a:r>
            <a:r>
              <a:rPr lang="es-ES" sz="1200" dirty="0" err="1"/>
              <a:t>according</a:t>
            </a:r>
            <a:r>
              <a:rPr lang="es-ES" sz="1200" dirty="0"/>
              <a:t> to </a:t>
            </a:r>
            <a:r>
              <a:rPr lang="es-ES" sz="1200" dirty="0" err="1"/>
              <a:t>intergenomic</a:t>
            </a:r>
            <a:r>
              <a:rPr lang="es-ES" sz="1200" dirty="0"/>
              <a:t> </a:t>
            </a:r>
            <a:r>
              <a:rPr lang="es-ES" sz="1200" dirty="0" err="1"/>
              <a:t>similarity</a:t>
            </a:r>
            <a:r>
              <a:rPr lang="es-ES" sz="1200" dirty="0"/>
              <a:t> (</a:t>
            </a:r>
            <a:r>
              <a:rPr lang="es-ES" sz="1200" dirty="0" err="1"/>
              <a:t>colored</a:t>
            </a:r>
            <a:r>
              <a:rPr lang="es-ES" sz="1200" dirty="0"/>
              <a:t> </a:t>
            </a:r>
            <a:r>
              <a:rPr lang="es-ES" sz="1200" dirty="0" err="1"/>
              <a:t>according</a:t>
            </a:r>
            <a:r>
              <a:rPr lang="es-ES" sz="1200" dirty="0"/>
              <a:t> to </a:t>
            </a:r>
            <a:r>
              <a:rPr lang="es-ES" sz="1200" dirty="0" err="1"/>
              <a:t>the</a:t>
            </a:r>
            <a:r>
              <a:rPr lang="es-ES" sz="1200" dirty="0"/>
              <a:t> </a:t>
            </a:r>
            <a:r>
              <a:rPr lang="es-ES" sz="1200" dirty="0" err="1"/>
              <a:t>scale</a:t>
            </a:r>
            <a:r>
              <a:rPr lang="es-ES" sz="1200" dirty="0"/>
              <a:t> </a:t>
            </a:r>
            <a:r>
              <a:rPr lang="es-ES" sz="1200" dirty="0" err="1"/>
              <a:t>on</a:t>
            </a:r>
            <a:r>
              <a:rPr lang="es-ES" sz="1200" dirty="0"/>
              <a:t> top). A </a:t>
            </a:r>
            <a:r>
              <a:rPr lang="es-ES" sz="1200" dirty="0" err="1"/>
              <a:t>threshold</a:t>
            </a:r>
            <a:r>
              <a:rPr lang="es-ES" sz="1200" dirty="0"/>
              <a:t> of 95% </a:t>
            </a:r>
            <a:r>
              <a:rPr lang="es-ES" sz="1200" dirty="0" err="1"/>
              <a:t>intergenomic</a:t>
            </a:r>
            <a:r>
              <a:rPr lang="es-ES" sz="1200" dirty="0"/>
              <a:t> </a:t>
            </a:r>
            <a:r>
              <a:rPr lang="es-ES" sz="1200" dirty="0" err="1"/>
              <a:t>similarity</a:t>
            </a:r>
            <a:r>
              <a:rPr lang="es-ES" sz="1200" dirty="0"/>
              <a:t> </a:t>
            </a:r>
            <a:r>
              <a:rPr lang="es-ES" sz="1200" dirty="0" err="1"/>
              <a:t>was</a:t>
            </a:r>
            <a:r>
              <a:rPr lang="es-ES" sz="1200" dirty="0"/>
              <a:t> </a:t>
            </a:r>
            <a:r>
              <a:rPr lang="es-ES" sz="1200" dirty="0" err="1"/>
              <a:t>chosen</a:t>
            </a:r>
            <a:r>
              <a:rPr lang="es-ES" sz="1200" dirty="0"/>
              <a:t> </a:t>
            </a:r>
            <a:r>
              <a:rPr lang="es-ES" sz="1200" dirty="0" err="1"/>
              <a:t>for</a:t>
            </a:r>
            <a:r>
              <a:rPr lang="es-ES" sz="1200" dirty="0"/>
              <a:t> </a:t>
            </a:r>
            <a:r>
              <a:rPr lang="es-ES" sz="1200" dirty="0" err="1"/>
              <a:t>species</a:t>
            </a:r>
            <a:r>
              <a:rPr lang="es-ES" sz="1200" dirty="0"/>
              <a:t> </a:t>
            </a:r>
            <a:r>
              <a:rPr lang="es-ES" sz="1200" dirty="0" err="1"/>
              <a:t>delineation</a:t>
            </a:r>
            <a:r>
              <a:rPr lang="es-ES" sz="1200" dirty="0"/>
              <a:t>, </a:t>
            </a:r>
            <a:r>
              <a:rPr lang="es-ES" sz="1200" dirty="0" err="1"/>
              <a:t>according</a:t>
            </a:r>
            <a:r>
              <a:rPr lang="es-ES" sz="1200" dirty="0"/>
              <a:t> to </a:t>
            </a:r>
            <a:r>
              <a:rPr lang="es-ES" sz="1200" dirty="0" err="1"/>
              <a:t>the</a:t>
            </a:r>
            <a:r>
              <a:rPr lang="es-ES" sz="1200" dirty="0"/>
              <a:t> ICVT </a:t>
            </a:r>
            <a:r>
              <a:rPr lang="es-ES" sz="1200" dirty="0" err="1"/>
              <a:t>criteria</a:t>
            </a:r>
            <a:r>
              <a:rPr lang="es-ES" sz="1200" dirty="0"/>
              <a:t>. </a:t>
            </a:r>
            <a:r>
              <a:rPr lang="es-ES" sz="1200" dirty="0" err="1"/>
              <a:t>The</a:t>
            </a:r>
            <a:r>
              <a:rPr lang="es-ES" sz="1200" dirty="0"/>
              <a:t> </a:t>
            </a:r>
            <a:r>
              <a:rPr lang="es-ES" sz="1200" dirty="0" err="1"/>
              <a:t>arrow</a:t>
            </a:r>
            <a:r>
              <a:rPr lang="es-ES" sz="1200" dirty="0"/>
              <a:t> </a:t>
            </a:r>
            <a:r>
              <a:rPr lang="es-ES" sz="1200" dirty="0" err="1"/>
              <a:t>points</a:t>
            </a:r>
            <a:r>
              <a:rPr lang="es-ES" sz="1200" dirty="0"/>
              <a:t> to virus B2.17</a:t>
            </a:r>
          </a:p>
        </p:txBody>
      </p:sp>
      <p:pic>
        <p:nvPicPr>
          <p:cNvPr id="10" name="Imagen 9"/>
          <p:cNvPicPr>
            <a:picLocks noChangeAspect="1"/>
          </p:cNvPicPr>
          <p:nvPr/>
        </p:nvPicPr>
        <p:blipFill rotWithShape="1">
          <a:blip r:embed="rId2"/>
          <a:srcRect l="34861" t="25556" r="23750" b="60369"/>
          <a:stretch/>
        </p:blipFill>
        <p:spPr>
          <a:xfrm>
            <a:off x="923999" y="394512"/>
            <a:ext cx="4346426" cy="831363"/>
          </a:xfrm>
          <a:prstGeom prst="rect">
            <a:avLst/>
          </a:prstGeom>
        </p:spPr>
      </p:pic>
      <p:pic>
        <p:nvPicPr>
          <p:cNvPr id="11" name="Imagen 10"/>
          <p:cNvPicPr>
            <a:picLocks noChangeAspect="1"/>
          </p:cNvPicPr>
          <p:nvPr/>
        </p:nvPicPr>
        <p:blipFill rotWithShape="1">
          <a:blip r:embed="rId3"/>
          <a:srcRect l="36500" t="9587" r="18916" b="4667"/>
          <a:stretch/>
        </p:blipFill>
        <p:spPr>
          <a:xfrm>
            <a:off x="911967" y="1371600"/>
            <a:ext cx="4546265" cy="4918321"/>
          </a:xfrm>
          <a:prstGeom prst="rect">
            <a:avLst/>
          </a:prstGeom>
        </p:spPr>
      </p:pic>
      <p:cxnSp>
        <p:nvCxnSpPr>
          <p:cNvPr id="7" name="Conector recto de flecha 6"/>
          <p:cNvCxnSpPr/>
          <p:nvPr/>
        </p:nvCxnSpPr>
        <p:spPr>
          <a:xfrm>
            <a:off x="5319371" y="1840632"/>
            <a:ext cx="360205" cy="12031"/>
          </a:xfrm>
          <a:prstGeom prst="straightConnector1">
            <a:avLst/>
          </a:prstGeom>
          <a:ln w="12700">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394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442180" y="6124154"/>
            <a:ext cx="8259639" cy="646331"/>
          </a:xfrm>
          <a:prstGeom prst="rect">
            <a:avLst/>
          </a:prstGeom>
        </p:spPr>
        <p:txBody>
          <a:bodyPr wrap="square">
            <a:spAutoFit/>
          </a:bodyPr>
          <a:lstStyle/>
          <a:p>
            <a:r>
              <a:rPr lang="es-ES" sz="1200" dirty="0"/>
              <a:t>Figure S5. </a:t>
            </a:r>
            <a:r>
              <a:rPr lang="es-ES" sz="1200" dirty="0" err="1"/>
              <a:t>Proteomic</a:t>
            </a:r>
            <a:r>
              <a:rPr lang="es-ES" sz="1200" dirty="0"/>
              <a:t> </a:t>
            </a:r>
            <a:r>
              <a:rPr lang="es-ES" sz="1200" dirty="0" err="1"/>
              <a:t>tree</a:t>
            </a:r>
            <a:r>
              <a:rPr lang="es-ES" sz="1200" dirty="0"/>
              <a:t> </a:t>
            </a:r>
            <a:r>
              <a:rPr lang="es-ES" sz="1200" dirty="0" err="1"/>
              <a:t>calculated</a:t>
            </a:r>
            <a:r>
              <a:rPr lang="es-ES" sz="1200" dirty="0"/>
              <a:t> </a:t>
            </a:r>
            <a:r>
              <a:rPr lang="es-ES" sz="1200" dirty="0" err="1"/>
              <a:t>with</a:t>
            </a:r>
            <a:r>
              <a:rPr lang="es-ES" sz="1200" dirty="0"/>
              <a:t> VIPTREE of </a:t>
            </a:r>
            <a:r>
              <a:rPr lang="es-ES" sz="1200" dirty="0" err="1"/>
              <a:t>representatives</a:t>
            </a:r>
            <a:r>
              <a:rPr lang="es-ES" sz="1200" dirty="0"/>
              <a:t> of </a:t>
            </a:r>
            <a:r>
              <a:rPr lang="es-ES" sz="1200" dirty="0" err="1"/>
              <a:t>the</a:t>
            </a:r>
            <a:r>
              <a:rPr lang="es-ES" sz="1200" dirty="0"/>
              <a:t> </a:t>
            </a:r>
            <a:r>
              <a:rPr lang="es-ES" sz="1200" dirty="0" err="1"/>
              <a:t>two</a:t>
            </a:r>
            <a:r>
              <a:rPr lang="es-ES" sz="1200" dirty="0"/>
              <a:t> </a:t>
            </a:r>
            <a:r>
              <a:rPr lang="es-ES" sz="1200" i="1" dirty="0" err="1"/>
              <a:t>Phoenicisalinivirus</a:t>
            </a:r>
            <a:r>
              <a:rPr lang="es-ES" sz="1200" dirty="0"/>
              <a:t> </a:t>
            </a:r>
            <a:r>
              <a:rPr lang="es-ES" sz="1200" dirty="0" err="1"/>
              <a:t>species</a:t>
            </a:r>
            <a:r>
              <a:rPr lang="es-ES" sz="1200" dirty="0"/>
              <a:t>. </a:t>
            </a:r>
            <a:r>
              <a:rPr lang="es-ES" sz="1200" dirty="0" err="1"/>
              <a:t>Left</a:t>
            </a:r>
            <a:r>
              <a:rPr lang="es-ES" sz="1200" dirty="0"/>
              <a:t> panel: </a:t>
            </a:r>
            <a:r>
              <a:rPr lang="es-ES" sz="1200" dirty="0" err="1"/>
              <a:t>overview</a:t>
            </a:r>
            <a:r>
              <a:rPr lang="es-ES" sz="1200" dirty="0"/>
              <a:t> of </a:t>
            </a:r>
            <a:r>
              <a:rPr lang="es-ES" sz="1200" dirty="0" err="1"/>
              <a:t>the</a:t>
            </a:r>
            <a:r>
              <a:rPr lang="es-ES" sz="1200" dirty="0"/>
              <a:t> complete </a:t>
            </a:r>
            <a:r>
              <a:rPr lang="es-ES" sz="1200" dirty="0" err="1"/>
              <a:t>tree</a:t>
            </a:r>
            <a:r>
              <a:rPr lang="es-ES" sz="1200" dirty="0"/>
              <a:t> </a:t>
            </a:r>
            <a:r>
              <a:rPr lang="es-ES" sz="1200" dirty="0" err="1"/>
              <a:t>showing</a:t>
            </a:r>
            <a:r>
              <a:rPr lang="es-ES" sz="1200" dirty="0"/>
              <a:t> </a:t>
            </a:r>
            <a:r>
              <a:rPr lang="es-ES" sz="1200" dirty="0" err="1"/>
              <a:t>the</a:t>
            </a:r>
            <a:r>
              <a:rPr lang="es-ES" sz="1200" dirty="0"/>
              <a:t> position of </a:t>
            </a:r>
            <a:r>
              <a:rPr lang="es-ES" sz="1200" dirty="0" err="1"/>
              <a:t>the</a:t>
            </a:r>
            <a:r>
              <a:rPr lang="es-ES" sz="1200" dirty="0"/>
              <a:t> </a:t>
            </a:r>
            <a:r>
              <a:rPr lang="es-ES" sz="1200" dirty="0" err="1"/>
              <a:t>previously</a:t>
            </a:r>
            <a:r>
              <a:rPr lang="es-ES" sz="1200" dirty="0"/>
              <a:t> </a:t>
            </a:r>
            <a:r>
              <a:rPr lang="es-ES" sz="1200" dirty="0" err="1"/>
              <a:t>isolated</a:t>
            </a:r>
            <a:r>
              <a:rPr lang="es-ES" sz="1200" dirty="0"/>
              <a:t> </a:t>
            </a:r>
            <a:r>
              <a:rPr lang="es-ES" sz="1200" dirty="0" err="1"/>
              <a:t>viruses</a:t>
            </a:r>
            <a:r>
              <a:rPr lang="es-ES" sz="1200" dirty="0"/>
              <a:t> </a:t>
            </a:r>
            <a:r>
              <a:rPr lang="es-ES" sz="1200" dirty="0" err="1"/>
              <a:t>infecting</a:t>
            </a:r>
            <a:r>
              <a:rPr lang="es-ES" sz="1200" dirty="0"/>
              <a:t> </a:t>
            </a:r>
            <a:r>
              <a:rPr lang="es-ES" sz="1200" i="1" dirty="0"/>
              <a:t>Sal. </a:t>
            </a:r>
            <a:r>
              <a:rPr lang="es-ES" sz="1200" i="1" dirty="0" err="1"/>
              <a:t>ruber</a:t>
            </a:r>
            <a:r>
              <a:rPr lang="es-ES" sz="1200" i="1" dirty="0"/>
              <a:t> </a:t>
            </a:r>
            <a:r>
              <a:rPr lang="es-ES" sz="1200" dirty="0"/>
              <a:t>(red </a:t>
            </a:r>
            <a:r>
              <a:rPr lang="es-ES" sz="1200" dirty="0" err="1"/>
              <a:t>dots</a:t>
            </a:r>
            <a:r>
              <a:rPr lang="es-ES" sz="1200" dirty="0"/>
              <a:t>). </a:t>
            </a:r>
            <a:r>
              <a:rPr lang="es-ES" sz="1200" dirty="0" err="1"/>
              <a:t>Right</a:t>
            </a:r>
            <a:r>
              <a:rPr lang="es-ES" sz="1200" dirty="0"/>
              <a:t> panel: a </a:t>
            </a:r>
            <a:r>
              <a:rPr lang="es-ES" sz="1200" dirty="0" err="1"/>
              <a:t>closer</a:t>
            </a:r>
            <a:r>
              <a:rPr lang="es-ES" sz="1200" dirty="0"/>
              <a:t> look at </a:t>
            </a:r>
            <a:r>
              <a:rPr lang="es-ES" sz="1200" dirty="0" err="1"/>
              <a:t>the</a:t>
            </a:r>
            <a:r>
              <a:rPr lang="es-ES" sz="1200" dirty="0"/>
              <a:t> position of </a:t>
            </a:r>
            <a:r>
              <a:rPr lang="es-ES" sz="1200" i="1" dirty="0" err="1"/>
              <a:t>Phoenicisaliniviruses</a:t>
            </a:r>
            <a:r>
              <a:rPr lang="es-ES" sz="1200" dirty="0"/>
              <a:t> in </a:t>
            </a:r>
            <a:r>
              <a:rPr lang="es-ES" sz="1200" dirty="0" err="1"/>
              <a:t>the</a:t>
            </a:r>
            <a:r>
              <a:rPr lang="es-ES" sz="1200" dirty="0"/>
              <a:t> </a:t>
            </a:r>
            <a:r>
              <a:rPr lang="es-ES" sz="1200" dirty="0" err="1"/>
              <a:t>tree</a:t>
            </a:r>
            <a:r>
              <a:rPr lang="es-ES" sz="1200" dirty="0"/>
              <a:t>.</a:t>
            </a:r>
          </a:p>
        </p:txBody>
      </p:sp>
      <p:grpSp>
        <p:nvGrpSpPr>
          <p:cNvPr id="34" name="Grupo 33"/>
          <p:cNvGrpSpPr/>
          <p:nvPr/>
        </p:nvGrpSpPr>
        <p:grpSpPr>
          <a:xfrm>
            <a:off x="30177" y="1078335"/>
            <a:ext cx="9170973" cy="4943304"/>
            <a:chOff x="-26973" y="1078335"/>
            <a:chExt cx="9170973" cy="4943304"/>
          </a:xfrm>
        </p:grpSpPr>
        <p:pic>
          <p:nvPicPr>
            <p:cNvPr id="12" name="Imagen 11"/>
            <p:cNvPicPr>
              <a:picLocks noChangeAspect="1"/>
            </p:cNvPicPr>
            <p:nvPr/>
          </p:nvPicPr>
          <p:blipFill>
            <a:blip r:embed="rId2"/>
            <a:stretch>
              <a:fillRect/>
            </a:stretch>
          </p:blipFill>
          <p:spPr>
            <a:xfrm>
              <a:off x="4370922" y="1078335"/>
              <a:ext cx="4773078" cy="4537487"/>
            </a:xfrm>
            <a:prstGeom prst="rect">
              <a:avLst/>
            </a:prstGeom>
          </p:spPr>
        </p:pic>
        <p:pic>
          <p:nvPicPr>
            <p:cNvPr id="13" name="Imagen 12"/>
            <p:cNvPicPr>
              <a:picLocks noChangeAspect="1"/>
            </p:cNvPicPr>
            <p:nvPr/>
          </p:nvPicPr>
          <p:blipFill rotWithShape="1">
            <a:blip r:embed="rId3"/>
            <a:srcRect l="13830" t="15183" r="43087" b="8964"/>
            <a:stretch/>
          </p:blipFill>
          <p:spPr>
            <a:xfrm rot="3112423">
              <a:off x="-46929" y="1153071"/>
              <a:ext cx="4126884" cy="4086972"/>
            </a:xfrm>
            <a:prstGeom prst="ellipse">
              <a:avLst/>
            </a:prstGeom>
          </p:spPr>
        </p:pic>
        <p:sp>
          <p:nvSpPr>
            <p:cNvPr id="16" name="Trapecio 15"/>
            <p:cNvSpPr/>
            <p:nvPr/>
          </p:nvSpPr>
          <p:spPr>
            <a:xfrm rot="16200000">
              <a:off x="4163051" y="3154350"/>
              <a:ext cx="313908" cy="249989"/>
            </a:xfrm>
            <a:prstGeom prst="trapezoid">
              <a:avLst/>
            </a:prstGeom>
            <a:solidFill>
              <a:srgbClr val="FF7C80">
                <a:alpha val="65000"/>
              </a:srgbClr>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3866147" y="2189746"/>
              <a:ext cx="84221" cy="8422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lipse 18"/>
            <p:cNvSpPr/>
            <p:nvPr/>
          </p:nvSpPr>
          <p:spPr>
            <a:xfrm>
              <a:off x="3912268" y="2288634"/>
              <a:ext cx="84221" cy="8422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Elipse 19"/>
            <p:cNvSpPr/>
            <p:nvPr/>
          </p:nvSpPr>
          <p:spPr>
            <a:xfrm>
              <a:off x="4076424" y="3237234"/>
              <a:ext cx="84221" cy="84221"/>
            </a:xfrm>
            <a:prstGeom prst="ellipse">
              <a:avLst/>
            </a:prstGeom>
            <a:solidFill>
              <a:srgbClr val="FF7C80"/>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Imagen 22"/>
            <p:cNvPicPr>
              <a:picLocks noChangeAspect="1"/>
            </p:cNvPicPr>
            <p:nvPr/>
          </p:nvPicPr>
          <p:blipFill rotWithShape="1">
            <a:blip r:embed="rId4"/>
            <a:srcRect t="19426" r="87417" b="66295"/>
            <a:stretch/>
          </p:blipFill>
          <p:spPr>
            <a:xfrm>
              <a:off x="6373" y="5156201"/>
              <a:ext cx="1355864" cy="865438"/>
            </a:xfrm>
            <a:prstGeom prst="rect">
              <a:avLst/>
            </a:prstGeom>
          </p:spPr>
        </p:pic>
        <p:pic>
          <p:nvPicPr>
            <p:cNvPr id="24" name="Imagen 23"/>
            <p:cNvPicPr>
              <a:picLocks noChangeAspect="1"/>
            </p:cNvPicPr>
            <p:nvPr/>
          </p:nvPicPr>
          <p:blipFill rotWithShape="1">
            <a:blip r:embed="rId4"/>
            <a:srcRect t="12223" r="87417" b="80580"/>
            <a:stretch/>
          </p:blipFill>
          <p:spPr>
            <a:xfrm>
              <a:off x="1346201" y="5581461"/>
              <a:ext cx="1224279" cy="418824"/>
            </a:xfrm>
            <a:prstGeom prst="rect">
              <a:avLst/>
            </a:prstGeom>
          </p:spPr>
        </p:pic>
        <p:grpSp>
          <p:nvGrpSpPr>
            <p:cNvPr id="33" name="Grupo 32"/>
            <p:cNvGrpSpPr/>
            <p:nvPr/>
          </p:nvGrpSpPr>
          <p:grpSpPr>
            <a:xfrm>
              <a:off x="2584429" y="5591621"/>
              <a:ext cx="1352763" cy="393854"/>
              <a:chOff x="2655549" y="5591621"/>
              <a:chExt cx="1352763" cy="393854"/>
            </a:xfrm>
          </p:grpSpPr>
          <p:grpSp>
            <p:nvGrpSpPr>
              <p:cNvPr id="25" name="Grupo 24"/>
              <p:cNvGrpSpPr/>
              <p:nvPr/>
            </p:nvGrpSpPr>
            <p:grpSpPr>
              <a:xfrm>
                <a:off x="2718494" y="5660451"/>
                <a:ext cx="84221" cy="258984"/>
                <a:chOff x="3048044" y="5667981"/>
                <a:chExt cx="84221" cy="258984"/>
              </a:xfrm>
            </p:grpSpPr>
            <p:sp>
              <p:nvSpPr>
                <p:cNvPr id="21" name="Elipse 20"/>
                <p:cNvSpPr/>
                <p:nvPr/>
              </p:nvSpPr>
              <p:spPr>
                <a:xfrm>
                  <a:off x="3048044" y="5667981"/>
                  <a:ext cx="84221" cy="8422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3048044" y="5842744"/>
                  <a:ext cx="84221" cy="84221"/>
                </a:xfrm>
                <a:prstGeom prst="ellipse">
                  <a:avLst/>
                </a:prstGeom>
                <a:solidFill>
                  <a:srgbClr val="FF7C80"/>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ángulo 25"/>
              <p:cNvSpPr/>
              <p:nvPr/>
            </p:nvSpPr>
            <p:spPr>
              <a:xfrm>
                <a:off x="2784033" y="5769602"/>
                <a:ext cx="1066318" cy="215444"/>
              </a:xfrm>
              <a:prstGeom prst="rect">
                <a:avLst/>
              </a:prstGeom>
            </p:spPr>
            <p:txBody>
              <a:bodyPr wrap="none">
                <a:spAutoFit/>
              </a:bodyPr>
              <a:lstStyle/>
              <a:p>
                <a:r>
                  <a:rPr lang="es-ES" sz="800" b="1" i="1" dirty="0" err="1"/>
                  <a:t>Phoenicisaliniviruses</a:t>
                </a:r>
                <a:endParaRPr lang="en-US" sz="800" b="1" dirty="0"/>
              </a:p>
            </p:txBody>
          </p:sp>
          <p:sp>
            <p:nvSpPr>
              <p:cNvPr id="27" name="Rectángulo 26"/>
              <p:cNvSpPr/>
              <p:nvPr/>
            </p:nvSpPr>
            <p:spPr>
              <a:xfrm>
                <a:off x="2793375" y="5597526"/>
                <a:ext cx="1212191" cy="215444"/>
              </a:xfrm>
              <a:prstGeom prst="rect">
                <a:avLst/>
              </a:prstGeom>
            </p:spPr>
            <p:txBody>
              <a:bodyPr wrap="none">
                <a:spAutoFit/>
              </a:bodyPr>
              <a:lstStyle/>
              <a:p>
                <a:r>
                  <a:rPr lang="es-ES" sz="800" b="1" i="1" dirty="0" err="1"/>
                  <a:t>Salinibacter</a:t>
                </a:r>
                <a:r>
                  <a:rPr lang="es-ES" sz="800" b="1" i="1" dirty="0"/>
                  <a:t> </a:t>
                </a:r>
                <a:r>
                  <a:rPr lang="es-ES" sz="800" b="1" i="1" dirty="0" err="1"/>
                  <a:t>spp</a:t>
                </a:r>
                <a:r>
                  <a:rPr lang="es-ES" sz="800" b="1" i="1" dirty="0"/>
                  <a:t>.</a:t>
                </a:r>
                <a:r>
                  <a:rPr lang="es-ES" sz="800" b="1" dirty="0"/>
                  <a:t> </a:t>
                </a:r>
                <a:r>
                  <a:rPr lang="es-ES" sz="800" b="1" dirty="0" err="1"/>
                  <a:t>viruses</a:t>
                </a:r>
                <a:endParaRPr lang="en-US" sz="800" b="1" dirty="0"/>
              </a:p>
            </p:txBody>
          </p:sp>
          <p:sp>
            <p:nvSpPr>
              <p:cNvPr id="28" name="Rectángulo 27"/>
              <p:cNvSpPr/>
              <p:nvPr/>
            </p:nvSpPr>
            <p:spPr>
              <a:xfrm>
                <a:off x="2655549" y="5591621"/>
                <a:ext cx="1352763" cy="393854"/>
              </a:xfrm>
              <a:prstGeom prst="rect">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232846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331" y="6167730"/>
            <a:ext cx="9183358" cy="646331"/>
          </a:xfrm>
          <a:prstGeom prst="rect">
            <a:avLst/>
          </a:prstGeom>
        </p:spPr>
        <p:txBody>
          <a:bodyPr wrap="square">
            <a:spAutoFit/>
          </a:bodyPr>
          <a:lstStyle/>
          <a:p>
            <a:pPr algn="just"/>
            <a:r>
              <a:rPr lang="es-ES" sz="1200" dirty="0"/>
              <a:t>Figure S6. </a:t>
            </a:r>
            <a:r>
              <a:rPr lang="es-ES" sz="1200" dirty="0" err="1"/>
              <a:t>Diversity</a:t>
            </a:r>
            <a:r>
              <a:rPr lang="es-ES" sz="1200" dirty="0"/>
              <a:t> of </a:t>
            </a:r>
            <a:r>
              <a:rPr lang="es-ES" sz="1200" i="1" dirty="0" err="1"/>
              <a:t>Phoenecisalinivirus</a:t>
            </a:r>
            <a:r>
              <a:rPr lang="es-ES" sz="1200" dirty="0"/>
              <a:t> </a:t>
            </a:r>
            <a:r>
              <a:rPr lang="es-ES" sz="1200" dirty="0" err="1"/>
              <a:t>isolates</a:t>
            </a:r>
            <a:r>
              <a:rPr lang="es-ES" sz="1200" dirty="0"/>
              <a:t>. At </a:t>
            </a:r>
            <a:r>
              <a:rPr lang="es-ES" sz="1200" dirty="0" err="1"/>
              <a:t>the</a:t>
            </a:r>
            <a:r>
              <a:rPr lang="es-ES" sz="1200" dirty="0"/>
              <a:t> top, </a:t>
            </a:r>
            <a:r>
              <a:rPr lang="es-ES" sz="1200" dirty="0" err="1"/>
              <a:t>boxplot</a:t>
            </a:r>
            <a:r>
              <a:rPr lang="es-ES" sz="1200" dirty="0"/>
              <a:t> </a:t>
            </a:r>
            <a:r>
              <a:rPr lang="es-ES" sz="1200" dirty="0" err="1"/>
              <a:t>of</a:t>
            </a:r>
            <a:r>
              <a:rPr lang="es-ES" sz="1200" dirty="0"/>
              <a:t> </a:t>
            </a:r>
            <a:r>
              <a:rPr lang="es-ES" sz="1200" dirty="0" err="1"/>
              <a:t>the</a:t>
            </a:r>
            <a:r>
              <a:rPr lang="es-ES" sz="1200" dirty="0"/>
              <a:t> </a:t>
            </a:r>
            <a:r>
              <a:rPr lang="es-ES" sz="1200" dirty="0" err="1"/>
              <a:t>identity</a:t>
            </a:r>
            <a:r>
              <a:rPr lang="es-ES" sz="1200" dirty="0"/>
              <a:t> </a:t>
            </a:r>
            <a:r>
              <a:rPr lang="es-ES" sz="1200" dirty="0" err="1"/>
              <a:t>between</a:t>
            </a:r>
            <a:r>
              <a:rPr lang="es-ES" sz="1200" dirty="0"/>
              <a:t> </a:t>
            </a:r>
            <a:r>
              <a:rPr lang="es-ES" sz="1200" dirty="0" err="1"/>
              <a:t>the</a:t>
            </a:r>
            <a:r>
              <a:rPr lang="es-ES" sz="1200" dirty="0"/>
              <a:t> </a:t>
            </a:r>
            <a:r>
              <a:rPr lang="es-ES" sz="1200" dirty="0" err="1"/>
              <a:t>reciprocal</a:t>
            </a:r>
            <a:r>
              <a:rPr lang="es-ES" sz="1200" dirty="0"/>
              <a:t> </a:t>
            </a:r>
            <a:r>
              <a:rPr lang="es-ES" sz="1200" dirty="0" err="1"/>
              <a:t>best</a:t>
            </a:r>
            <a:r>
              <a:rPr lang="es-ES" sz="1200" dirty="0"/>
              <a:t> match genes </a:t>
            </a:r>
            <a:r>
              <a:rPr lang="es-ES" sz="1200" dirty="0" err="1"/>
              <a:t>of</a:t>
            </a:r>
            <a:r>
              <a:rPr lang="es-ES" sz="1200" dirty="0"/>
              <a:t> </a:t>
            </a:r>
            <a:r>
              <a:rPr lang="es-ES" sz="1200" dirty="0" err="1"/>
              <a:t>the</a:t>
            </a:r>
            <a:r>
              <a:rPr lang="es-ES" sz="1200" dirty="0"/>
              <a:t> 9 representative </a:t>
            </a:r>
            <a:r>
              <a:rPr lang="es-ES" sz="1200" dirty="0" err="1"/>
              <a:t>genomes</a:t>
            </a:r>
            <a:r>
              <a:rPr lang="es-ES" sz="1200" dirty="0"/>
              <a:t> </a:t>
            </a:r>
            <a:r>
              <a:rPr lang="es-ES" sz="1200" dirty="0" err="1"/>
              <a:t>of</a:t>
            </a:r>
            <a:r>
              <a:rPr lang="es-ES" sz="1200" dirty="0"/>
              <a:t> </a:t>
            </a:r>
            <a:r>
              <a:rPr lang="es-ES" sz="1200" i="1" dirty="0"/>
              <a:t>P. </a:t>
            </a:r>
            <a:r>
              <a:rPr lang="es-ES" sz="1200" i="1" dirty="0" err="1"/>
              <a:t>gimnesias</a:t>
            </a:r>
            <a:r>
              <a:rPr lang="es-ES" sz="1200" dirty="0"/>
              <a:t>. </a:t>
            </a:r>
            <a:r>
              <a:rPr lang="es-ES" sz="1200" dirty="0" err="1"/>
              <a:t>Each</a:t>
            </a:r>
            <a:r>
              <a:rPr lang="es-ES" sz="1200" dirty="0"/>
              <a:t> </a:t>
            </a:r>
            <a:r>
              <a:rPr lang="es-ES" sz="1200" dirty="0" err="1"/>
              <a:t>boxplot</a:t>
            </a:r>
            <a:r>
              <a:rPr lang="es-ES" sz="1200" dirty="0"/>
              <a:t> </a:t>
            </a:r>
            <a:r>
              <a:rPr lang="es-ES" sz="1200" dirty="0" err="1"/>
              <a:t>represent</a:t>
            </a:r>
            <a:r>
              <a:rPr lang="es-ES" sz="1200" dirty="0"/>
              <a:t> a gene and </a:t>
            </a:r>
            <a:r>
              <a:rPr lang="es-ES" sz="1200" dirty="0" err="1"/>
              <a:t>they</a:t>
            </a:r>
            <a:r>
              <a:rPr lang="es-ES" sz="1200" dirty="0"/>
              <a:t> are </a:t>
            </a:r>
            <a:r>
              <a:rPr lang="es-ES" sz="1200" dirty="0" err="1"/>
              <a:t>ordered</a:t>
            </a:r>
            <a:r>
              <a:rPr lang="es-ES" sz="1200" dirty="0"/>
              <a:t> as </a:t>
            </a:r>
            <a:r>
              <a:rPr lang="es-ES" sz="1200" dirty="0" err="1"/>
              <a:t>they</a:t>
            </a:r>
            <a:r>
              <a:rPr lang="es-ES" sz="1200" dirty="0"/>
              <a:t> </a:t>
            </a:r>
            <a:r>
              <a:rPr lang="es-ES" sz="1200" dirty="0" err="1"/>
              <a:t>appear</a:t>
            </a:r>
            <a:r>
              <a:rPr lang="es-ES" sz="1200" dirty="0"/>
              <a:t> in virus 9_3, </a:t>
            </a:r>
            <a:r>
              <a:rPr lang="es-ES" sz="1200" dirty="0" err="1"/>
              <a:t>represented</a:t>
            </a:r>
            <a:r>
              <a:rPr lang="es-ES" sz="1200" dirty="0"/>
              <a:t> at </a:t>
            </a:r>
            <a:r>
              <a:rPr lang="es-ES" sz="1200" dirty="0" err="1"/>
              <a:t>the</a:t>
            </a:r>
            <a:r>
              <a:rPr lang="es-ES" sz="1200" dirty="0"/>
              <a:t> bottom. Color </a:t>
            </a:r>
            <a:r>
              <a:rPr lang="es-ES" sz="1200" dirty="0" err="1"/>
              <a:t>indicates</a:t>
            </a:r>
            <a:r>
              <a:rPr lang="es-ES" sz="1200" dirty="0"/>
              <a:t> </a:t>
            </a:r>
            <a:r>
              <a:rPr lang="es-ES" sz="1200" dirty="0" err="1"/>
              <a:t>the</a:t>
            </a:r>
            <a:r>
              <a:rPr lang="es-ES" sz="1200" dirty="0"/>
              <a:t> </a:t>
            </a:r>
            <a:r>
              <a:rPr lang="es-ES" sz="1200" dirty="0" err="1"/>
              <a:t>function</a:t>
            </a:r>
            <a:r>
              <a:rPr lang="es-ES" sz="1200" dirty="0"/>
              <a:t> (</a:t>
            </a:r>
            <a:r>
              <a:rPr lang="es-ES" sz="1200" dirty="0" err="1"/>
              <a:t>see</a:t>
            </a:r>
            <a:r>
              <a:rPr lang="es-ES" sz="1200" dirty="0"/>
              <a:t> </a:t>
            </a:r>
            <a:r>
              <a:rPr lang="es-ES" sz="1200" dirty="0" err="1"/>
              <a:t>legend</a:t>
            </a:r>
            <a:r>
              <a:rPr lang="es-ES" sz="1200" dirty="0"/>
              <a:t>).</a:t>
            </a:r>
            <a:endParaRPr lang="es-ES" dirty="0"/>
          </a:p>
        </p:txBody>
      </p:sp>
      <p:pic>
        <p:nvPicPr>
          <p:cNvPr id="3" name="Imagen 2"/>
          <p:cNvPicPr>
            <a:picLocks noChangeAspect="1"/>
          </p:cNvPicPr>
          <p:nvPr/>
        </p:nvPicPr>
        <p:blipFill>
          <a:blip r:embed="rId2"/>
          <a:stretch>
            <a:fillRect/>
          </a:stretch>
        </p:blipFill>
        <p:spPr>
          <a:xfrm>
            <a:off x="746279" y="553202"/>
            <a:ext cx="7672137" cy="5320627"/>
          </a:xfrm>
          <a:prstGeom prst="rect">
            <a:avLst/>
          </a:prstGeom>
        </p:spPr>
      </p:pic>
    </p:spTree>
    <p:extLst>
      <p:ext uri="{BB962C8B-B14F-4D97-AF65-F5344CB8AC3E}">
        <p14:creationId xmlns:p14="http://schemas.microsoft.com/office/powerpoint/2010/main" val="373830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672199" y="6130613"/>
            <a:ext cx="8259639" cy="646331"/>
          </a:xfrm>
          <a:prstGeom prst="rect">
            <a:avLst/>
          </a:prstGeom>
        </p:spPr>
        <p:txBody>
          <a:bodyPr wrap="square">
            <a:spAutoFit/>
          </a:bodyPr>
          <a:lstStyle/>
          <a:p>
            <a:r>
              <a:rPr lang="es-ES" sz="1200" dirty="0"/>
              <a:t>Figure S7. Dynamics of </a:t>
            </a:r>
            <a:r>
              <a:rPr lang="es-ES" sz="1200" dirty="0" err="1"/>
              <a:t>the</a:t>
            </a:r>
            <a:r>
              <a:rPr lang="es-ES" sz="1200" dirty="0"/>
              <a:t> </a:t>
            </a:r>
            <a:r>
              <a:rPr lang="es-ES" sz="1200" dirty="0" err="1"/>
              <a:t>two</a:t>
            </a:r>
            <a:r>
              <a:rPr lang="es-ES" sz="1200" dirty="0"/>
              <a:t> </a:t>
            </a:r>
            <a:r>
              <a:rPr lang="es-ES" sz="1200" i="1" dirty="0" err="1"/>
              <a:t>Phoenicisalinivirus</a:t>
            </a:r>
            <a:r>
              <a:rPr lang="es-ES" sz="1200" dirty="0"/>
              <a:t> </a:t>
            </a:r>
            <a:r>
              <a:rPr lang="es-ES" sz="1200" dirty="0" err="1"/>
              <a:t>species</a:t>
            </a:r>
            <a:r>
              <a:rPr lang="es-ES" sz="1200" dirty="0"/>
              <a:t> in </a:t>
            </a:r>
            <a:r>
              <a:rPr lang="es-ES" sz="1200" dirty="0" err="1"/>
              <a:t>the</a:t>
            </a:r>
            <a:r>
              <a:rPr lang="es-ES" sz="1200" dirty="0"/>
              <a:t> control </a:t>
            </a:r>
            <a:r>
              <a:rPr lang="es-ES" sz="1200" dirty="0" err="1"/>
              <a:t>pond</a:t>
            </a:r>
            <a:r>
              <a:rPr lang="es-ES" sz="1200" dirty="0"/>
              <a:t> (blue </a:t>
            </a:r>
            <a:r>
              <a:rPr lang="es-ES" sz="1200" dirty="0" err="1"/>
              <a:t>background</a:t>
            </a:r>
            <a:r>
              <a:rPr lang="es-ES" sz="1200" dirty="0"/>
              <a:t>) and </a:t>
            </a:r>
            <a:r>
              <a:rPr lang="es-ES" sz="1200" dirty="0" err="1"/>
              <a:t>the</a:t>
            </a:r>
            <a:r>
              <a:rPr lang="es-ES" sz="1200" dirty="0"/>
              <a:t> M8 </a:t>
            </a:r>
            <a:r>
              <a:rPr lang="es-ES" sz="1200" dirty="0" err="1"/>
              <a:t>amended</a:t>
            </a:r>
            <a:r>
              <a:rPr lang="es-ES" sz="1200" dirty="0"/>
              <a:t> (red </a:t>
            </a:r>
            <a:r>
              <a:rPr lang="es-ES" sz="1200" dirty="0" err="1"/>
              <a:t>background</a:t>
            </a:r>
            <a:r>
              <a:rPr lang="es-ES" sz="1200" dirty="0"/>
              <a:t>) </a:t>
            </a:r>
            <a:r>
              <a:rPr lang="es-ES" sz="1200" dirty="0" err="1"/>
              <a:t>pond</a:t>
            </a:r>
            <a:r>
              <a:rPr lang="es-ES" sz="1200" dirty="0"/>
              <a:t>. </a:t>
            </a:r>
            <a:r>
              <a:rPr lang="es-ES" sz="1200" dirty="0" err="1"/>
              <a:t>The</a:t>
            </a:r>
            <a:r>
              <a:rPr lang="es-ES" sz="1200" dirty="0"/>
              <a:t> </a:t>
            </a:r>
            <a:r>
              <a:rPr lang="es-ES" sz="1200" dirty="0" err="1"/>
              <a:t>recruitment</a:t>
            </a:r>
            <a:r>
              <a:rPr lang="es-ES" sz="1200" dirty="0"/>
              <a:t> of </a:t>
            </a:r>
            <a:r>
              <a:rPr lang="es-ES" sz="1200" dirty="0" err="1"/>
              <a:t>the</a:t>
            </a:r>
            <a:r>
              <a:rPr lang="es-ES" sz="1200" dirty="0"/>
              <a:t> </a:t>
            </a:r>
            <a:r>
              <a:rPr lang="es-ES" sz="1200" dirty="0" err="1"/>
              <a:t>genomes</a:t>
            </a:r>
            <a:r>
              <a:rPr lang="es-ES" sz="1200" dirty="0"/>
              <a:t> </a:t>
            </a:r>
            <a:r>
              <a:rPr lang="es-ES" sz="1200" dirty="0" err="1"/>
              <a:t>against</a:t>
            </a:r>
            <a:r>
              <a:rPr lang="es-ES" sz="1200" dirty="0"/>
              <a:t> </a:t>
            </a:r>
            <a:r>
              <a:rPr lang="es-ES" sz="1200" dirty="0" err="1"/>
              <a:t>the</a:t>
            </a:r>
            <a:r>
              <a:rPr lang="es-ES" sz="1200" dirty="0"/>
              <a:t> </a:t>
            </a:r>
            <a:r>
              <a:rPr lang="es-ES" sz="1200" dirty="0" err="1"/>
              <a:t>cellular</a:t>
            </a:r>
            <a:r>
              <a:rPr lang="es-ES" sz="1200" dirty="0"/>
              <a:t> (MG) and </a:t>
            </a:r>
            <a:r>
              <a:rPr lang="es-ES" sz="1200" dirty="0" err="1"/>
              <a:t>the</a:t>
            </a:r>
            <a:r>
              <a:rPr lang="es-ES" sz="1200" dirty="0"/>
              <a:t> viral (MV) </a:t>
            </a:r>
            <a:r>
              <a:rPr lang="es-ES" sz="1200" dirty="0" err="1"/>
              <a:t>metagenomes</a:t>
            </a:r>
            <a:r>
              <a:rPr lang="es-ES" sz="1200" dirty="0"/>
              <a:t> </a:t>
            </a:r>
            <a:r>
              <a:rPr lang="es-ES" sz="1200" dirty="0" err="1"/>
              <a:t>is</a:t>
            </a:r>
            <a:r>
              <a:rPr lang="es-ES" sz="1200" dirty="0"/>
              <a:t> </a:t>
            </a:r>
            <a:r>
              <a:rPr lang="es-ES" sz="1200" dirty="0" err="1"/>
              <a:t>shown</a:t>
            </a:r>
            <a:r>
              <a:rPr lang="es-ES" sz="1200" dirty="0"/>
              <a:t>. </a:t>
            </a:r>
            <a:r>
              <a:rPr lang="es-ES" sz="1200" dirty="0" err="1"/>
              <a:t>Left</a:t>
            </a:r>
            <a:r>
              <a:rPr lang="es-ES" sz="1200" dirty="0"/>
              <a:t> panel: </a:t>
            </a:r>
            <a:r>
              <a:rPr lang="es-ES" sz="1200" dirty="0" err="1"/>
              <a:t>recruitment</a:t>
            </a:r>
            <a:r>
              <a:rPr lang="es-ES" sz="1200" dirty="0"/>
              <a:t> of</a:t>
            </a:r>
            <a:r>
              <a:rPr lang="es-ES" sz="1200" i="1" dirty="0"/>
              <a:t> P. </a:t>
            </a:r>
            <a:r>
              <a:rPr lang="es-ES" sz="1200" i="1" dirty="0" err="1"/>
              <a:t>gimnesias</a:t>
            </a:r>
            <a:r>
              <a:rPr lang="es-ES" sz="1200" i="1" dirty="0"/>
              <a:t> </a:t>
            </a:r>
            <a:r>
              <a:rPr lang="es-ES" sz="1200" dirty="0" err="1"/>
              <a:t>Right</a:t>
            </a:r>
            <a:r>
              <a:rPr lang="es-ES" sz="1200" dirty="0"/>
              <a:t> panel: </a:t>
            </a:r>
            <a:r>
              <a:rPr lang="es-ES" sz="1200" i="1" dirty="0"/>
              <a:t>P. </a:t>
            </a:r>
            <a:r>
              <a:rPr lang="es-ES" sz="1200" i="1" dirty="0" err="1"/>
              <a:t>balearicum</a:t>
            </a:r>
            <a:r>
              <a:rPr lang="es-ES" sz="1200" i="1" dirty="0"/>
              <a:t> ”</a:t>
            </a:r>
            <a:r>
              <a:rPr lang="es-ES" sz="1200" dirty="0"/>
              <a:t>.</a:t>
            </a:r>
            <a:r>
              <a:rPr lang="es-ES" sz="1200" b="1" i="1" dirty="0">
                <a:solidFill>
                  <a:srgbClr val="FF0000"/>
                </a:solidFill>
              </a:rPr>
              <a:t> </a:t>
            </a:r>
            <a:endParaRPr lang="es-ES" sz="1200" b="1" dirty="0">
              <a:solidFill>
                <a:srgbClr val="FF0000"/>
              </a:solidFill>
            </a:endParaRPr>
          </a:p>
        </p:txBody>
      </p:sp>
      <p:sp>
        <p:nvSpPr>
          <p:cNvPr id="81" name="Rectángulo 80"/>
          <p:cNvSpPr/>
          <p:nvPr/>
        </p:nvSpPr>
        <p:spPr>
          <a:xfrm>
            <a:off x="109908" y="406052"/>
            <a:ext cx="4451639" cy="5622295"/>
          </a:xfrm>
          <a:prstGeom prst="rect">
            <a:avLst/>
          </a:prstGeom>
          <a:noFill/>
          <a:ln w="25400" cap="flat" cmpd="sng" algn="ctr">
            <a:solidFill>
              <a:srgbClr val="DEDED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2" name="Rectángulo 81"/>
          <p:cNvSpPr/>
          <p:nvPr/>
        </p:nvSpPr>
        <p:spPr>
          <a:xfrm>
            <a:off x="4699739" y="406051"/>
            <a:ext cx="4305249" cy="5622295"/>
          </a:xfrm>
          <a:prstGeom prst="rect">
            <a:avLst/>
          </a:prstGeom>
          <a:noFill/>
          <a:ln w="25400" cap="flat" cmpd="sng" algn="ctr">
            <a:solidFill>
              <a:srgbClr val="DEDED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3" name="CuadroTexto 82"/>
          <p:cNvSpPr txBox="1"/>
          <p:nvPr/>
        </p:nvSpPr>
        <p:spPr>
          <a:xfrm rot="16200000">
            <a:off x="-853197" y="4439570"/>
            <a:ext cx="2265660" cy="261610"/>
          </a:xfrm>
          <a:prstGeom prst="rect">
            <a:avLst/>
          </a:prstGeom>
          <a:solidFill>
            <a:srgbClr val="FFFFFF">
              <a:lumMod val="9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ES" sz="1100" b="0" i="0" u="none" strike="noStrike" kern="0" cap="none" spc="0" normalizeH="0" baseline="0" noProof="0" err="1">
                <a:ln>
                  <a:noFill/>
                </a:ln>
                <a:solidFill>
                  <a:srgbClr val="FFFFFF">
                    <a:lumMod val="50000"/>
                  </a:srgbClr>
                </a:solidFill>
                <a:effectLst/>
                <a:uLnTx/>
                <a:uFillTx/>
                <a:latin typeface="Arial"/>
                <a:cs typeface="Arial"/>
                <a:sym typeface="Arial"/>
              </a:rPr>
              <a:t>Cell</a:t>
            </a:r>
            <a:r>
              <a:rPr kumimoji="0" lang="es-ES" sz="1100" b="0" i="0" u="none" strike="noStrike" kern="0" cap="none" spc="0" normalizeH="0" baseline="0" noProof="0">
                <a:ln>
                  <a:noFill/>
                </a:ln>
                <a:solidFill>
                  <a:srgbClr val="FFFFFF">
                    <a:lumMod val="50000"/>
                  </a:srgbClr>
                </a:solidFill>
                <a:effectLst/>
                <a:uLnTx/>
                <a:uFillTx/>
                <a:latin typeface="Arial"/>
                <a:cs typeface="Arial"/>
                <a:sym typeface="Arial"/>
              </a:rPr>
              <a:t> metagenomes</a:t>
            </a:r>
            <a:endParaRPr kumimoji="0" lang="en-US" sz="1100" b="0" i="0" u="none" strike="noStrike" kern="0" cap="none" spc="0" normalizeH="0" baseline="0" noProof="0">
              <a:ln>
                <a:noFill/>
              </a:ln>
              <a:solidFill>
                <a:srgbClr val="FFFFFF">
                  <a:lumMod val="50000"/>
                </a:srgbClr>
              </a:solidFill>
              <a:effectLst/>
              <a:uLnTx/>
              <a:uFillTx/>
              <a:latin typeface="Arial"/>
              <a:cs typeface="Arial"/>
              <a:sym typeface="Arial"/>
            </a:endParaRPr>
          </a:p>
        </p:txBody>
      </p:sp>
      <p:sp>
        <p:nvSpPr>
          <p:cNvPr id="84" name="CuadroTexto 83"/>
          <p:cNvSpPr txBox="1"/>
          <p:nvPr/>
        </p:nvSpPr>
        <p:spPr>
          <a:xfrm rot="16200000">
            <a:off x="-654786" y="1904661"/>
            <a:ext cx="1844043" cy="261610"/>
          </a:xfrm>
          <a:prstGeom prst="rect">
            <a:avLst/>
          </a:prstGeom>
          <a:solidFill>
            <a:srgbClr val="FFFFFF">
              <a:lumMod val="7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ES" sz="1100" b="0" i="0" u="none" strike="noStrike" kern="0" cap="none" spc="0" normalizeH="0" baseline="0" noProof="0">
                <a:ln>
                  <a:noFill/>
                </a:ln>
                <a:solidFill>
                  <a:srgbClr val="FFFFFF"/>
                </a:solidFill>
                <a:effectLst/>
                <a:uLnTx/>
                <a:uFillTx/>
                <a:latin typeface="Arial"/>
                <a:cs typeface="Arial"/>
                <a:sym typeface="Arial"/>
              </a:rPr>
              <a:t>Viral metagenomes</a:t>
            </a:r>
            <a:endParaRPr kumimoji="0" lang="en-US" sz="1100" b="0" i="0" u="none" strike="noStrike" kern="0" cap="none" spc="0" normalizeH="0" baseline="0" noProof="0">
              <a:ln>
                <a:noFill/>
              </a:ln>
              <a:solidFill>
                <a:srgbClr val="FFFFFF"/>
              </a:solidFill>
              <a:effectLst/>
              <a:uLnTx/>
              <a:uFillTx/>
              <a:latin typeface="Arial"/>
              <a:cs typeface="Arial"/>
              <a:sym typeface="Arial"/>
            </a:endParaRPr>
          </a:p>
        </p:txBody>
      </p:sp>
      <p:sp>
        <p:nvSpPr>
          <p:cNvPr id="85" name="CuadroTexto 84"/>
          <p:cNvSpPr txBox="1"/>
          <p:nvPr/>
        </p:nvSpPr>
        <p:spPr>
          <a:xfrm rot="16200000">
            <a:off x="3945323" y="1904660"/>
            <a:ext cx="1844043" cy="261610"/>
          </a:xfrm>
          <a:prstGeom prst="rect">
            <a:avLst/>
          </a:prstGeom>
          <a:solidFill>
            <a:srgbClr val="FFFFFF">
              <a:lumMod val="7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ES" sz="1100" b="0" i="0" u="none" strike="noStrike" kern="0" cap="none" spc="0" normalizeH="0" baseline="0" noProof="0" dirty="0">
                <a:ln>
                  <a:noFill/>
                </a:ln>
                <a:solidFill>
                  <a:srgbClr val="FFFFFF"/>
                </a:solidFill>
                <a:effectLst/>
                <a:uLnTx/>
                <a:uFillTx/>
                <a:latin typeface="Arial"/>
                <a:cs typeface="Arial"/>
                <a:sym typeface="Arial"/>
              </a:rPr>
              <a:t>Viral </a:t>
            </a:r>
            <a:r>
              <a:rPr kumimoji="0" lang="es-ES" sz="1100" b="0" i="0" u="none" strike="noStrike" kern="0" cap="none" spc="0" normalizeH="0" baseline="0" noProof="0" dirty="0" err="1">
                <a:ln>
                  <a:noFill/>
                </a:ln>
                <a:solidFill>
                  <a:srgbClr val="FFFFFF"/>
                </a:solidFill>
                <a:effectLst/>
                <a:uLnTx/>
                <a:uFillTx/>
                <a:latin typeface="Arial"/>
                <a:cs typeface="Arial"/>
                <a:sym typeface="Arial"/>
              </a:rPr>
              <a:t>metagenomes</a:t>
            </a:r>
            <a:endParaRPr kumimoji="0" lang="en-US" sz="1100" b="0" i="0" u="none" strike="noStrike" kern="0" cap="none" spc="0" normalizeH="0" baseline="0" noProof="0" dirty="0">
              <a:ln>
                <a:noFill/>
              </a:ln>
              <a:solidFill>
                <a:srgbClr val="FFFFFF"/>
              </a:solidFill>
              <a:effectLst/>
              <a:uLnTx/>
              <a:uFillTx/>
              <a:latin typeface="Arial"/>
              <a:cs typeface="Arial"/>
              <a:sym typeface="Arial"/>
            </a:endParaRPr>
          </a:p>
        </p:txBody>
      </p:sp>
      <p:sp>
        <p:nvSpPr>
          <p:cNvPr id="86" name="CuadroTexto 85"/>
          <p:cNvSpPr txBox="1"/>
          <p:nvPr/>
        </p:nvSpPr>
        <p:spPr>
          <a:xfrm rot="16200000">
            <a:off x="3734514" y="4442089"/>
            <a:ext cx="2265660" cy="261610"/>
          </a:xfrm>
          <a:prstGeom prst="rect">
            <a:avLst/>
          </a:prstGeom>
          <a:solidFill>
            <a:srgbClr val="FFFFFF">
              <a:lumMod val="9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ES" sz="1100" b="0" i="0" u="none" strike="noStrike" kern="0" cap="none" spc="0" normalizeH="0" baseline="0" noProof="0" err="1">
                <a:ln>
                  <a:noFill/>
                </a:ln>
                <a:solidFill>
                  <a:srgbClr val="FFFFFF">
                    <a:lumMod val="50000"/>
                  </a:srgbClr>
                </a:solidFill>
                <a:effectLst/>
                <a:uLnTx/>
                <a:uFillTx/>
                <a:latin typeface="Arial"/>
                <a:cs typeface="Arial"/>
                <a:sym typeface="Arial"/>
              </a:rPr>
              <a:t>Cell</a:t>
            </a:r>
            <a:r>
              <a:rPr kumimoji="0" lang="es-ES" sz="1100" b="0" i="0" u="none" strike="noStrike" kern="0" cap="none" spc="0" normalizeH="0" baseline="0" noProof="0">
                <a:ln>
                  <a:noFill/>
                </a:ln>
                <a:solidFill>
                  <a:srgbClr val="FFFFFF">
                    <a:lumMod val="50000"/>
                  </a:srgbClr>
                </a:solidFill>
                <a:effectLst/>
                <a:uLnTx/>
                <a:uFillTx/>
                <a:latin typeface="Arial"/>
                <a:cs typeface="Arial"/>
                <a:sym typeface="Arial"/>
              </a:rPr>
              <a:t> metagenomes</a:t>
            </a:r>
            <a:endParaRPr kumimoji="0" lang="en-US" sz="1100" b="0" i="0" u="none" strike="noStrike" kern="0" cap="none" spc="0" normalizeH="0" baseline="0" noProof="0">
              <a:ln>
                <a:noFill/>
              </a:ln>
              <a:solidFill>
                <a:srgbClr val="FFFFFF">
                  <a:lumMod val="50000"/>
                </a:srgbClr>
              </a:solidFill>
              <a:effectLst/>
              <a:uLnTx/>
              <a:uFillTx/>
              <a:latin typeface="Arial"/>
              <a:cs typeface="Arial"/>
              <a:sym typeface="Arial"/>
            </a:endParaRPr>
          </a:p>
        </p:txBody>
      </p:sp>
      <p:sp>
        <p:nvSpPr>
          <p:cNvPr id="87" name="Rectángulo 86"/>
          <p:cNvSpPr/>
          <p:nvPr/>
        </p:nvSpPr>
        <p:spPr>
          <a:xfrm>
            <a:off x="109907" y="406051"/>
            <a:ext cx="4451640" cy="224795"/>
          </a:xfrm>
          <a:prstGeom prst="rect">
            <a:avLst/>
          </a:prstGeom>
          <a:solidFill>
            <a:srgbClr val="DEDEDE"/>
          </a:solidFill>
          <a:ln w="25400" cap="flat" cmpd="sng" algn="ctr">
            <a:solidFill>
              <a:srgbClr val="DEDED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ES" sz="1400" b="0" i="1" u="none" strike="noStrike" kern="0" cap="none" spc="0" normalizeH="0" baseline="0" noProof="0" dirty="0">
                <a:ln>
                  <a:noFill/>
                </a:ln>
                <a:solidFill>
                  <a:srgbClr val="FFFFFF"/>
                </a:solidFill>
                <a:effectLst/>
                <a:uLnTx/>
                <a:uFillTx/>
                <a:latin typeface="Arial"/>
                <a:ea typeface="+mn-ea"/>
                <a:cs typeface="+mn-cs"/>
                <a:sym typeface="Arial"/>
              </a:rPr>
              <a:t>P. </a:t>
            </a:r>
            <a:r>
              <a:rPr kumimoji="0" lang="es-ES" sz="1400" b="0" i="1" u="none" strike="noStrike" kern="0" cap="none" spc="0" normalizeH="0" baseline="0" noProof="0" dirty="0" err="1">
                <a:ln>
                  <a:noFill/>
                </a:ln>
                <a:solidFill>
                  <a:srgbClr val="FFFFFF"/>
                </a:solidFill>
                <a:effectLst/>
                <a:uLnTx/>
                <a:uFillTx/>
                <a:latin typeface="Arial"/>
                <a:ea typeface="+mn-ea"/>
                <a:cs typeface="+mn-cs"/>
                <a:sym typeface="Arial"/>
              </a:rPr>
              <a:t>gimnesias</a:t>
            </a:r>
            <a:r>
              <a:rPr kumimoji="0" lang="es-ES" sz="1400" b="0" i="1" u="none" strike="noStrike" kern="0" cap="none" spc="0" normalizeH="0" baseline="0" noProof="0" dirty="0">
                <a:ln>
                  <a:noFill/>
                </a:ln>
                <a:solidFill>
                  <a:srgbClr val="FFFFFF"/>
                </a:solidFill>
                <a:effectLst/>
                <a:uLnTx/>
                <a:uFillTx/>
                <a:latin typeface="Arial"/>
                <a:ea typeface="+mn-ea"/>
                <a:cs typeface="+mn-cs"/>
                <a:sym typeface="Arial"/>
              </a:rPr>
              <a:t> </a:t>
            </a:r>
            <a:r>
              <a:rPr kumimoji="0" lang="es-ES" sz="1400" b="0" i="0" u="none" strike="noStrike" kern="0" cap="none" spc="0" normalizeH="0" baseline="0" noProof="0" dirty="0">
                <a:ln>
                  <a:noFill/>
                </a:ln>
                <a:solidFill>
                  <a:srgbClr val="FFFFFF"/>
                </a:solidFill>
                <a:effectLst/>
                <a:uLnTx/>
                <a:uFillTx/>
                <a:latin typeface="Arial"/>
                <a:ea typeface="+mn-ea"/>
                <a:cs typeface="+mn-cs"/>
                <a:sym typeface="Arial"/>
              </a:rPr>
              <a:t>(virus 1_7)</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8" name="Rectángulo 87"/>
          <p:cNvSpPr/>
          <p:nvPr/>
        </p:nvSpPr>
        <p:spPr>
          <a:xfrm>
            <a:off x="4699738" y="403261"/>
            <a:ext cx="4305249" cy="214885"/>
          </a:xfrm>
          <a:prstGeom prst="rect">
            <a:avLst/>
          </a:prstGeom>
          <a:solidFill>
            <a:srgbClr val="DEDEDE"/>
          </a:solidFill>
          <a:ln w="25400" cap="flat" cmpd="sng" algn="ctr">
            <a:solidFill>
              <a:srgbClr val="DEDED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s-ES" sz="1400" b="0" i="1" u="none" strike="noStrike" kern="0" cap="none" spc="0" normalizeH="0" baseline="0" noProof="0" dirty="0">
                <a:ln>
                  <a:noFill/>
                </a:ln>
                <a:solidFill>
                  <a:srgbClr val="FFFFFF"/>
                </a:solidFill>
                <a:effectLst/>
                <a:uLnTx/>
                <a:uFillTx/>
                <a:latin typeface="Arial"/>
                <a:ea typeface="+mn-ea"/>
                <a:cs typeface="+mn-cs"/>
                <a:sym typeface="Arial"/>
              </a:rPr>
              <a:t>P. </a:t>
            </a:r>
            <a:r>
              <a:rPr kumimoji="0" lang="es-ES" sz="1400" b="0" i="1" u="none" strike="noStrike" kern="0" cap="none" spc="0" normalizeH="0" baseline="0" noProof="0" dirty="0" err="1">
                <a:ln>
                  <a:noFill/>
                </a:ln>
                <a:solidFill>
                  <a:srgbClr val="FFFFFF"/>
                </a:solidFill>
                <a:effectLst/>
                <a:uLnTx/>
                <a:uFillTx/>
                <a:latin typeface="Arial"/>
                <a:ea typeface="+mn-ea"/>
                <a:cs typeface="+mn-cs"/>
                <a:sym typeface="Arial"/>
              </a:rPr>
              <a:t>balearicum</a:t>
            </a:r>
            <a:r>
              <a:rPr kumimoji="0" lang="es-ES" sz="1400" b="0" i="1" u="none" strike="noStrike" kern="0" cap="none" spc="0" normalizeH="0" baseline="0" noProof="0" dirty="0">
                <a:ln>
                  <a:noFill/>
                </a:ln>
                <a:solidFill>
                  <a:srgbClr val="FFFFFF"/>
                </a:solidFill>
                <a:effectLst/>
                <a:uLnTx/>
                <a:uFillTx/>
                <a:latin typeface="Arial"/>
                <a:ea typeface="+mn-ea"/>
                <a:cs typeface="+mn-cs"/>
                <a:sym typeface="Arial"/>
              </a:rPr>
              <a:t> </a:t>
            </a:r>
            <a:r>
              <a:rPr kumimoji="0" lang="es-ES" sz="1400" b="0" i="0" u="none" strike="noStrike" kern="0" cap="none" spc="0" normalizeH="0" baseline="0" noProof="0" dirty="0">
                <a:ln>
                  <a:noFill/>
                </a:ln>
                <a:solidFill>
                  <a:srgbClr val="FFFFFF"/>
                </a:solidFill>
                <a:effectLst/>
                <a:uLnTx/>
                <a:uFillTx/>
                <a:latin typeface="Arial"/>
                <a:ea typeface="+mn-ea"/>
                <a:cs typeface="+mn-cs"/>
                <a:sym typeface="Arial"/>
              </a:rPr>
              <a:t>(virus B2_17)</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95" name="Imagen 94"/>
          <p:cNvPicPr>
            <a:picLocks noChangeAspect="1"/>
          </p:cNvPicPr>
          <p:nvPr/>
        </p:nvPicPr>
        <p:blipFill>
          <a:blip r:embed="rId2"/>
          <a:stretch>
            <a:fillRect/>
          </a:stretch>
        </p:blipFill>
        <p:spPr>
          <a:xfrm>
            <a:off x="590584" y="787286"/>
            <a:ext cx="3877154" cy="2268000"/>
          </a:xfrm>
          <a:prstGeom prst="rect">
            <a:avLst/>
          </a:prstGeom>
        </p:spPr>
      </p:pic>
      <p:pic>
        <p:nvPicPr>
          <p:cNvPr id="96" name="Imagen 95"/>
          <p:cNvPicPr>
            <a:picLocks noChangeAspect="1"/>
          </p:cNvPicPr>
          <p:nvPr/>
        </p:nvPicPr>
        <p:blipFill>
          <a:blip r:embed="rId3"/>
          <a:stretch>
            <a:fillRect/>
          </a:stretch>
        </p:blipFill>
        <p:spPr>
          <a:xfrm>
            <a:off x="388796" y="3211727"/>
            <a:ext cx="4078942" cy="2705872"/>
          </a:xfrm>
          <a:prstGeom prst="rect">
            <a:avLst/>
          </a:prstGeom>
        </p:spPr>
      </p:pic>
      <p:pic>
        <p:nvPicPr>
          <p:cNvPr id="97" name="Imagen 96"/>
          <p:cNvPicPr>
            <a:picLocks noChangeAspect="1"/>
          </p:cNvPicPr>
          <p:nvPr/>
        </p:nvPicPr>
        <p:blipFill>
          <a:blip r:embed="rId4"/>
          <a:stretch>
            <a:fillRect/>
          </a:stretch>
        </p:blipFill>
        <p:spPr>
          <a:xfrm>
            <a:off x="5057702" y="797566"/>
            <a:ext cx="3877150" cy="2268000"/>
          </a:xfrm>
          <a:prstGeom prst="rect">
            <a:avLst/>
          </a:prstGeom>
        </p:spPr>
      </p:pic>
      <p:pic>
        <p:nvPicPr>
          <p:cNvPr id="98" name="Imagen 97"/>
          <p:cNvPicPr>
            <a:picLocks noChangeAspect="1"/>
          </p:cNvPicPr>
          <p:nvPr/>
        </p:nvPicPr>
        <p:blipFill>
          <a:blip r:embed="rId5"/>
          <a:stretch>
            <a:fillRect/>
          </a:stretch>
        </p:blipFill>
        <p:spPr>
          <a:xfrm>
            <a:off x="5034949" y="3211727"/>
            <a:ext cx="3922657" cy="2705872"/>
          </a:xfrm>
          <a:prstGeom prst="rect">
            <a:avLst/>
          </a:prstGeom>
        </p:spPr>
      </p:pic>
    </p:spTree>
    <p:extLst>
      <p:ext uri="{BB962C8B-B14F-4D97-AF65-F5344CB8AC3E}">
        <p14:creationId xmlns:p14="http://schemas.microsoft.com/office/powerpoint/2010/main" val="1777212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uadroTexto 15"/>
          <p:cNvSpPr txBox="1"/>
          <p:nvPr/>
        </p:nvSpPr>
        <p:spPr>
          <a:xfrm>
            <a:off x="95793" y="5837071"/>
            <a:ext cx="8831449" cy="830997"/>
          </a:xfrm>
          <a:prstGeom prst="rect">
            <a:avLst/>
          </a:prstGeom>
          <a:noFill/>
        </p:spPr>
        <p:txBody>
          <a:bodyPr wrap="square" rtlCol="0">
            <a:spAutoFit/>
          </a:bodyPr>
          <a:lstStyle/>
          <a:p>
            <a:r>
              <a:rPr lang="es-ES" sz="1200" dirty="0"/>
              <a:t>Figure S8. </a:t>
            </a:r>
            <a:r>
              <a:rPr lang="es-ES" sz="1200" dirty="0" err="1"/>
              <a:t>Comparison</a:t>
            </a:r>
            <a:r>
              <a:rPr lang="es-ES" sz="1200" dirty="0"/>
              <a:t> of </a:t>
            </a:r>
            <a:r>
              <a:rPr lang="es-ES" sz="1200" dirty="0" err="1"/>
              <a:t>metagenomic</a:t>
            </a:r>
            <a:r>
              <a:rPr lang="es-ES" sz="1200" dirty="0"/>
              <a:t> and </a:t>
            </a:r>
            <a:r>
              <a:rPr lang="es-ES" sz="1200" dirty="0" err="1"/>
              <a:t>genomic</a:t>
            </a:r>
            <a:r>
              <a:rPr lang="es-ES" sz="1200" dirty="0"/>
              <a:t> </a:t>
            </a:r>
            <a:r>
              <a:rPr lang="es-ES" sz="1200" dirty="0" err="1"/>
              <a:t>islands</a:t>
            </a:r>
            <a:r>
              <a:rPr lang="es-ES" sz="1200" dirty="0"/>
              <a:t> </a:t>
            </a:r>
            <a:r>
              <a:rPr lang="es-ES" sz="1200" dirty="0" err="1"/>
              <a:t>for</a:t>
            </a:r>
            <a:r>
              <a:rPr lang="es-ES" sz="1200" dirty="0"/>
              <a:t> </a:t>
            </a:r>
            <a:r>
              <a:rPr lang="es-ES" sz="1200" i="1" dirty="0"/>
              <a:t>P. </a:t>
            </a:r>
            <a:r>
              <a:rPr lang="es-ES" sz="1200" i="1" dirty="0" err="1"/>
              <a:t>gimnesias</a:t>
            </a:r>
            <a:r>
              <a:rPr lang="es-ES" sz="1200" dirty="0"/>
              <a:t>. </a:t>
            </a:r>
            <a:r>
              <a:rPr lang="es-ES" sz="1200" dirty="0" err="1"/>
              <a:t>Upper</a:t>
            </a:r>
            <a:r>
              <a:rPr lang="es-ES" sz="1200" dirty="0"/>
              <a:t> panel: viral </a:t>
            </a:r>
            <a:r>
              <a:rPr lang="es-ES" sz="1200" dirty="0" err="1"/>
              <a:t>metagenomic</a:t>
            </a:r>
            <a:r>
              <a:rPr lang="es-ES" sz="1200" dirty="0"/>
              <a:t> </a:t>
            </a:r>
            <a:r>
              <a:rPr lang="es-ES" sz="1200" dirty="0" err="1"/>
              <a:t>read</a:t>
            </a:r>
            <a:r>
              <a:rPr lang="es-ES" sz="1200" dirty="0"/>
              <a:t> </a:t>
            </a:r>
            <a:r>
              <a:rPr lang="es-ES" sz="1200" dirty="0" err="1"/>
              <a:t>recruitment</a:t>
            </a:r>
            <a:r>
              <a:rPr lang="es-ES" sz="1200" dirty="0"/>
              <a:t> </a:t>
            </a:r>
            <a:r>
              <a:rPr lang="es-ES" sz="1200" dirty="0" err="1"/>
              <a:t>against</a:t>
            </a:r>
            <a:r>
              <a:rPr lang="es-ES" sz="1200" dirty="0"/>
              <a:t> </a:t>
            </a:r>
            <a:r>
              <a:rPr lang="es-ES" sz="1200" dirty="0" err="1"/>
              <a:t>one</a:t>
            </a:r>
            <a:r>
              <a:rPr lang="es-ES" sz="1200" dirty="0"/>
              <a:t> </a:t>
            </a:r>
            <a:r>
              <a:rPr lang="es-ES" sz="1200" i="1" dirty="0"/>
              <a:t>P. </a:t>
            </a:r>
            <a:r>
              <a:rPr lang="es-ES" sz="1200" i="1" dirty="0" err="1"/>
              <a:t>gimnesias</a:t>
            </a:r>
            <a:r>
              <a:rPr lang="es-ES" sz="1200" i="1" dirty="0"/>
              <a:t> </a:t>
            </a:r>
            <a:r>
              <a:rPr lang="es-ES" sz="1200" dirty="0" err="1"/>
              <a:t>genome</a:t>
            </a:r>
            <a:r>
              <a:rPr lang="es-ES" sz="1200" dirty="0"/>
              <a:t> at </a:t>
            </a:r>
            <a:r>
              <a:rPr lang="es-ES" sz="1200" dirty="0" err="1"/>
              <a:t>the</a:t>
            </a:r>
            <a:r>
              <a:rPr lang="es-ES" sz="1200" dirty="0"/>
              <a:t> </a:t>
            </a:r>
            <a:r>
              <a:rPr lang="es-ES" sz="1200" dirty="0" err="1"/>
              <a:t>begining</a:t>
            </a:r>
            <a:r>
              <a:rPr lang="es-ES" sz="1200" dirty="0"/>
              <a:t> and </a:t>
            </a:r>
            <a:r>
              <a:rPr lang="es-ES" sz="1200" dirty="0" err="1"/>
              <a:t>the</a:t>
            </a:r>
            <a:r>
              <a:rPr lang="es-ES" sz="1200" dirty="0"/>
              <a:t> </a:t>
            </a:r>
            <a:r>
              <a:rPr lang="es-ES" sz="1200" dirty="0" err="1"/>
              <a:t>end</a:t>
            </a:r>
            <a:r>
              <a:rPr lang="es-ES" sz="1200" dirty="0"/>
              <a:t> of </a:t>
            </a:r>
            <a:r>
              <a:rPr lang="es-ES" sz="1200" dirty="0" err="1"/>
              <a:t>the</a:t>
            </a:r>
            <a:r>
              <a:rPr lang="es-ES" sz="1200" dirty="0"/>
              <a:t> </a:t>
            </a:r>
            <a:r>
              <a:rPr lang="es-ES" sz="1200" dirty="0" err="1"/>
              <a:t>experiment</a:t>
            </a:r>
            <a:r>
              <a:rPr lang="es-ES" sz="1200" dirty="0"/>
              <a:t> (</a:t>
            </a:r>
            <a:r>
              <a:rPr lang="es-ES" sz="1200" dirty="0" err="1"/>
              <a:t>the</a:t>
            </a:r>
            <a:r>
              <a:rPr lang="es-ES" sz="1200" dirty="0"/>
              <a:t> </a:t>
            </a:r>
            <a:r>
              <a:rPr lang="es-ES" sz="1200" dirty="0" err="1"/>
              <a:t>island</a:t>
            </a:r>
            <a:r>
              <a:rPr lang="es-ES" sz="1200" dirty="0"/>
              <a:t> </a:t>
            </a:r>
            <a:r>
              <a:rPr lang="es-ES" sz="1200" dirty="0" err="1"/>
              <a:t>including</a:t>
            </a:r>
            <a:r>
              <a:rPr lang="es-ES" sz="1200" dirty="0"/>
              <a:t> </a:t>
            </a:r>
            <a:r>
              <a:rPr lang="es-ES" sz="1200" dirty="0" err="1"/>
              <a:t>tail</a:t>
            </a:r>
            <a:r>
              <a:rPr lang="es-ES" sz="1200" dirty="0"/>
              <a:t> </a:t>
            </a:r>
            <a:r>
              <a:rPr lang="es-ES" sz="1200" dirty="0" err="1"/>
              <a:t>fiber</a:t>
            </a:r>
            <a:r>
              <a:rPr lang="es-ES" sz="1200" dirty="0"/>
              <a:t> </a:t>
            </a:r>
            <a:r>
              <a:rPr lang="es-ES" sz="1200" dirty="0" err="1"/>
              <a:t>coding</a:t>
            </a:r>
            <a:r>
              <a:rPr lang="es-ES" sz="1200" dirty="0"/>
              <a:t> genes </a:t>
            </a:r>
            <a:r>
              <a:rPr lang="es-ES" sz="1200" dirty="0" err="1"/>
              <a:t>is</a:t>
            </a:r>
            <a:r>
              <a:rPr lang="es-ES" sz="1200" dirty="0"/>
              <a:t> </a:t>
            </a:r>
            <a:r>
              <a:rPr lang="es-ES" sz="1200" dirty="0" err="1"/>
              <a:t>marked</a:t>
            </a:r>
            <a:r>
              <a:rPr lang="es-ES" sz="1200" dirty="0"/>
              <a:t> </a:t>
            </a:r>
            <a:r>
              <a:rPr lang="es-ES" sz="1200" dirty="0" err="1"/>
              <a:t>with</a:t>
            </a:r>
            <a:r>
              <a:rPr lang="es-ES" sz="1200" dirty="0"/>
              <a:t> </a:t>
            </a:r>
            <a:r>
              <a:rPr lang="es-ES" sz="1200" dirty="0" err="1"/>
              <a:t>an</a:t>
            </a:r>
            <a:r>
              <a:rPr lang="es-ES" sz="1200" dirty="0"/>
              <a:t> </a:t>
            </a:r>
            <a:r>
              <a:rPr lang="es-ES" sz="1200" dirty="0" err="1"/>
              <a:t>asterisk</a:t>
            </a:r>
            <a:r>
              <a:rPr lang="es-ES" sz="1200" dirty="0"/>
              <a:t>). </a:t>
            </a:r>
            <a:r>
              <a:rPr lang="es-ES" sz="1200" dirty="0" err="1"/>
              <a:t>Lower</a:t>
            </a:r>
            <a:r>
              <a:rPr lang="es-ES" sz="1200" dirty="0"/>
              <a:t> panel: </a:t>
            </a:r>
            <a:r>
              <a:rPr lang="es-ES" sz="1200" dirty="0" err="1"/>
              <a:t>comparison</a:t>
            </a:r>
            <a:r>
              <a:rPr lang="es-ES" sz="1200" dirty="0"/>
              <a:t> of </a:t>
            </a:r>
            <a:r>
              <a:rPr lang="es-ES" sz="1200" dirty="0" err="1"/>
              <a:t>two</a:t>
            </a:r>
            <a:r>
              <a:rPr lang="es-ES" sz="1200" dirty="0"/>
              <a:t> viral </a:t>
            </a:r>
            <a:r>
              <a:rPr lang="es-ES" sz="1200" dirty="0" err="1"/>
              <a:t>genomes</a:t>
            </a:r>
            <a:r>
              <a:rPr lang="es-ES" sz="1200" dirty="0"/>
              <a:t> </a:t>
            </a:r>
            <a:r>
              <a:rPr lang="es-ES" sz="1200" dirty="0" err="1"/>
              <a:t>within</a:t>
            </a:r>
            <a:r>
              <a:rPr lang="es-ES" sz="1200" dirty="0"/>
              <a:t> </a:t>
            </a:r>
            <a:r>
              <a:rPr lang="es-ES" sz="1200" dirty="0" err="1"/>
              <a:t>the</a:t>
            </a:r>
            <a:r>
              <a:rPr lang="es-ES" sz="1200" dirty="0"/>
              <a:t> virus </a:t>
            </a:r>
            <a:r>
              <a:rPr lang="es-ES" sz="1200" dirty="0" err="1"/>
              <a:t>family</a:t>
            </a:r>
            <a:r>
              <a:rPr lang="es-ES" sz="1200" dirty="0"/>
              <a:t> (</a:t>
            </a:r>
            <a:r>
              <a:rPr lang="es-ES" sz="1200" dirty="0" err="1"/>
              <a:t>reads</a:t>
            </a:r>
            <a:r>
              <a:rPr lang="es-ES" sz="1200" dirty="0"/>
              <a:t> </a:t>
            </a:r>
            <a:r>
              <a:rPr lang="es-ES" sz="1200" dirty="0" err="1"/>
              <a:t>for</a:t>
            </a:r>
            <a:r>
              <a:rPr lang="es-ES" sz="1200" dirty="0"/>
              <a:t> </a:t>
            </a:r>
            <a:r>
              <a:rPr lang="es-ES" sz="1200" dirty="0" err="1"/>
              <a:t>each</a:t>
            </a:r>
            <a:r>
              <a:rPr lang="es-ES" sz="1200" dirty="0"/>
              <a:t> </a:t>
            </a:r>
            <a:r>
              <a:rPr lang="es-ES" sz="1200" dirty="0" err="1"/>
              <a:t>genomic</a:t>
            </a:r>
            <a:r>
              <a:rPr lang="es-ES" sz="1200" dirty="0"/>
              <a:t> </a:t>
            </a:r>
            <a:r>
              <a:rPr lang="es-ES" sz="1200" dirty="0" err="1"/>
              <a:t>sequence</a:t>
            </a:r>
            <a:r>
              <a:rPr lang="es-ES" sz="1200" dirty="0"/>
              <a:t> are </a:t>
            </a:r>
            <a:r>
              <a:rPr lang="es-ES" sz="1200" dirty="0" err="1"/>
              <a:t>recruited</a:t>
            </a:r>
            <a:r>
              <a:rPr lang="es-ES" sz="1200" dirty="0"/>
              <a:t> </a:t>
            </a:r>
            <a:r>
              <a:rPr lang="es-ES" sz="1200" dirty="0" err="1"/>
              <a:t>against</a:t>
            </a:r>
            <a:r>
              <a:rPr lang="es-ES" sz="1200" dirty="0"/>
              <a:t> virus 1_7 </a:t>
            </a:r>
            <a:r>
              <a:rPr lang="es-ES" sz="1200" dirty="0" err="1"/>
              <a:t>assembled</a:t>
            </a:r>
            <a:r>
              <a:rPr lang="es-ES" sz="1200" dirty="0"/>
              <a:t> </a:t>
            </a:r>
            <a:r>
              <a:rPr lang="es-ES" sz="1200" dirty="0" err="1"/>
              <a:t>genome</a:t>
            </a:r>
            <a:r>
              <a:rPr lang="es-ES" sz="1200" dirty="0"/>
              <a:t>).</a:t>
            </a:r>
          </a:p>
        </p:txBody>
      </p:sp>
      <p:pic>
        <p:nvPicPr>
          <p:cNvPr id="3" name="Imagen 2"/>
          <p:cNvPicPr>
            <a:picLocks noChangeAspect="1"/>
          </p:cNvPicPr>
          <p:nvPr/>
        </p:nvPicPr>
        <p:blipFill>
          <a:blip r:embed="rId4"/>
          <a:stretch>
            <a:fillRect/>
          </a:stretch>
        </p:blipFill>
        <p:spPr>
          <a:xfrm>
            <a:off x="1258971" y="288758"/>
            <a:ext cx="6906462" cy="5684635"/>
          </a:xfrm>
          <a:prstGeom prst="rect">
            <a:avLst/>
          </a:prstGeom>
        </p:spPr>
      </p:pic>
      <p:sp>
        <p:nvSpPr>
          <p:cNvPr id="5" name="CuadroTexto 4"/>
          <p:cNvSpPr txBox="1"/>
          <p:nvPr/>
        </p:nvSpPr>
        <p:spPr>
          <a:xfrm>
            <a:off x="3368842" y="288758"/>
            <a:ext cx="300082" cy="369332"/>
          </a:xfrm>
          <a:prstGeom prst="rect">
            <a:avLst/>
          </a:prstGeom>
          <a:noFill/>
        </p:spPr>
        <p:txBody>
          <a:bodyPr wrap="none" rtlCol="0">
            <a:spAutoFit/>
          </a:bodyPr>
          <a:lstStyle/>
          <a:p>
            <a:r>
              <a:rPr lang="es-ES" dirty="0"/>
              <a:t>*</a:t>
            </a:r>
          </a:p>
        </p:txBody>
      </p:sp>
    </p:spTree>
    <p:custDataLst>
      <p:tags r:id="rId1"/>
    </p:custDataLst>
    <p:extLst>
      <p:ext uri="{BB962C8B-B14F-4D97-AF65-F5344CB8AC3E}">
        <p14:creationId xmlns:p14="http://schemas.microsoft.com/office/powerpoint/2010/main" val="742461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5575" y="6209258"/>
            <a:ext cx="8077200" cy="646331"/>
          </a:xfrm>
          <a:prstGeom prst="rect">
            <a:avLst/>
          </a:prstGeom>
        </p:spPr>
        <p:txBody>
          <a:bodyPr wrap="square">
            <a:spAutoFit/>
          </a:bodyPr>
          <a:lstStyle/>
          <a:p>
            <a:r>
              <a:rPr lang="es-ES" sz="1200" dirty="0"/>
              <a:t>Figure S9. </a:t>
            </a:r>
            <a:r>
              <a:rPr lang="es-ES" sz="1200" dirty="0" err="1"/>
              <a:t>Analyses</a:t>
            </a:r>
            <a:r>
              <a:rPr lang="es-ES" sz="1200" dirty="0"/>
              <a:t> of </a:t>
            </a:r>
            <a:r>
              <a:rPr lang="es-ES" sz="1200" dirty="0" err="1"/>
              <a:t>SNPs</a:t>
            </a:r>
            <a:r>
              <a:rPr lang="es-ES" sz="1200" dirty="0"/>
              <a:t> (</a:t>
            </a:r>
            <a:r>
              <a:rPr lang="es-ES" sz="1200" dirty="0" err="1"/>
              <a:t>left</a:t>
            </a:r>
            <a:r>
              <a:rPr lang="es-ES" sz="1200" dirty="0"/>
              <a:t>) and </a:t>
            </a:r>
            <a:r>
              <a:rPr lang="es-ES" sz="1200" dirty="0" err="1"/>
              <a:t>pN</a:t>
            </a:r>
            <a:r>
              <a:rPr lang="es-ES" sz="1200" dirty="0"/>
              <a:t>/</a:t>
            </a:r>
            <a:r>
              <a:rPr lang="es-ES" sz="1200" dirty="0" err="1"/>
              <a:t>pN+pS</a:t>
            </a:r>
            <a:r>
              <a:rPr lang="es-ES" sz="1200" dirty="0"/>
              <a:t> (</a:t>
            </a:r>
            <a:r>
              <a:rPr lang="es-ES" sz="1200" dirty="0" err="1"/>
              <a:t>right</a:t>
            </a:r>
            <a:r>
              <a:rPr lang="es-ES" sz="1200" dirty="0"/>
              <a:t>) </a:t>
            </a:r>
            <a:r>
              <a:rPr lang="es-ES" sz="1200" dirty="0" err="1"/>
              <a:t>along</a:t>
            </a:r>
            <a:r>
              <a:rPr lang="es-ES" sz="1200" dirty="0"/>
              <a:t> </a:t>
            </a:r>
            <a:r>
              <a:rPr lang="es-ES" sz="1200" dirty="0" err="1"/>
              <a:t>the</a:t>
            </a:r>
            <a:r>
              <a:rPr lang="es-ES" sz="1200" dirty="0"/>
              <a:t> </a:t>
            </a:r>
            <a:r>
              <a:rPr lang="es-ES" sz="1200" dirty="0" err="1"/>
              <a:t>experiment</a:t>
            </a:r>
            <a:r>
              <a:rPr lang="es-ES" sz="1200" dirty="0"/>
              <a:t> of </a:t>
            </a:r>
            <a:r>
              <a:rPr lang="es-ES" sz="1200" i="1" dirty="0"/>
              <a:t>P. </a:t>
            </a:r>
            <a:r>
              <a:rPr lang="es-ES" sz="1200" i="1" dirty="0" err="1"/>
              <a:t>gimnesias</a:t>
            </a:r>
            <a:r>
              <a:rPr lang="es-ES" sz="1200" i="1" dirty="0"/>
              <a:t> </a:t>
            </a:r>
            <a:r>
              <a:rPr lang="es-ES" sz="1200" dirty="0" err="1"/>
              <a:t>genomes</a:t>
            </a:r>
            <a:r>
              <a:rPr lang="es-ES" sz="1200" dirty="0"/>
              <a:t> (</a:t>
            </a:r>
            <a:r>
              <a:rPr lang="es-ES" sz="1200" dirty="0" err="1"/>
              <a:t>one</a:t>
            </a:r>
            <a:r>
              <a:rPr lang="es-ES" sz="1200" dirty="0"/>
              <a:t> viral </a:t>
            </a:r>
            <a:r>
              <a:rPr lang="es-ES" sz="1200" dirty="0" err="1"/>
              <a:t>genome</a:t>
            </a:r>
            <a:r>
              <a:rPr lang="es-ES" sz="1200" dirty="0"/>
              <a:t> </a:t>
            </a:r>
            <a:r>
              <a:rPr lang="es-ES" sz="1200" dirty="0" err="1"/>
              <a:t>for</a:t>
            </a:r>
            <a:r>
              <a:rPr lang="es-ES" sz="1200" dirty="0"/>
              <a:t> </a:t>
            </a:r>
            <a:r>
              <a:rPr lang="es-ES" sz="1200" dirty="0" err="1"/>
              <a:t>each</a:t>
            </a:r>
            <a:r>
              <a:rPr lang="es-ES" sz="1200" dirty="0"/>
              <a:t> of </a:t>
            </a:r>
            <a:r>
              <a:rPr lang="es-ES" sz="1200" dirty="0" err="1"/>
              <a:t>the</a:t>
            </a:r>
            <a:r>
              <a:rPr lang="es-ES" sz="1200" dirty="0"/>
              <a:t> 9 </a:t>
            </a:r>
            <a:r>
              <a:rPr lang="es-ES" sz="1200" dirty="0" err="1"/>
              <a:t>groups</a:t>
            </a:r>
            <a:r>
              <a:rPr lang="es-ES" sz="1200" dirty="0"/>
              <a:t> </a:t>
            </a:r>
            <a:r>
              <a:rPr lang="es-ES" sz="1200" dirty="0" err="1"/>
              <a:t>is</a:t>
            </a:r>
            <a:r>
              <a:rPr lang="es-ES" sz="1200" dirty="0"/>
              <a:t> </a:t>
            </a:r>
            <a:r>
              <a:rPr lang="es-ES" sz="1200" dirty="0" err="1"/>
              <a:t>shown</a:t>
            </a:r>
            <a:r>
              <a:rPr lang="es-ES" sz="1200" dirty="0"/>
              <a:t>). </a:t>
            </a:r>
            <a:r>
              <a:rPr lang="es-ES" sz="1200" dirty="0" err="1"/>
              <a:t>Asterisks</a:t>
            </a:r>
            <a:r>
              <a:rPr lang="es-ES" sz="1200" dirty="0"/>
              <a:t> </a:t>
            </a:r>
            <a:r>
              <a:rPr lang="es-ES" sz="1200" dirty="0" err="1"/>
              <a:t>indicate</a:t>
            </a:r>
            <a:r>
              <a:rPr lang="es-ES" sz="1200" dirty="0"/>
              <a:t> </a:t>
            </a:r>
            <a:r>
              <a:rPr lang="es-ES" sz="1200" dirty="0" err="1"/>
              <a:t>whether</a:t>
            </a:r>
            <a:r>
              <a:rPr lang="es-ES" sz="1200" dirty="0"/>
              <a:t> </a:t>
            </a:r>
            <a:r>
              <a:rPr lang="es-ES" sz="1200" dirty="0" err="1"/>
              <a:t>there</a:t>
            </a:r>
            <a:r>
              <a:rPr lang="es-ES" sz="1200" dirty="0"/>
              <a:t> </a:t>
            </a:r>
            <a:r>
              <a:rPr lang="es-ES" sz="1200" dirty="0" err="1"/>
              <a:t>is</a:t>
            </a:r>
            <a:r>
              <a:rPr lang="es-ES" sz="1200" dirty="0"/>
              <a:t> a </a:t>
            </a:r>
            <a:r>
              <a:rPr lang="es-ES" sz="1200" dirty="0" err="1"/>
              <a:t>significative</a:t>
            </a:r>
            <a:r>
              <a:rPr lang="es-ES" sz="1200" dirty="0"/>
              <a:t> (</a:t>
            </a:r>
            <a:r>
              <a:rPr lang="es-ES" sz="1200" dirty="0" err="1"/>
              <a:t>Wilcox</a:t>
            </a:r>
            <a:r>
              <a:rPr lang="es-ES" sz="1200" dirty="0"/>
              <a:t> test p </a:t>
            </a:r>
            <a:r>
              <a:rPr lang="es-ES" sz="1200" dirty="0" err="1"/>
              <a:t>value</a:t>
            </a:r>
            <a:r>
              <a:rPr lang="es-ES" sz="1200" dirty="0"/>
              <a:t> &lt;0.005) </a:t>
            </a:r>
            <a:r>
              <a:rPr lang="es-ES" sz="1200" dirty="0" err="1"/>
              <a:t>increase</a:t>
            </a:r>
            <a:r>
              <a:rPr lang="es-ES" sz="1200" dirty="0"/>
              <a:t> (</a:t>
            </a:r>
            <a:r>
              <a:rPr lang="es-ES" sz="1200" dirty="0" err="1"/>
              <a:t>green</a:t>
            </a:r>
            <a:r>
              <a:rPr lang="es-ES" sz="1200" dirty="0"/>
              <a:t>) </a:t>
            </a:r>
            <a:r>
              <a:rPr lang="es-ES" sz="1200" dirty="0" err="1"/>
              <a:t>or</a:t>
            </a:r>
            <a:r>
              <a:rPr lang="es-ES" sz="1200" dirty="0"/>
              <a:t> </a:t>
            </a:r>
            <a:r>
              <a:rPr lang="es-ES" sz="1200" dirty="0" err="1"/>
              <a:t>decrease</a:t>
            </a:r>
            <a:r>
              <a:rPr lang="es-ES" sz="1200" dirty="0"/>
              <a:t> (red) in </a:t>
            </a:r>
            <a:r>
              <a:rPr lang="es-ES" sz="1200" dirty="0" err="1"/>
              <a:t>the</a:t>
            </a:r>
            <a:r>
              <a:rPr lang="es-ES" sz="1200" dirty="0"/>
              <a:t> </a:t>
            </a:r>
            <a:r>
              <a:rPr lang="es-ES" sz="1200" dirty="0" err="1"/>
              <a:t>calculated</a:t>
            </a:r>
            <a:r>
              <a:rPr lang="es-ES" sz="1200" dirty="0"/>
              <a:t> </a:t>
            </a:r>
            <a:r>
              <a:rPr lang="es-ES" sz="1200" dirty="0" err="1"/>
              <a:t>parameters</a:t>
            </a:r>
            <a:r>
              <a:rPr lang="es-ES" sz="1200" dirty="0"/>
              <a:t>. </a:t>
            </a:r>
            <a:r>
              <a:rPr lang="es-ES" sz="1200" dirty="0" err="1"/>
              <a:t>All</a:t>
            </a:r>
            <a:r>
              <a:rPr lang="es-ES" sz="1200" dirty="0"/>
              <a:t> </a:t>
            </a:r>
            <a:r>
              <a:rPr lang="es-ES" sz="1200" dirty="0" err="1"/>
              <a:t>changes</a:t>
            </a:r>
            <a:r>
              <a:rPr lang="es-ES" sz="1200" dirty="0"/>
              <a:t> are </a:t>
            </a:r>
            <a:r>
              <a:rPr lang="es-ES" sz="1200" dirty="0" err="1"/>
              <a:t>against</a:t>
            </a:r>
            <a:r>
              <a:rPr lang="es-ES" sz="1200" dirty="0"/>
              <a:t> time </a:t>
            </a:r>
            <a:r>
              <a:rPr lang="es-ES" sz="1200" dirty="0" err="1"/>
              <a:t>zero</a:t>
            </a:r>
            <a:r>
              <a:rPr lang="es-ES" sz="1200" dirty="0"/>
              <a:t> </a:t>
            </a:r>
            <a:r>
              <a:rPr lang="es-ES" sz="1200" dirty="0" err="1"/>
              <a:t>values</a:t>
            </a:r>
            <a:r>
              <a:rPr lang="es-ES" sz="1200" dirty="0"/>
              <a:t>.</a:t>
            </a:r>
          </a:p>
        </p:txBody>
      </p:sp>
      <p:pic>
        <p:nvPicPr>
          <p:cNvPr id="3" name="Imagen 2"/>
          <p:cNvPicPr>
            <a:picLocks noChangeAspect="1"/>
          </p:cNvPicPr>
          <p:nvPr/>
        </p:nvPicPr>
        <p:blipFill>
          <a:blip r:embed="rId2"/>
          <a:stretch>
            <a:fillRect/>
          </a:stretch>
        </p:blipFill>
        <p:spPr>
          <a:xfrm>
            <a:off x="2607938" y="421306"/>
            <a:ext cx="1379861" cy="5598494"/>
          </a:xfrm>
          <a:prstGeom prst="rect">
            <a:avLst/>
          </a:prstGeom>
        </p:spPr>
      </p:pic>
      <p:sp>
        <p:nvSpPr>
          <p:cNvPr id="9" name="Rectángulo 8"/>
          <p:cNvSpPr/>
          <p:nvPr/>
        </p:nvSpPr>
        <p:spPr>
          <a:xfrm>
            <a:off x="552450" y="165100"/>
            <a:ext cx="1458058" cy="1572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b="1">
                <a:solidFill>
                  <a:schemeClr val="tx1"/>
                </a:solidFill>
              </a:rPr>
              <a:t>SNPs</a:t>
            </a:r>
            <a:endParaRPr lang="en-US" sz="700" b="1">
              <a:solidFill>
                <a:schemeClr val="tx1"/>
              </a:solidFill>
            </a:endParaRPr>
          </a:p>
        </p:txBody>
      </p:sp>
      <p:sp>
        <p:nvSpPr>
          <p:cNvPr id="10" name="Rectángulo 9"/>
          <p:cNvSpPr/>
          <p:nvPr/>
        </p:nvSpPr>
        <p:spPr>
          <a:xfrm>
            <a:off x="2568839" y="165100"/>
            <a:ext cx="1458058" cy="1572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b="1">
                <a:solidFill>
                  <a:schemeClr val="tx1"/>
                </a:solidFill>
              </a:rPr>
              <a:t>pN/pN+pS</a:t>
            </a:r>
            <a:endParaRPr lang="en-US" sz="700" b="1">
              <a:solidFill>
                <a:schemeClr val="tx1"/>
              </a:solidFill>
            </a:endParaRPr>
          </a:p>
        </p:txBody>
      </p:sp>
      <p:pic>
        <p:nvPicPr>
          <p:cNvPr id="5" name="Imagen 4"/>
          <p:cNvPicPr>
            <a:picLocks noChangeAspect="1"/>
          </p:cNvPicPr>
          <p:nvPr/>
        </p:nvPicPr>
        <p:blipFill>
          <a:blip r:embed="rId3"/>
          <a:stretch>
            <a:fillRect/>
          </a:stretch>
        </p:blipFill>
        <p:spPr>
          <a:xfrm>
            <a:off x="552450" y="421307"/>
            <a:ext cx="1600201" cy="5787952"/>
          </a:xfrm>
          <a:prstGeom prst="rect">
            <a:avLst/>
          </a:prstGeom>
        </p:spPr>
      </p:pic>
    </p:spTree>
    <p:extLst>
      <p:ext uri="{BB962C8B-B14F-4D97-AF65-F5344CB8AC3E}">
        <p14:creationId xmlns:p14="http://schemas.microsoft.com/office/powerpoint/2010/main" val="15708985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7"/>
</p:tagLst>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5748</TotalTime>
  <Words>1083</Words>
  <Application>Microsoft Office PowerPoint</Application>
  <PresentationFormat>Presentación en pantalla (4:3)</PresentationFormat>
  <Paragraphs>40</Paragraphs>
  <Slides>10</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Pepa</dc:creator>
  <cp:lastModifiedBy>pepa anton botella</cp:lastModifiedBy>
  <cp:revision>122</cp:revision>
  <dcterms:created xsi:type="dcterms:W3CDTF">2023-05-17T09:59:28Z</dcterms:created>
  <dcterms:modified xsi:type="dcterms:W3CDTF">2023-10-25T00:00:43Z</dcterms:modified>
</cp:coreProperties>
</file>