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15" autoAdjust="0"/>
  </p:normalViewPr>
  <p:slideViewPr>
    <p:cSldViewPr>
      <p:cViewPr varScale="1">
        <p:scale>
          <a:sx n="71" d="100"/>
          <a:sy n="71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2023/11/3 Friday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287603"/>
              </p:ext>
            </p:extLst>
          </p:nvPr>
        </p:nvGraphicFramePr>
        <p:xfrm>
          <a:off x="626374" y="981805"/>
          <a:ext cx="7690042" cy="5356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4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725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90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36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8634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968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3867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51028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82891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87517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6047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403460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  <a:gridCol w="403460">
                  <a:extLst>
                    <a:ext uri="{9D8B030D-6E8A-4147-A177-3AD203B41FA5}">
                      <a16:colId xmlns:a16="http://schemas.microsoft.com/office/drawing/2014/main" xmlns="" val="20012"/>
                    </a:ext>
                  </a:extLst>
                </a:gridCol>
                <a:gridCol w="353027">
                  <a:extLst>
                    <a:ext uri="{9D8B030D-6E8A-4147-A177-3AD203B41FA5}">
                      <a16:colId xmlns:a16="http://schemas.microsoft.com/office/drawing/2014/main" xmlns="" val="20013"/>
                    </a:ext>
                  </a:extLst>
                </a:gridCol>
                <a:gridCol w="554759">
                  <a:extLst>
                    <a:ext uri="{9D8B030D-6E8A-4147-A177-3AD203B41FA5}">
                      <a16:colId xmlns:a16="http://schemas.microsoft.com/office/drawing/2014/main" xmlns="" val="20014"/>
                    </a:ext>
                  </a:extLst>
                </a:gridCol>
                <a:gridCol w="554759">
                  <a:extLst>
                    <a:ext uri="{9D8B030D-6E8A-4147-A177-3AD203B41FA5}">
                      <a16:colId xmlns:a16="http://schemas.microsoft.com/office/drawing/2014/main" xmlns="" val="20015"/>
                    </a:ext>
                  </a:extLst>
                </a:gridCol>
                <a:gridCol w="698776">
                  <a:extLst>
                    <a:ext uri="{9D8B030D-6E8A-4147-A177-3AD203B41FA5}">
                      <a16:colId xmlns:a16="http://schemas.microsoft.com/office/drawing/2014/main" xmlns="" val="20016"/>
                    </a:ext>
                  </a:extLst>
                </a:gridCol>
              </a:tblGrid>
              <a:tr h="610454">
                <a:tc>
                  <a:txBody>
                    <a:bodyPr/>
                    <a:lstStyle/>
                    <a:p>
                      <a:r>
                        <a:rPr lang="en-US" altLang="zh-CN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</a:p>
                    <a:p>
                      <a:endParaRPr lang="zh-CN" altLang="en-US" sz="1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2/17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2/18</a:t>
                      </a:r>
                      <a:endParaRPr lang="zh-CN" altLang="en-US" sz="7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7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2/19</a:t>
                      </a:r>
                      <a:endParaRPr lang="zh-CN" altLang="en-US" sz="7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829" marR="107829" marT="53914" marB="53914"/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altLang="zh-CN" sz="7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2/20</a:t>
                      </a:r>
                      <a:endParaRPr lang="zh-CN" altLang="en-US" sz="7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CN" altLang="en-US" sz="11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107829" marR="107829" marT="53914" marB="53914"/>
                </a:tc>
                <a:tc>
                  <a:txBody>
                    <a:bodyPr/>
                    <a:lstStyle/>
                    <a:p>
                      <a:r>
                        <a:rPr lang="en-US" altLang="zh-CN" sz="7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2/2</a:t>
                      </a:r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2/22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2/23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2/24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2/25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2/26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2/27</a:t>
                      </a:r>
                      <a:endParaRPr lang="zh-CN" altLang="en-US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2/28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3/1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zh-CN" altLang="en-US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3/2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zh-CN" altLang="en-US" sz="7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2974">
                <a:tc>
                  <a:txBody>
                    <a:bodyPr/>
                    <a:lstStyle/>
                    <a:p>
                      <a:r>
                        <a:rPr lang="en-US" altLang="zh-CN" sz="700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Tmax</a:t>
                      </a:r>
                      <a:r>
                        <a:rPr lang="en-US" altLang="zh-CN" sz="7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(℃)</a:t>
                      </a:r>
                      <a:endParaRPr lang="zh-CN" altLang="en-US" sz="7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38.3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37.4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37.5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gridSpan="2"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37.2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36.5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36.4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37.1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37.2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36.8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36.6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36.5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36.8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36.4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36.6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969"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CRP mg/L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93.3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23.2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WBC×10⁹/L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3.0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4.5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LYM×10⁹/L</a:t>
                      </a: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2.0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PLT×10⁹/L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/>
                    </a:p>
                  </a:txBody>
                  <a:tcPr marL="107829" marR="107829" marT="53914" marB="53914"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IL-6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11.7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8.3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en-US" altLang="zh-CN" sz="7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RT-PCR for COVID-19</a:t>
                      </a:r>
                      <a:endParaRPr lang="zh-CN" altLang="en-US" sz="7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positive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positive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negative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68262" marR="68262" marT="34130" marB="341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negative</a:t>
                      </a:r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4687">
                <a:tc>
                  <a:txBody>
                    <a:bodyPr/>
                    <a:lstStyle/>
                    <a:p>
                      <a:r>
                        <a:rPr lang="en-US" altLang="zh-CN" sz="1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Drugs</a:t>
                      </a:r>
                      <a:endParaRPr lang="zh-CN" altLang="en-US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Molnupiravir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tablets 800mg bid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chemeClr val="accent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68262" marR="68262" marT="34130" marB="3413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5870"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Piperacillin-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tazobactam</a:t>
                      </a:r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4.5g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ivgtt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q8h</a:t>
                      </a:r>
                    </a:p>
                  </a:txBody>
                  <a:tcPr marL="68262" marR="68262" marT="34130" marB="3413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sz="900" dirty="0"/>
                    </a:p>
                  </a:txBody>
                  <a:tcPr marL="87687" marR="87687" marT="43843" marB="43843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/>
                </a:tc>
                <a:tc gridSpan="10">
                  <a:txBody>
                    <a:bodyPr/>
                    <a:lstStyle/>
                    <a:p>
                      <a:pPr algn="ctr"/>
                      <a:endParaRPr lang="en-US" altLang="zh-CN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Tienam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1.0g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ivgtt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q8h</a:t>
                      </a:r>
                    </a:p>
                  </a:txBody>
                  <a:tcPr marL="68262" marR="68262" marT="34130" marB="3413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1626"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9">
                  <a:txBody>
                    <a:bodyPr/>
                    <a:lstStyle/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Dexamethasone</a:t>
                      </a: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3mg intravenous injection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qd</a:t>
                      </a:r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20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20540" marR="120540" marT="60270" marB="60270"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Prednison</a:t>
                      </a:r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15mg</a:t>
                      </a:r>
                      <a:r>
                        <a:rPr lang="en-US" altLang="zh-CN" sz="7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qd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endParaRPr lang="en-US" altLang="zh-CN" sz="15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CN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Prednison</a:t>
                      </a:r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10mg</a:t>
                      </a:r>
                      <a:r>
                        <a:rPr lang="en-US" altLang="zh-CN" sz="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qd</a:t>
                      </a:r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Prednison</a:t>
                      </a:r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5mg</a:t>
                      </a:r>
                      <a:r>
                        <a:rPr lang="en-US" altLang="zh-CN" sz="7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qd</a:t>
                      </a:r>
                      <a:r>
                        <a:rPr lang="en-US" altLang="zh-CN" sz="7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zh-CN" sz="7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</a:t>
                      </a:r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92151"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>
                  <a:txBody>
                    <a:bodyPr/>
                    <a:lstStyle/>
                    <a:p>
                      <a:endParaRPr lang="zh-CN" altLang="en-US" sz="7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2">
                  <a:txBody>
                    <a:bodyPr/>
                    <a:lstStyle/>
                    <a:p>
                      <a:endParaRPr lang="zh-CN" altLang="en-US" sz="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 marL="107829" marR="107829" marT="53914" marB="53914"/>
                </a:tc>
                <a:tc gridSpan="2"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Ambroxol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hydrochloride tablets </a:t>
                      </a: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30mg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altLang="zh-CN" sz="700" dirty="0"/>
                    </a:p>
                  </a:txBody>
                  <a:tcPr marL="68262" marR="68262" marT="34130" marB="3413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altLang="zh-CN" sz="700" dirty="0"/>
                    </a:p>
                  </a:txBody>
                  <a:tcPr marL="68262" marR="68262" marT="34130" marB="3413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98306"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6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Low-Molecular-Weight Heparin  </a:t>
                      </a: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4000iu</a:t>
                      </a:r>
                      <a:r>
                        <a:rPr lang="en-US" altLang="zh-CN" sz="7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qd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subcutaneous injection</a:t>
                      </a:r>
                    </a:p>
                  </a:txBody>
                  <a:tcPr marL="68262" marR="68262" marT="34130" marB="3413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200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sz="1100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1780"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16">
                  <a:txBody>
                    <a:bodyPr/>
                    <a:lstStyle/>
                    <a:p>
                      <a:pPr algn="ctr"/>
                      <a:endParaRPr lang="en-US" altLang="zh-CN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Leucogen</a:t>
                      </a:r>
                      <a:r>
                        <a:rPr lang="en-US" altLang="zh-CN" sz="7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tablets  20mg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</a:t>
                      </a:r>
                      <a:r>
                        <a:rPr lang="en-US" altLang="zh-CN" sz="7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</a:t>
                      </a:r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87501" marR="87501" marT="43750" marB="43750"/>
                </a:tc>
                <a:tc hMerge="1">
                  <a:txBody>
                    <a:bodyPr/>
                    <a:lstStyle/>
                    <a:p>
                      <a:endParaRPr lang="zh-CN" altLang="en-US" sz="1600"/>
                    </a:p>
                  </a:txBody>
                  <a:tcPr marL="107829" marR="107829" marT="53914" marB="53914"/>
                </a:tc>
                <a:tc hMerge="1"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87501" marR="87501" marT="43750" marB="4375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87501" marR="87501" marT="43750" marB="43750"/>
                </a:tc>
                <a:tc hMerge="1">
                  <a:txBody>
                    <a:bodyPr/>
                    <a:lstStyle/>
                    <a:p>
                      <a:endParaRPr lang="zh-CN" altLang="en-US" sz="900" dirty="0"/>
                    </a:p>
                  </a:txBody>
                  <a:tcPr marL="87501" marR="87501" marT="43750" marB="43750"/>
                </a:tc>
                <a:tc hMerge="1">
                  <a:txBody>
                    <a:bodyPr/>
                    <a:lstStyle/>
                    <a:p>
                      <a:endParaRPr lang="zh-CN" altLang="en-US" sz="1500" dirty="0"/>
                    </a:p>
                  </a:txBody>
                  <a:tcPr marL="87501" marR="87501" marT="43750" marB="43750"/>
                </a:tc>
                <a:tc hMerge="1">
                  <a:txBody>
                    <a:bodyPr/>
                    <a:lstStyle/>
                    <a:p>
                      <a:endParaRPr lang="zh-CN" altLang="en-US" sz="1500" dirty="0"/>
                    </a:p>
                  </a:txBody>
                  <a:tcPr marL="87501" marR="87501" marT="43750" marB="43750"/>
                </a:tc>
                <a:tc hMerge="1">
                  <a:txBody>
                    <a:bodyPr/>
                    <a:lstStyle/>
                    <a:p>
                      <a:endParaRPr lang="zh-CN" altLang="en-US" sz="1500" dirty="0"/>
                    </a:p>
                  </a:txBody>
                  <a:tcPr marL="87501" marR="87501" marT="43750" marB="43750"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endParaRPr lang="zh-CN" altLang="en-US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/>
                </a:tc>
                <a:tc gridSpan="15">
                  <a:txBody>
                    <a:bodyPr/>
                    <a:lstStyle/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Intravenous immunoglobulin</a:t>
                      </a:r>
                    </a:p>
                    <a:p>
                      <a:pPr algn="ctr"/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5g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ivgtt</a:t>
                      </a:r>
                      <a:r>
                        <a:rPr lang="en-US" altLang="zh-CN" sz="7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zh-CN" sz="7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qd</a:t>
                      </a:r>
                      <a:endParaRPr lang="en-US" altLang="zh-CN" sz="7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262" marR="68262" marT="34130" marB="3413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62" marR="68262" marT="34130" marB="3413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03648" y="6341258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max, maximum temperature; CRP, C-creative protein; WBC, white blood cell; PLT, platelet; LYM, lymphocyte; IL-6, Interleukin-6.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5A55DAB-F96F-E41F-2696-5FEB8D965A6E}"/>
              </a:ext>
            </a:extLst>
          </p:cNvPr>
          <p:cNvSpPr txBox="1"/>
          <p:nvPr/>
        </p:nvSpPr>
        <p:spPr>
          <a:xfrm>
            <a:off x="626375" y="519951"/>
            <a:ext cx="7690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Table 4   </a:t>
            </a:r>
            <a:r>
              <a:rPr lang="en-US" sz="1800" dirty="0">
                <a:effectLst/>
                <a:latin typeface="Times New Roman" panose="02020603050405020304" pitchFamily="18" charset="0"/>
                <a:ea typeface="宋体" panose="02010600030101010101" pitchFamily="2" charset="-122"/>
              </a:rPr>
              <a:t>The most relevant clinical findings and drugs used for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81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161</Words>
  <Application>Microsoft Office PowerPoint</Application>
  <PresentationFormat>全屏显示(4:3)</PresentationFormat>
  <Paragraphs>77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106</cp:revision>
  <dcterms:created xsi:type="dcterms:W3CDTF">2022-12-05T14:33:49Z</dcterms:created>
  <dcterms:modified xsi:type="dcterms:W3CDTF">2023-11-03T03:42:23Z</dcterms:modified>
</cp:coreProperties>
</file>