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79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4D12"/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70"/>
    <p:restoredTop sz="94643"/>
  </p:normalViewPr>
  <p:slideViewPr>
    <p:cSldViewPr snapToGrid="0" snapToObjects="1">
      <p:cViewPr>
        <p:scale>
          <a:sx n="88" d="100"/>
          <a:sy n="88" d="100"/>
        </p:scale>
        <p:origin x="1144" y="5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016FA7-97CD-4B45-82AB-C5007D9DF818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1AA7ED-F793-004B-89EF-E5F4EEBF6DCE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1AA7ED-F793-004B-89EF-E5F4EEBF6DCE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FC7B3-C60A-674C-BB4F-D01144418127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BC852-5F63-8E49-8A3D-8FA0EC2CBCD7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FC7B3-C60A-674C-BB4F-D01144418127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BC852-5F63-8E49-8A3D-8FA0EC2CBCD7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FC7B3-C60A-674C-BB4F-D01144418127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BC852-5F63-8E49-8A3D-8FA0EC2CBCD7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FC7B3-C60A-674C-BB4F-D01144418127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BC852-5F63-8E49-8A3D-8FA0EC2CBCD7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FC7B3-C60A-674C-BB4F-D01144418127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BC852-5F63-8E49-8A3D-8FA0EC2CBCD7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FC7B3-C60A-674C-BB4F-D01144418127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BC852-5F63-8E49-8A3D-8FA0EC2CBCD7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FC7B3-C60A-674C-BB4F-D01144418127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BC852-5F63-8E49-8A3D-8FA0EC2CBCD7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FC7B3-C60A-674C-BB4F-D01144418127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BC852-5F63-8E49-8A3D-8FA0EC2CBCD7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FC7B3-C60A-674C-BB4F-D01144418127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BC852-5F63-8E49-8A3D-8FA0EC2CBCD7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FC7B3-C60A-674C-BB4F-D01144418127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BC852-5F63-8E49-8A3D-8FA0EC2CBCD7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FC7B3-C60A-674C-BB4F-D01144418127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BC852-5F63-8E49-8A3D-8FA0EC2CBCD7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8FC7B3-C60A-674C-BB4F-D01144418127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BC852-5F63-8E49-8A3D-8FA0EC2CBCD7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86055" y="2674620"/>
            <a:ext cx="3458706" cy="37103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185817" y="1576163"/>
            <a:ext cx="11610525" cy="4808762"/>
            <a:chOff x="1118" y="2241"/>
            <a:chExt cx="16667" cy="7620"/>
          </a:xfrm>
        </p:grpSpPr>
        <p:sp>
          <p:nvSpPr>
            <p:cNvPr id="6" name="矩形 5"/>
            <p:cNvSpPr/>
            <p:nvPr/>
          </p:nvSpPr>
          <p:spPr>
            <a:xfrm>
              <a:off x="1118" y="2241"/>
              <a:ext cx="4964" cy="157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6255" y="2258"/>
              <a:ext cx="7910" cy="760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14338" y="2258"/>
              <a:ext cx="3447" cy="760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标题 3"/>
          <p:cNvSpPr>
            <a:spLocks noGrp="1"/>
          </p:cNvSpPr>
          <p:nvPr>
            <p:ph type="ctrTitle"/>
          </p:nvPr>
        </p:nvSpPr>
        <p:spPr>
          <a:xfrm>
            <a:off x="197432" y="357138"/>
            <a:ext cx="11598910" cy="1092200"/>
          </a:xfrm>
          <a:noFill/>
          <a:ln w="38100">
            <a:solidFill>
              <a:srgbClr val="C00000"/>
            </a:solidFill>
          </a:ln>
        </p:spPr>
        <p:txBody>
          <a:bodyPr anchor="t" anchorCtr="0">
            <a:noAutofit/>
          </a:bodyPr>
          <a:lstStyle/>
          <a:p>
            <a:pPr algn="ctr" fontAlgn="auto">
              <a:lnSpc>
                <a:spcPct val="100000"/>
              </a:lnSpc>
            </a:pPr>
            <a:r>
              <a:rPr lang="en-US" altLang="zh-CN" sz="3200" b="1">
                <a:latin typeface="Times New Roman Bold" panose="02020503050405090304" charset="0"/>
                <a:cs typeface="Times New Roman Bold" panose="02020503050405090304" charset="0"/>
                <a:sym typeface="+mn-ea"/>
              </a:rPr>
              <a:t> Lung adenocarcinoma with lymph node metastasis: </a:t>
            </a:r>
            <a:br>
              <a:rPr lang="en-US" altLang="zh-CN" sz="3200" b="1">
                <a:latin typeface="Times New Roman Bold" panose="02020503050405090304" charset="0"/>
                <a:cs typeface="Times New Roman Bold" panose="02020503050405090304" charset="0"/>
                <a:sym typeface="+mn-ea"/>
              </a:rPr>
            </a:br>
            <a:r>
              <a:rPr lang="en-US" altLang="zh-CN" sz="3200" b="1">
                <a:latin typeface="Times New Roman Bold" panose="02020503050405090304" charset="0"/>
                <a:cs typeface="Times New Roman Bold" panose="02020503050405090304" charset="0"/>
                <a:sym typeface="+mn-ea"/>
              </a:rPr>
              <a:t>Is ground-glass opacity a prognostic factor?</a:t>
            </a:r>
            <a:endParaRPr lang="en-US" altLang="zh-CN" sz="3200" b="1">
              <a:latin typeface="Times New Roman Bold" panose="02020503050405090304" charset="0"/>
              <a:cs typeface="Times New Roman Bold" panose="02020503050405090304" charset="0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74955" y="1630045"/>
            <a:ext cx="167703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>
                <a:latin typeface="Times New Roman Bold" panose="02020503050405090304" charset="0"/>
                <a:cs typeface="Times New Roman Bold" panose="02020503050405090304" charset="0"/>
              </a:rPr>
              <a:t>Objective:</a:t>
            </a:r>
            <a:endParaRPr lang="en-US" altLang="zh-CN" sz="1600" b="1">
              <a:latin typeface="Times New Roman Bold" panose="02020503050405090304" charset="0"/>
              <a:cs typeface="Times New Roman Bold" panose="0202050305040509030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880427" y="1640840"/>
            <a:ext cx="167703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latin typeface="Times New Roman Bold" panose="02020503050405090304" charset="0"/>
                <a:cs typeface="Times New Roman Bold" panose="02020503050405090304" charset="0"/>
              </a:rPr>
              <a:t>Results:</a:t>
            </a:r>
            <a:endParaRPr lang="en-US" altLang="zh-CN" sz="1600" b="1" dirty="0">
              <a:latin typeface="Times New Roman Bold" panose="02020503050405090304" charset="0"/>
              <a:cs typeface="Times New Roman Bold" panose="0202050305040509030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453880" y="1630045"/>
            <a:ext cx="167703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>
                <a:latin typeface="Times New Roman Bold" panose="02020503050405090304" charset="0"/>
                <a:cs typeface="Times New Roman Bold" panose="02020503050405090304" charset="0"/>
              </a:rPr>
              <a:t>Conclusions:</a:t>
            </a:r>
            <a:endParaRPr lang="en-US" altLang="zh-CN" sz="1600" b="1">
              <a:latin typeface="Times New Roman Bold" panose="02020503050405090304" charset="0"/>
              <a:cs typeface="Times New Roman Bold" panose="0202050305040509030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9497060" y="2014220"/>
            <a:ext cx="21037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SzPct val="50000"/>
              <a:buFont typeface="Wingdings" panose="05000000000000000000" charset="0"/>
              <a:buChar char=""/>
            </a:pPr>
            <a:r>
              <a:rPr lang="en-US" sz="1400" dirty="0">
                <a:latin typeface="Times New Roman Regular" panose="02020503050405090304" charset="0"/>
                <a:cs typeface="Times New Roman Regular" panose="02020503050405090304" charset="0"/>
              </a:rPr>
              <a:t>GGO </a:t>
            </a:r>
            <a:r>
              <a:rPr sz="1400" dirty="0">
                <a:latin typeface="Times New Roman Regular" panose="02020503050405090304" charset="0"/>
                <a:cs typeface="Times New Roman Regular" panose="02020503050405090304" charset="0"/>
              </a:rPr>
              <a:t>component does not predict better prognosis in patients with pathological N1/N2 M0 lung adenocarcinoma.</a:t>
            </a:r>
            <a:endParaRPr sz="1400" dirty="0">
              <a:latin typeface="Times New Roman Regular" panose="02020503050405090304" charset="0"/>
              <a:cs typeface="Times New Roman Regular" panose="02020503050405090304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9495155" y="4873565"/>
            <a:ext cx="21056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200" b="1" dirty="0">
                <a:latin typeface="Times New Roman Bold" panose="02020503050405090304" charset="0"/>
                <a:cs typeface="Times New Roman Bold" panose="02020503050405090304" charset="0"/>
              </a:rPr>
              <a:t>Abbreviations: </a:t>
            </a:r>
            <a:endParaRPr lang="en-US" altLang="zh-CN" sz="1200" dirty="0">
              <a:latin typeface="Times New Roman Regular" panose="02020503050405090304" charset="0"/>
              <a:cs typeface="Times New Roman Regular" panose="02020503050405090304" charset="0"/>
            </a:endParaRPr>
          </a:p>
          <a:p>
            <a:pPr algn="l"/>
            <a:r>
              <a:rPr lang="en-US" altLang="zh-CN" sz="1200" dirty="0">
                <a:latin typeface="Times New Roman Regular" panose="02020503050405090304" charset="0"/>
                <a:cs typeface="Times New Roman Regular" panose="02020503050405090304" charset="0"/>
              </a:rPr>
              <a:t>GGO, ground-glass opacity, LUAD, lung adenocarcinoma; LN, lymph node; PSM, propensity score matching, HR, hazard ratio; CTR, consolidation/tumor ratio.</a:t>
            </a:r>
            <a:endParaRPr lang="en-US" altLang="zh-CN" sz="1200" dirty="0">
              <a:latin typeface="Times New Roman Regular" panose="02020503050405090304" charset="0"/>
              <a:cs typeface="Times New Roman Regular" panose="02020503050405090304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3880427" y="2327441"/>
            <a:ext cx="5149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SzPct val="50000"/>
              <a:buFont typeface="Wingdings" panose="05000000000000000000" charset="0"/>
              <a:buChar char=""/>
            </a:pPr>
            <a:r>
              <a:rPr lang="en-US" altLang="zh-CN" sz="1400" dirty="0">
                <a:latin typeface="Times New Roman Regular" panose="02020503050405090304" charset="0"/>
                <a:cs typeface="Times New Roman Regular" panose="02020503050405090304" charset="0"/>
              </a:rPr>
              <a:t>No significant difference between solid and part-solid groups after PSM.</a:t>
            </a:r>
            <a:endParaRPr lang="en-US" altLang="zh-CN" sz="1400" dirty="0">
              <a:latin typeface="Times New Roman Regular" panose="02020503050405090304" charset="0"/>
              <a:cs typeface="Times New Roman Regular" panose="02020503050405090304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880427" y="4972687"/>
            <a:ext cx="5149522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SzPct val="50000"/>
              <a:buFont typeface="Wingdings" panose="05000000000000000000" charset="0"/>
              <a:buChar char=""/>
            </a:pPr>
            <a:r>
              <a:rPr lang="en-US" altLang="zh-CN" sz="1400" dirty="0">
                <a:latin typeface="Times New Roman Regular" panose="02020503050405090304" charset="0"/>
                <a:cs typeface="Times New Roman Regular" panose="02020503050405090304" charset="0"/>
              </a:rPr>
              <a:t>Multivariable Cox-regression: GGO component was </a:t>
            </a:r>
            <a:r>
              <a:rPr lang="en-US" altLang="zh-CN" sz="1400" b="1" dirty="0">
                <a:latin typeface="Times New Roman Bold" panose="02020503050405090304" charset="0"/>
                <a:cs typeface="Times New Roman Bold" panose="02020503050405090304" charset="0"/>
              </a:rPr>
              <a:t>not </a:t>
            </a:r>
            <a:r>
              <a:rPr lang="en-US" altLang="zh-CN" sz="1400" dirty="0">
                <a:latin typeface="Times New Roman Regular" panose="02020503050405090304" charset="0"/>
                <a:cs typeface="Times New Roman Regular" panose="02020503050405090304" charset="0"/>
              </a:rPr>
              <a:t>an independent prognostic factor: RFS [HR: 1.27(0.90-1.78), P=0.17], OS [HR: 1.42(0.98-1.05), P=0.07]. </a:t>
            </a:r>
            <a:endParaRPr lang="en-US" altLang="zh-CN" sz="1400" dirty="0">
              <a:latin typeface="Times New Roman Regular" panose="02020503050405090304" charset="0"/>
              <a:cs typeface="Times New Roman Regular" panose="02020503050405090304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277523" y="1964251"/>
            <a:ext cx="3458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50000"/>
              <a:buFont typeface="Wingdings" panose="05000000000000000000" charset="0"/>
              <a:buChar char=""/>
            </a:pPr>
            <a:r>
              <a:rPr lang="en-US" altLang="zh-CN" sz="1400" dirty="0">
                <a:latin typeface="Times New Roman Regular" panose="02020503050405090304" charset="0"/>
                <a:cs typeface="Times New Roman Regular" panose="02020503050405090304" charset="0"/>
              </a:rPr>
              <a:t>To verify the prognostic impact of GGO component in LN positive  LUAD.</a:t>
            </a:r>
            <a:endParaRPr lang="en-US" altLang="zh-CN" sz="1400" dirty="0">
              <a:latin typeface="Times New Roman Regular" panose="02020503050405090304" charset="0"/>
              <a:cs typeface="Times New Roman Regular" panose="02020503050405090304" charset="0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344805" y="3064510"/>
            <a:ext cx="31165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SzPct val="50000"/>
              <a:buFont typeface="Wingdings" panose="05000000000000000000" charset="0"/>
              <a:buChar char=""/>
            </a:pPr>
            <a:r>
              <a:rPr lang="en-US" altLang="zh-CN" sz="1200">
                <a:latin typeface="Times New Roman Regular" panose="02020503050405090304" charset="0"/>
                <a:cs typeface="Times New Roman Regular" panose="02020503050405090304" charset="0"/>
              </a:rPr>
              <a:t> </a:t>
            </a:r>
            <a:endParaRPr lang="en-US" altLang="zh-CN" sz="1200">
              <a:latin typeface="Times New Roman Regular" panose="02020503050405090304" charset="0"/>
              <a:cs typeface="Times New Roman Regular" panose="0202050305040509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83210" y="2747010"/>
            <a:ext cx="167703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>
                <a:latin typeface="Times New Roman Bold" panose="02020503050405090304" charset="0"/>
                <a:cs typeface="Times New Roman Bold" panose="02020503050405090304" charset="0"/>
              </a:rPr>
              <a:t>Methods:</a:t>
            </a:r>
            <a:endParaRPr lang="en-US" altLang="zh-CN" sz="1600" b="1">
              <a:latin typeface="Times New Roman Bold" panose="02020503050405090304" charset="0"/>
              <a:cs typeface="Times New Roman Bold" panose="0202050305040509030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47700" y="3181350"/>
            <a:ext cx="2472055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en-US" altLang="zh-CN" sz="1200" dirty="0">
                <a:latin typeface="Times New Roman Regular" panose="02020503050405090304" charset="0"/>
                <a:cs typeface="Times New Roman Regular" panose="02020503050405090304" charset="0"/>
                <a:sym typeface="+mn-ea"/>
              </a:rPr>
              <a:t>Retrospective cohort of 669 patients with N1/N2 M0 LUAD receiving complete resection and systemic LN examination, 2008-2015.</a:t>
            </a:r>
            <a:endParaRPr lang="en-US" altLang="zh-CN" sz="1200" dirty="0">
              <a:latin typeface="Times New Roman Regular" panose="02020503050405090304" charset="0"/>
              <a:cs typeface="Times New Roman Regular" panose="02020503050405090304" charset="0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36575" y="4241248"/>
            <a:ext cx="1183005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latin typeface="Times New Roman Regular" panose="02020503050405090304" charset="0"/>
                <a:cs typeface="Times New Roman Regular" panose="02020503050405090304" charset="0"/>
                <a:sym typeface="+mn-ea"/>
              </a:rPr>
              <a:t>603 solid nodules</a:t>
            </a:r>
            <a:endParaRPr lang="en-US" altLang="zh-CN" sz="1200" dirty="0">
              <a:latin typeface="Times New Roman Regular" panose="02020503050405090304" charset="0"/>
              <a:cs typeface="Times New Roman Regular" panose="02020503050405090304" charset="0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884045" y="4241248"/>
            <a:ext cx="1325880" cy="4603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1200">
                <a:latin typeface="Times New Roman Regular" panose="02020503050405090304" charset="0"/>
                <a:cs typeface="Times New Roman Regular" panose="02020503050405090304" charset="0"/>
                <a:sym typeface="+mn-ea"/>
              </a:rPr>
              <a:t>66 part-solid nodules</a:t>
            </a:r>
            <a:endParaRPr lang="en-US" altLang="zh-CN" sz="1200">
              <a:latin typeface="Times New Roman Regular" panose="02020503050405090304" charset="0"/>
              <a:cs typeface="Times New Roman Regular" panose="02020503050405090304" charset="0"/>
              <a:sym typeface="+mn-ea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858520" y="4842822"/>
            <a:ext cx="2023110" cy="27699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>
                <a:solidFill>
                  <a:schemeClr val="bg1"/>
                </a:solidFill>
                <a:latin typeface="Times New Roman Bold" panose="02020503050405090304" charset="0"/>
                <a:cs typeface="Times New Roman Bold" panose="02020503050405090304" charset="0"/>
              </a:rPr>
              <a:t>Propensity score matching</a:t>
            </a:r>
            <a:endParaRPr lang="en-US" altLang="zh-CN" sz="1200" b="1">
              <a:solidFill>
                <a:schemeClr val="bg1"/>
              </a:solidFill>
              <a:latin typeface="Times New Roman Bold" panose="02020503050405090304" charset="0"/>
              <a:cs typeface="Times New Roman Bold" panose="02020503050405090304" charset="0"/>
            </a:endParaRPr>
          </a:p>
        </p:txBody>
      </p:sp>
      <p:cxnSp>
        <p:nvCxnSpPr>
          <p:cNvPr id="26" name="直接箭头连接符 25"/>
          <p:cNvCxnSpPr/>
          <p:nvPr/>
        </p:nvCxnSpPr>
        <p:spPr>
          <a:xfrm>
            <a:off x="844665" y="4704392"/>
            <a:ext cx="0" cy="543560"/>
          </a:xfrm>
          <a:prstGeom prst="straightConnector1">
            <a:avLst/>
          </a:prstGeom>
          <a:ln w="12700"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直接箭头连接符 26"/>
          <p:cNvCxnSpPr/>
          <p:nvPr/>
        </p:nvCxnSpPr>
        <p:spPr>
          <a:xfrm>
            <a:off x="2887345" y="4704392"/>
            <a:ext cx="0" cy="543560"/>
          </a:xfrm>
          <a:prstGeom prst="straightConnector1">
            <a:avLst/>
          </a:prstGeom>
          <a:ln w="12700"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" name="文本框 29"/>
          <p:cNvSpPr txBox="1"/>
          <p:nvPr/>
        </p:nvSpPr>
        <p:spPr>
          <a:xfrm>
            <a:off x="537210" y="5243590"/>
            <a:ext cx="1181735" cy="4603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latin typeface="Times New Roman Regular" panose="02020503050405090304" charset="0"/>
                <a:cs typeface="Times New Roman Regular" panose="02020503050405090304" charset="0"/>
                <a:sym typeface="+mn-ea"/>
              </a:rPr>
              <a:t>54 solid nodules</a:t>
            </a:r>
            <a:endParaRPr lang="en-US" altLang="zh-CN" sz="1200" dirty="0">
              <a:latin typeface="Times New Roman Regular" panose="02020503050405090304" charset="0"/>
              <a:cs typeface="Times New Roman Regular" panose="02020503050405090304" charset="0"/>
              <a:sym typeface="+mn-ea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1884045" y="5243590"/>
            <a:ext cx="1325880" cy="4603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latin typeface="Times New Roman Regular" panose="02020503050405090304" charset="0"/>
                <a:cs typeface="Times New Roman Regular" panose="02020503050405090304" charset="0"/>
                <a:sym typeface="+mn-ea"/>
              </a:rPr>
              <a:t>54 part-solid nodules</a:t>
            </a:r>
            <a:endParaRPr lang="en-US" altLang="zh-CN" sz="1200" dirty="0">
              <a:latin typeface="Times New Roman Regular" panose="02020503050405090304" charset="0"/>
              <a:cs typeface="Times New Roman Regular" panose="02020503050405090304" charset="0"/>
              <a:sym typeface="+mn-ea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853132" y="5939927"/>
            <a:ext cx="1978025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latin typeface="Times New Roman Regular" panose="02020503050405090304" charset="0"/>
                <a:cs typeface="Times New Roman Regular" panose="02020503050405090304" charset="0"/>
                <a:sym typeface="+mn-ea"/>
              </a:rPr>
              <a:t>Survival analysis</a:t>
            </a:r>
            <a:endParaRPr lang="en-US" altLang="zh-CN" sz="1200" dirty="0">
              <a:latin typeface="Times New Roman Regular" panose="02020503050405090304" charset="0"/>
              <a:cs typeface="Times New Roman Regular" panose="02020503050405090304" charset="0"/>
              <a:sym typeface="+mn-ea"/>
            </a:endParaRP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1"/>
          <a:srcRect t="51540" b="1"/>
          <a:stretch>
            <a:fillRect/>
          </a:stretch>
        </p:blipFill>
        <p:spPr>
          <a:xfrm>
            <a:off x="4163695" y="2959272"/>
            <a:ext cx="4644761" cy="1717096"/>
          </a:xfrm>
          <a:prstGeom prst="rect">
            <a:avLst/>
          </a:prstGeom>
        </p:spPr>
      </p:pic>
      <p:sp>
        <p:nvSpPr>
          <p:cNvPr id="44" name="文本框 43"/>
          <p:cNvSpPr txBox="1"/>
          <p:nvPr/>
        </p:nvSpPr>
        <p:spPr>
          <a:xfrm>
            <a:off x="3880427" y="2029597"/>
            <a:ext cx="5150127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SzPct val="50000"/>
              <a:buFont typeface="Wingdings" panose="05000000000000000000" charset="0"/>
              <a:buChar char=""/>
            </a:pPr>
            <a:r>
              <a:rPr lang="en-US" altLang="zh-CN" sz="1400" dirty="0">
                <a:latin typeface="Times New Roman Regular" panose="02020503050405090304" charset="0"/>
                <a:cs typeface="Times New Roman Regular" panose="02020503050405090304" charset="0"/>
              </a:rPr>
              <a:t>Median CTR of 66 part-solid lesions: 0.83 (range: 0.64-0.97).</a:t>
            </a:r>
            <a:endParaRPr lang="en-US" altLang="zh-CN" sz="1400" dirty="0">
              <a:latin typeface="Times New Roman Regular" panose="02020503050405090304" charset="0"/>
              <a:cs typeface="Times New Roman Regular" panose="02020503050405090304" charset="0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3880427" y="5761751"/>
            <a:ext cx="54013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SzPct val="50000"/>
              <a:buFont typeface="Wingdings" panose="05000000000000000000" charset="0"/>
              <a:buChar char=""/>
            </a:pPr>
            <a:r>
              <a:rPr lang="en-US" altLang="zh-CN" sz="1400" dirty="0">
                <a:latin typeface="Times New Roman Regular" panose="02020503050405090304" charset="0"/>
                <a:cs typeface="Times New Roman Regular" panose="02020503050405090304" charset="0"/>
              </a:rPr>
              <a:t>CTR was </a:t>
            </a:r>
            <a:r>
              <a:rPr lang="en-US" altLang="zh-CN" sz="1400" b="1" dirty="0">
                <a:latin typeface="Times New Roman Bold" panose="02020503050405090304" charset="0"/>
                <a:cs typeface="Times New Roman Bold" panose="02020503050405090304" charset="0"/>
              </a:rPr>
              <a:t>not </a:t>
            </a:r>
            <a:r>
              <a:rPr lang="en-US" altLang="zh-CN" sz="1400" dirty="0">
                <a:latin typeface="Times New Roman Regular" panose="02020503050405090304" charset="0"/>
                <a:cs typeface="Times New Roman Regular" panose="02020503050405090304" charset="0"/>
              </a:rPr>
              <a:t>a significant prognostic factor in the part-solid group.</a:t>
            </a:r>
            <a:endParaRPr lang="en-US" altLang="zh-CN" sz="1400" dirty="0">
              <a:latin typeface="Times New Roman Regular" panose="02020503050405090304" charset="0"/>
              <a:cs typeface="Times New Roman Regular" panose="02020503050405090304" charset="0"/>
            </a:endParaRPr>
          </a:p>
        </p:txBody>
      </p:sp>
      <p:cxnSp>
        <p:nvCxnSpPr>
          <p:cNvPr id="39" name="直接箭头连接符 25"/>
          <p:cNvCxnSpPr/>
          <p:nvPr/>
        </p:nvCxnSpPr>
        <p:spPr>
          <a:xfrm>
            <a:off x="853132" y="4103274"/>
            <a:ext cx="0" cy="137974"/>
          </a:xfrm>
          <a:prstGeom prst="straightConnector1">
            <a:avLst/>
          </a:prstGeom>
          <a:ln w="12700"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直接箭头连接符 25"/>
          <p:cNvCxnSpPr/>
          <p:nvPr/>
        </p:nvCxnSpPr>
        <p:spPr>
          <a:xfrm>
            <a:off x="2881630" y="4103274"/>
            <a:ext cx="0" cy="137974"/>
          </a:xfrm>
          <a:prstGeom prst="straightConnector1">
            <a:avLst/>
          </a:prstGeom>
          <a:ln w="12700"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直接箭头连接符 25"/>
          <p:cNvCxnSpPr/>
          <p:nvPr/>
        </p:nvCxnSpPr>
        <p:spPr>
          <a:xfrm>
            <a:off x="1796988" y="5801953"/>
            <a:ext cx="0" cy="137974"/>
          </a:xfrm>
          <a:prstGeom prst="straightConnector1">
            <a:avLst/>
          </a:prstGeom>
          <a:ln w="12700"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直线连接符 31"/>
          <p:cNvCxnSpPr/>
          <p:nvPr/>
        </p:nvCxnSpPr>
        <p:spPr>
          <a:xfrm>
            <a:off x="849086" y="4103274"/>
            <a:ext cx="203254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直线连接符 44"/>
          <p:cNvCxnSpPr/>
          <p:nvPr/>
        </p:nvCxnSpPr>
        <p:spPr>
          <a:xfrm>
            <a:off x="1798039" y="4012347"/>
            <a:ext cx="0" cy="90927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直线连接符 51"/>
          <p:cNvCxnSpPr/>
          <p:nvPr/>
        </p:nvCxnSpPr>
        <p:spPr>
          <a:xfrm>
            <a:off x="863122" y="5711026"/>
            <a:ext cx="0" cy="90927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直线连接符 52"/>
          <p:cNvCxnSpPr/>
          <p:nvPr/>
        </p:nvCxnSpPr>
        <p:spPr>
          <a:xfrm>
            <a:off x="2885648" y="5705255"/>
            <a:ext cx="0" cy="90927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直线连接符 53"/>
          <p:cNvCxnSpPr/>
          <p:nvPr/>
        </p:nvCxnSpPr>
        <p:spPr>
          <a:xfrm>
            <a:off x="858520" y="5796855"/>
            <a:ext cx="203254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1073</Words>
  <Application>WPS 演示</Application>
  <PresentationFormat>宽屏</PresentationFormat>
  <Paragraphs>41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6" baseType="lpstr">
      <vt:lpstr>Arial</vt:lpstr>
      <vt:lpstr>方正书宋_GBK</vt:lpstr>
      <vt:lpstr>Wingdings</vt:lpstr>
      <vt:lpstr>Times New Roman Bold</vt:lpstr>
      <vt:lpstr>Wingdings</vt:lpstr>
      <vt:lpstr>Times New Roman Regular</vt:lpstr>
      <vt:lpstr>等线</vt:lpstr>
      <vt:lpstr>汉仪中等线KW</vt:lpstr>
      <vt:lpstr>微软雅黑</vt:lpstr>
      <vt:lpstr>汉仪旗黑</vt:lpstr>
      <vt:lpstr>宋体</vt:lpstr>
      <vt:lpstr>Arial Unicode MS</vt:lpstr>
      <vt:lpstr>等线 Light</vt:lpstr>
      <vt:lpstr>汉仪书宋二KW</vt:lpstr>
      <vt:lpstr>Office 主题​​</vt:lpstr>
      <vt:lpstr> Lung adenocarcinoma with lymph node metastasis:  Is ground glass opacity a prognostic factor?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User</dc:creator>
  <cp:lastModifiedBy>umasugi</cp:lastModifiedBy>
  <cp:revision>76</cp:revision>
  <cp:lastPrinted>2021-04-06T12:09:03Z</cp:lastPrinted>
  <dcterms:created xsi:type="dcterms:W3CDTF">2021-04-06T12:09:03Z</dcterms:created>
  <dcterms:modified xsi:type="dcterms:W3CDTF">2021-04-06T12:09:03Z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2052-3.4.2.5348</vt:lpwstr>
  </property>
</Properties>
</file>