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719C"/>
    <a:srgbClr val="E993E9"/>
    <a:srgbClr val="F8DCF8"/>
    <a:srgbClr val="FF2600"/>
    <a:srgbClr val="FF9300"/>
    <a:srgbClr val="FFFC00"/>
    <a:srgbClr val="93F5A6"/>
    <a:srgbClr val="B5FAA4"/>
    <a:srgbClr val="F05C00"/>
    <a:srgbClr val="FDB3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5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DB4C-6867-4322-939B-BD53A11E6EF0}" type="datetimeFigureOut">
              <a:rPr lang="de-DE" smtClean="0"/>
              <a:t>25.03.2021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0C53-9722-408E-B846-A45C43D89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2535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DB4C-6867-4322-939B-BD53A11E6EF0}" type="datetimeFigureOut">
              <a:rPr lang="de-DE" smtClean="0"/>
              <a:t>25.03.2021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0C53-9722-408E-B846-A45C43D89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518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DB4C-6867-4322-939B-BD53A11E6EF0}" type="datetimeFigureOut">
              <a:rPr lang="de-DE" smtClean="0"/>
              <a:t>25.03.2021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0C53-9722-408E-B846-A45C43D89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3757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DB4C-6867-4322-939B-BD53A11E6EF0}" type="datetimeFigureOut">
              <a:rPr lang="de-DE" smtClean="0"/>
              <a:t>25.03.2021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0C53-9722-408E-B846-A45C43D89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099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DB4C-6867-4322-939B-BD53A11E6EF0}" type="datetimeFigureOut">
              <a:rPr lang="de-DE" smtClean="0"/>
              <a:t>25.03.2021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0C53-9722-408E-B846-A45C43D89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53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DB4C-6867-4322-939B-BD53A11E6EF0}" type="datetimeFigureOut">
              <a:rPr lang="de-DE" smtClean="0"/>
              <a:t>25.03.2021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0C53-9722-408E-B846-A45C43D89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7343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DB4C-6867-4322-939B-BD53A11E6EF0}" type="datetimeFigureOut">
              <a:rPr lang="de-DE" smtClean="0"/>
              <a:t>25.03.2021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0C53-9722-408E-B846-A45C43D89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6629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DB4C-6867-4322-939B-BD53A11E6EF0}" type="datetimeFigureOut">
              <a:rPr lang="de-DE" smtClean="0"/>
              <a:t>25.03.2021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0C53-9722-408E-B846-A45C43D89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981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DB4C-6867-4322-939B-BD53A11E6EF0}" type="datetimeFigureOut">
              <a:rPr lang="de-DE" smtClean="0"/>
              <a:t>25.03.2021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0C53-9722-408E-B846-A45C43D89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7316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DB4C-6867-4322-939B-BD53A11E6EF0}" type="datetimeFigureOut">
              <a:rPr lang="de-DE" smtClean="0"/>
              <a:t>25.03.2021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0C53-9722-408E-B846-A45C43D89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5452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DB4C-6867-4322-939B-BD53A11E6EF0}" type="datetimeFigureOut">
              <a:rPr lang="de-DE" smtClean="0"/>
              <a:t>25.03.2021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0C53-9722-408E-B846-A45C43D89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9473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8DB4C-6867-4322-939B-BD53A11E6EF0}" type="datetimeFigureOut">
              <a:rPr lang="de-DE" smtClean="0"/>
              <a:t>25.03.2021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60C53-9722-408E-B846-A45C43D89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6884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443174"/>
              </p:ext>
            </p:extLst>
          </p:nvPr>
        </p:nvGraphicFramePr>
        <p:xfrm>
          <a:off x="366714" y="166856"/>
          <a:ext cx="11458572" cy="647074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09762">
                  <a:extLst>
                    <a:ext uri="{9D8B030D-6E8A-4147-A177-3AD203B41FA5}">
                      <a16:colId xmlns:a16="http://schemas.microsoft.com/office/drawing/2014/main" val="1284970197"/>
                    </a:ext>
                  </a:extLst>
                </a:gridCol>
                <a:gridCol w="1909762">
                  <a:extLst>
                    <a:ext uri="{9D8B030D-6E8A-4147-A177-3AD203B41FA5}">
                      <a16:colId xmlns:a16="http://schemas.microsoft.com/office/drawing/2014/main" val="1351143974"/>
                    </a:ext>
                  </a:extLst>
                </a:gridCol>
                <a:gridCol w="1909762">
                  <a:extLst>
                    <a:ext uri="{9D8B030D-6E8A-4147-A177-3AD203B41FA5}">
                      <a16:colId xmlns:a16="http://schemas.microsoft.com/office/drawing/2014/main" val="1527394738"/>
                    </a:ext>
                  </a:extLst>
                </a:gridCol>
                <a:gridCol w="1909762">
                  <a:extLst>
                    <a:ext uri="{9D8B030D-6E8A-4147-A177-3AD203B41FA5}">
                      <a16:colId xmlns:a16="http://schemas.microsoft.com/office/drawing/2014/main" val="2138921943"/>
                    </a:ext>
                  </a:extLst>
                </a:gridCol>
                <a:gridCol w="1909762">
                  <a:extLst>
                    <a:ext uri="{9D8B030D-6E8A-4147-A177-3AD203B41FA5}">
                      <a16:colId xmlns:a16="http://schemas.microsoft.com/office/drawing/2014/main" val="3184254239"/>
                    </a:ext>
                  </a:extLst>
                </a:gridCol>
                <a:gridCol w="1909762">
                  <a:extLst>
                    <a:ext uri="{9D8B030D-6E8A-4147-A177-3AD203B41FA5}">
                      <a16:colId xmlns:a16="http://schemas.microsoft.com/office/drawing/2014/main" val="3863949042"/>
                    </a:ext>
                  </a:extLst>
                </a:gridCol>
              </a:tblGrid>
              <a:tr h="693756">
                <a:tc gridSpan="6">
                  <a:txBody>
                    <a:bodyPr/>
                    <a:lstStyle/>
                    <a:p>
                      <a:pPr algn="ctr"/>
                      <a:r>
                        <a:rPr lang="de-AT" sz="3600" dirty="0">
                          <a:solidFill>
                            <a:schemeClr val="tx1"/>
                          </a:solidFill>
                        </a:rPr>
                        <a:t>Stress </a:t>
                      </a:r>
                      <a:r>
                        <a:rPr lang="de-AT" sz="3600" dirty="0" err="1">
                          <a:solidFill>
                            <a:schemeClr val="tx1"/>
                          </a:solidFill>
                        </a:rPr>
                        <a:t>Hyperglycemia</a:t>
                      </a:r>
                      <a:r>
                        <a:rPr lang="de-AT" sz="3600" dirty="0">
                          <a:solidFill>
                            <a:schemeClr val="tx1"/>
                          </a:solidFill>
                        </a:rPr>
                        <a:t> in </a:t>
                      </a:r>
                      <a:r>
                        <a:rPr lang="de-AT" sz="3600" dirty="0" err="1">
                          <a:solidFill>
                            <a:schemeClr val="tx1"/>
                          </a:solidFill>
                        </a:rPr>
                        <a:t>Blunt</a:t>
                      </a:r>
                      <a:r>
                        <a:rPr lang="de-AT" sz="3600" baseline="0" dirty="0">
                          <a:solidFill>
                            <a:schemeClr val="tx1"/>
                          </a:solidFill>
                        </a:rPr>
                        <a:t> Trauma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67919"/>
                  </a:ext>
                </a:extLst>
              </a:tr>
              <a:tr h="1805029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075039"/>
                  </a:ext>
                </a:extLst>
              </a:tr>
              <a:tr h="794392">
                <a:tc>
                  <a:txBody>
                    <a:bodyPr/>
                    <a:lstStyle/>
                    <a:p>
                      <a:pPr algn="ctr"/>
                      <a:r>
                        <a:rPr lang="de-AT" b="1" dirty="0"/>
                        <a:t>AAST I</a:t>
                      </a:r>
                      <a:endParaRPr lang="de-DE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967627"/>
                  </a:ext>
                </a:extLst>
              </a:tr>
              <a:tr h="794392">
                <a:tc>
                  <a:txBody>
                    <a:bodyPr/>
                    <a:lstStyle/>
                    <a:p>
                      <a:pPr algn="ctr"/>
                      <a:r>
                        <a:rPr lang="de-AT" b="1" dirty="0"/>
                        <a:t>AAST II</a:t>
                      </a:r>
                      <a:endParaRPr lang="de-DE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8DCF8"/>
                        </a:gs>
                        <a:gs pos="65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8DCF8"/>
                        </a:gs>
                        <a:gs pos="65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8DCF8"/>
                        </a:gs>
                        <a:gs pos="65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8DCF8"/>
                        </a:gs>
                        <a:gs pos="65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8DCF8"/>
                        </a:gs>
                        <a:gs pos="65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8DCF8"/>
                        </a:gs>
                        <a:gs pos="65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05625983"/>
                  </a:ext>
                </a:extLst>
              </a:tr>
              <a:tr h="794392">
                <a:tc>
                  <a:txBody>
                    <a:bodyPr/>
                    <a:lstStyle/>
                    <a:p>
                      <a:pPr algn="ctr"/>
                      <a:r>
                        <a:rPr lang="de-AT" b="1" dirty="0"/>
                        <a:t>AAST III</a:t>
                      </a:r>
                      <a:endParaRPr lang="de-DE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0B2F0"/>
                        </a:gs>
                        <a:gs pos="65000">
                          <a:srgbClr val="F8DCF8"/>
                        </a:gs>
                        <a:gs pos="100000">
                          <a:srgbClr val="F8DCF8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0B2F0"/>
                        </a:gs>
                        <a:gs pos="65000">
                          <a:srgbClr val="F8DCF8"/>
                        </a:gs>
                        <a:gs pos="100000">
                          <a:srgbClr val="F8DCF8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0B2F0"/>
                        </a:gs>
                        <a:gs pos="65000">
                          <a:srgbClr val="F8DCF8"/>
                        </a:gs>
                        <a:gs pos="100000">
                          <a:srgbClr val="F8DCF8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0B2F0"/>
                        </a:gs>
                        <a:gs pos="65000">
                          <a:srgbClr val="F8DCF8"/>
                        </a:gs>
                        <a:gs pos="100000">
                          <a:srgbClr val="F8DCF8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0B2F0"/>
                        </a:gs>
                        <a:gs pos="65000">
                          <a:srgbClr val="F8DCF8"/>
                        </a:gs>
                        <a:gs pos="100000">
                          <a:srgbClr val="F8DCF8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0B2F0"/>
                        </a:gs>
                        <a:gs pos="65000">
                          <a:srgbClr val="F8DCF8"/>
                        </a:gs>
                        <a:gs pos="100000">
                          <a:srgbClr val="F8DCF8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80912544"/>
                  </a:ext>
                </a:extLst>
              </a:tr>
              <a:tr h="794392">
                <a:tc>
                  <a:txBody>
                    <a:bodyPr/>
                    <a:lstStyle/>
                    <a:p>
                      <a:pPr algn="ctr"/>
                      <a:r>
                        <a:rPr lang="de-AT" b="1" dirty="0"/>
                        <a:t>AAST IV</a:t>
                      </a:r>
                      <a:endParaRPr lang="de-DE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478E4"/>
                        </a:gs>
                        <a:gs pos="65000">
                          <a:srgbClr val="F0B2F0"/>
                        </a:gs>
                        <a:gs pos="100000">
                          <a:srgbClr val="F0B2F0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478E4"/>
                        </a:gs>
                        <a:gs pos="65000">
                          <a:srgbClr val="F0B2F0"/>
                        </a:gs>
                        <a:gs pos="100000">
                          <a:srgbClr val="F0B2F0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478E4"/>
                        </a:gs>
                        <a:gs pos="65000">
                          <a:srgbClr val="F0B2F0"/>
                        </a:gs>
                        <a:gs pos="100000">
                          <a:srgbClr val="F0B2F0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478E4"/>
                        </a:gs>
                        <a:gs pos="65000">
                          <a:srgbClr val="F0B2F0"/>
                        </a:gs>
                        <a:gs pos="100000">
                          <a:srgbClr val="F0B2F0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478E4"/>
                        </a:gs>
                        <a:gs pos="65000">
                          <a:srgbClr val="F0B2F0"/>
                        </a:gs>
                        <a:gs pos="100000">
                          <a:srgbClr val="F0B2F0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478E4"/>
                        </a:gs>
                        <a:gs pos="65000">
                          <a:srgbClr val="F0B2F0"/>
                        </a:gs>
                        <a:gs pos="100000">
                          <a:srgbClr val="F0B2F0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62331816"/>
                  </a:ext>
                </a:extLst>
              </a:tr>
              <a:tr h="794392">
                <a:tc>
                  <a:txBody>
                    <a:bodyPr/>
                    <a:lstStyle/>
                    <a:p>
                      <a:pPr algn="ctr"/>
                      <a:r>
                        <a:rPr lang="de-AT" b="1" dirty="0"/>
                        <a:t>AAST V</a:t>
                      </a:r>
                      <a:endParaRPr lang="de-DE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DA46DA"/>
                        </a:gs>
                        <a:gs pos="65000">
                          <a:srgbClr val="E478E4"/>
                        </a:gs>
                        <a:gs pos="100000">
                          <a:srgbClr val="E478E4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5000">
                          <a:srgbClr val="E993E9"/>
                        </a:gs>
                        <a:gs pos="50000">
                          <a:srgbClr val="E478E4">
                            <a:tint val="44500"/>
                            <a:satMod val="16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DA46DA"/>
                        </a:gs>
                        <a:gs pos="65000">
                          <a:srgbClr val="E478E4"/>
                        </a:gs>
                        <a:gs pos="100000">
                          <a:srgbClr val="E478E4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DA46DA"/>
                        </a:gs>
                        <a:gs pos="65000">
                          <a:srgbClr val="E478E4"/>
                        </a:gs>
                        <a:gs pos="100000">
                          <a:srgbClr val="E478E4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DA46DA"/>
                        </a:gs>
                        <a:gs pos="65000">
                          <a:srgbClr val="E478E4"/>
                        </a:gs>
                        <a:gs pos="100000">
                          <a:srgbClr val="E478E4"/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DA46DA"/>
                        </a:gs>
                        <a:gs pos="65000">
                          <a:srgbClr val="E478E4"/>
                        </a:gs>
                        <a:gs pos="100000">
                          <a:srgbClr val="E478E4"/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34015949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829" y="1259000"/>
            <a:ext cx="1605284" cy="1102950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8151317" y="2302038"/>
            <a:ext cx="1628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 err="1"/>
              <a:t>Tissue</a:t>
            </a:r>
            <a:r>
              <a:rPr lang="de-AT" b="1" dirty="0"/>
              <a:t> </a:t>
            </a:r>
            <a:r>
              <a:rPr lang="de-AT" b="1" dirty="0" err="1"/>
              <a:t>damage</a:t>
            </a:r>
            <a:endParaRPr lang="de-DE" b="1" dirty="0"/>
          </a:p>
        </p:txBody>
      </p:sp>
      <p:sp>
        <p:nvSpPr>
          <p:cNvPr id="12" name="Pfeil nach unten 11"/>
          <p:cNvSpPr/>
          <p:nvPr/>
        </p:nvSpPr>
        <p:spPr>
          <a:xfrm>
            <a:off x="7997588" y="2695575"/>
            <a:ext cx="1883391" cy="3952877"/>
          </a:xfrm>
          <a:prstGeom prst="downArrow">
            <a:avLst/>
          </a:prstGeom>
          <a:gradFill flip="none" rotWithShape="1">
            <a:gsLst>
              <a:gs pos="0">
                <a:schemeClr val="tx1"/>
              </a:gs>
              <a:gs pos="50000">
                <a:srgbClr val="000000">
                  <a:tint val="44500"/>
                  <a:satMod val="160000"/>
                </a:srgbClr>
              </a:gs>
              <a:gs pos="100000">
                <a:srgbClr val="00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Textfeld 31"/>
          <p:cNvSpPr txBox="1"/>
          <p:nvPr/>
        </p:nvSpPr>
        <p:spPr>
          <a:xfrm>
            <a:off x="10208702" y="2288143"/>
            <a:ext cx="1145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Blood </a:t>
            </a:r>
            <a:r>
              <a:rPr lang="de-AT" b="1" dirty="0" err="1"/>
              <a:t>loss</a:t>
            </a:r>
            <a:endParaRPr lang="de-DE" b="1" dirty="0"/>
          </a:p>
        </p:txBody>
      </p:sp>
      <p:sp>
        <p:nvSpPr>
          <p:cNvPr id="34" name="Pfeil nach unten 33"/>
          <p:cNvSpPr/>
          <p:nvPr/>
        </p:nvSpPr>
        <p:spPr>
          <a:xfrm>
            <a:off x="9924989" y="4276725"/>
            <a:ext cx="1883391" cy="2371727"/>
          </a:xfrm>
          <a:prstGeom prst="downArrow">
            <a:avLst/>
          </a:prstGeom>
          <a:gradFill flip="none" rotWithShape="1">
            <a:gsLst>
              <a:gs pos="0">
                <a:srgbClr val="A40000"/>
              </a:gs>
              <a:gs pos="43000">
                <a:srgbClr val="E79191"/>
              </a:gs>
              <a:gs pos="90000">
                <a:schemeClr val="bg1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595" y="1244109"/>
            <a:ext cx="1550053" cy="117668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150" y="1126570"/>
            <a:ext cx="1247726" cy="1360134"/>
          </a:xfrm>
          <a:prstGeom prst="rect">
            <a:avLst/>
          </a:prstGeom>
        </p:spPr>
      </p:pic>
      <p:sp>
        <p:nvSpPr>
          <p:cNvPr id="7" name="Dreieck 6">
            <a:extLst>
              <a:ext uri="{FF2B5EF4-FFF2-40B4-BE49-F238E27FC236}">
                <a16:creationId xmlns:a16="http://schemas.microsoft.com/office/drawing/2014/main" id="{D031AD3C-4F74-3048-B613-ADF02C08238B}"/>
              </a:ext>
            </a:extLst>
          </p:cNvPr>
          <p:cNvSpPr/>
          <p:nvPr/>
        </p:nvSpPr>
        <p:spPr>
          <a:xfrm>
            <a:off x="2311022" y="2671370"/>
            <a:ext cx="1842154" cy="3171600"/>
          </a:xfrm>
          <a:prstGeom prst="triangle">
            <a:avLst/>
          </a:prstGeom>
          <a:blipFill dpi="0" rotWithShape="1">
            <a:blip r:embed="rId5">
              <a:alphaModFix amt="53000"/>
            </a:blip>
            <a:srcRect/>
            <a:tile tx="438150" ty="-196850" sx="50000" sy="5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Dreieck 52">
            <a:extLst>
              <a:ext uri="{FF2B5EF4-FFF2-40B4-BE49-F238E27FC236}">
                <a16:creationId xmlns:a16="http://schemas.microsoft.com/office/drawing/2014/main" id="{8F9A9DD9-0167-F44F-9D1E-2D929F7D0C59}"/>
              </a:ext>
            </a:extLst>
          </p:cNvPr>
          <p:cNvSpPr/>
          <p:nvPr/>
        </p:nvSpPr>
        <p:spPr>
          <a:xfrm>
            <a:off x="4222455" y="2695575"/>
            <a:ext cx="1830826" cy="3942026"/>
          </a:xfrm>
          <a:prstGeom prst="triangle">
            <a:avLst/>
          </a:prstGeom>
          <a:blipFill dpi="0" rotWithShape="1">
            <a:blip r:embed="rId5">
              <a:alphaModFix amt="53000"/>
            </a:blip>
            <a:srcRect/>
            <a:tile tx="444500" ty="-241300" sx="48000" sy="48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Dreieck 69">
            <a:extLst>
              <a:ext uri="{FF2B5EF4-FFF2-40B4-BE49-F238E27FC236}">
                <a16:creationId xmlns:a16="http://schemas.microsoft.com/office/drawing/2014/main" id="{D8899FF8-8327-CA48-9BED-F7E13F3793E4}"/>
              </a:ext>
            </a:extLst>
          </p:cNvPr>
          <p:cNvSpPr/>
          <p:nvPr/>
        </p:nvSpPr>
        <p:spPr>
          <a:xfrm>
            <a:off x="6122560" y="2684725"/>
            <a:ext cx="1830826" cy="3952876"/>
          </a:xfrm>
          <a:prstGeom prst="triangle">
            <a:avLst/>
          </a:prstGeom>
          <a:blipFill dpi="0" rotWithShape="1">
            <a:blip r:embed="rId5">
              <a:alphaModFix amt="53000"/>
            </a:blip>
            <a:srcRect/>
            <a:tile tx="457200" ty="-241300" sx="48000" sy="48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1" name="Dreieck 70">
            <a:extLst>
              <a:ext uri="{FF2B5EF4-FFF2-40B4-BE49-F238E27FC236}">
                <a16:creationId xmlns:a16="http://schemas.microsoft.com/office/drawing/2014/main" id="{6149749D-383E-2440-9C7B-9D703CC32231}"/>
              </a:ext>
            </a:extLst>
          </p:cNvPr>
          <p:cNvSpPr/>
          <p:nvPr/>
        </p:nvSpPr>
        <p:spPr>
          <a:xfrm rot="10800000">
            <a:off x="2311021" y="5841513"/>
            <a:ext cx="1842153" cy="796087"/>
          </a:xfrm>
          <a:prstGeom prst="triangle">
            <a:avLst>
              <a:gd name="adj" fmla="val 50801"/>
            </a:avLst>
          </a:prstGeom>
          <a:blipFill dpi="0" rotWithShape="0">
            <a:blip r:embed="rId5">
              <a:alphaModFix amt="50000"/>
            </a:blip>
            <a:srcRect/>
            <a:tile tx="425450" ty="-101600" sx="50000" sy="5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3" name="Textfeld 72">
            <a:extLst>
              <a:ext uri="{FF2B5EF4-FFF2-40B4-BE49-F238E27FC236}">
                <a16:creationId xmlns:a16="http://schemas.microsoft.com/office/drawing/2014/main" id="{E45DE8CE-8F43-6544-8F46-777105DC0BC4}"/>
              </a:ext>
            </a:extLst>
          </p:cNvPr>
          <p:cNvSpPr txBox="1"/>
          <p:nvPr/>
        </p:nvSpPr>
        <p:spPr>
          <a:xfrm>
            <a:off x="520932" y="2284328"/>
            <a:ext cx="1551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 err="1"/>
              <a:t>Injury</a:t>
            </a:r>
            <a:r>
              <a:rPr lang="de-AT" b="1" dirty="0"/>
              <a:t> </a:t>
            </a:r>
            <a:r>
              <a:rPr lang="de-AT" b="1" dirty="0" err="1"/>
              <a:t>severity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051096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308" y="4143375"/>
            <a:ext cx="1289829" cy="69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881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Breitbild</PresentationFormat>
  <Paragraphs>9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PowerPoint-Präsentation</vt:lpstr>
    </vt:vector>
  </TitlesOfParts>
  <Company>tirol-kliniken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KREUTZIGER Janett,Ass.Prof. Priv.Doz. Dr.</dc:creator>
  <cp:lastModifiedBy>KREUTZIGER Janett,Ass.Prof. Priv.Doz. Dr.</cp:lastModifiedBy>
  <cp:revision>24</cp:revision>
  <dcterms:created xsi:type="dcterms:W3CDTF">2021-03-18T10:28:15Z</dcterms:created>
  <dcterms:modified xsi:type="dcterms:W3CDTF">2021-03-25T12:01:48Z</dcterms:modified>
</cp:coreProperties>
</file>