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Holland" initials="MH" lastIdx="1" clrIdx="0">
    <p:extLst>
      <p:ext uri="{19B8F6BF-5375-455C-9EA6-DF929625EA0E}">
        <p15:presenceInfo xmlns:p15="http://schemas.microsoft.com/office/powerpoint/2012/main" userId="S::icrumhol@lshtm.ac.uk::f73db836-37be-4424-89aa-c6fe066f52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/>
    <p:restoredTop sz="94246"/>
  </p:normalViewPr>
  <p:slideViewPr>
    <p:cSldViewPr snapToGrid="0" snapToObjects="1">
      <p:cViewPr varScale="1">
        <p:scale>
          <a:sx n="79" d="100"/>
          <a:sy n="79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08573-EF72-ED40-884B-77D419A77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A108B-8CB2-1F40-8D9A-9AD342ACE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22D5F-E199-374E-9D49-219542C6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2925-7BBE-DD41-AEFA-5F19A2F9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80D90-DC37-124D-8116-BC6E8A58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57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1454D-3049-A34A-AC8D-16EBB51F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67A1D-0AD7-EC40-9587-21FECA81F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11038-7957-B941-9280-56533BFD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EEF78-F713-2C4F-A48F-660AC433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0EB6-5A22-8640-AF8E-1832B5A6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2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9C54-9DA2-E14E-90CB-936EC8C4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8E9FA-4E7A-B340-A19D-97EE865F6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9BD30-695C-E74D-A6A7-549E11004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C426A-A553-694D-8419-25843376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88E71-5D1F-2648-B705-616AA421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4395A-72EB-A74D-9EE0-444BB0EA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3C18-5D8A-544B-BCC3-DFF9525E28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3F2F6-2B8C-5F4C-A823-46422B0F3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310E1-8577-1641-BA43-1E3E0DA2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F3AE0-1BF9-FE4A-B2D0-D9DD0154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976CD-297F-FB43-96DA-7283AC51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09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128D-1947-314E-A6BE-EECE70C58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29E4A-C013-CC48-9DC2-9409DC109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660CEC-D209-DB46-B80B-96F77174C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0781E-25B9-9242-8857-637181E45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4A3CE-8267-B14C-BC6C-204323808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BC1B86-C49F-B34E-AF6A-D19E5172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F818B9-1D06-8845-828F-920422835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D061B-C0C4-A84F-A491-46DD72DD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8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4F1B8-0DF7-B84E-BC97-002E0AEE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68FBFD-4FAE-1A42-8181-E4CE3CA1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996187-A799-6042-973F-B68C71EF6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42177D-0C8E-4A41-814F-7CCE5EE4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93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EBC0B7-6C7F-E348-964C-1A4F459CA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6D561D-9ADE-9E4E-BFA2-0313E307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73AAB-65F6-7E45-8E8A-666ABD1B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6D0D0-3771-CE44-95E5-84EB80E8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088DA-7FC7-CF48-8616-B6D2A2F01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5D398-7BE8-B440-884A-57FC62133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D57CC-5931-F347-B705-5407BDDFD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28E3F-EDC3-FF4C-AC4C-ED6B7100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F5AFC-AC08-D84B-98D0-5AC546A8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5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F94E-A880-F04B-9922-1F4F99C8A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4F0031-5645-4D4F-96C5-F93290D25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D8B84-4AB9-EA43-892F-CFD2D981A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99E54-5997-EE40-A6B9-78D35CEEC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488A9-23C7-B947-B8E3-E628DBAC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31B49-E0E8-AE49-AC27-0B84CA0F4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52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B0845-4802-8A4A-902D-7EC8DAF2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1E34DC-731D-2245-BC30-3F1AB13B1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18193-85AF-054D-AE10-5EF288BE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9F304-0229-094B-8CBA-BEA476B1F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AEDC5-C1E2-204B-821E-406F5689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1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DE202E-B26F-F343-B136-D18F9C6A31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B03FA8-153E-FE47-9974-2CC33DCC2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9EFD9-CBA5-554B-9461-DDEDB1A7B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C3C60-E5CA-C04F-BBDF-1D893C65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06E56-F126-BB4B-85FC-68CA2F95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9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575F9-CA42-9F40-AB9C-29C6D44E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3E61A-7232-FA47-B034-8A7EEC3C5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C5C66-7628-1641-8509-707974AF6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C3745-9F75-5940-9D80-C029FFE1130B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74426-144C-844A-9D93-375C39B31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273DD-13F8-C64D-BAEF-87A1D1053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67632-9C4D-8E4D-B29A-91B10423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00A75F-C457-E140-9E77-01136DE94B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56" r="1" b="1"/>
          <a:stretch/>
        </p:blipFill>
        <p:spPr>
          <a:xfrm>
            <a:off x="7440731" y="3404576"/>
            <a:ext cx="4535529" cy="291078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6EC2CAE-5DFF-A745-8D2E-D1581D50A667}"/>
              </a:ext>
            </a:extLst>
          </p:cNvPr>
          <p:cNvGrpSpPr/>
          <p:nvPr/>
        </p:nvGrpSpPr>
        <p:grpSpPr>
          <a:xfrm>
            <a:off x="6885801" y="482474"/>
            <a:ext cx="5092697" cy="1580518"/>
            <a:chOff x="0" y="28491"/>
            <a:chExt cx="5292765" cy="176358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5FC50E5-1F32-584B-AAF1-FBE1DA3825FB}"/>
                </a:ext>
              </a:extLst>
            </p:cNvPr>
            <p:cNvSpPr/>
            <p:nvPr/>
          </p:nvSpPr>
          <p:spPr>
            <a:xfrm>
              <a:off x="2436411" y="28491"/>
              <a:ext cx="711532" cy="37020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Plasmid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495A9E-8C25-2A4A-B20D-16A2AF9EBB04}"/>
                </a:ext>
              </a:extLst>
            </p:cNvPr>
            <p:cNvSpPr/>
            <p:nvPr/>
          </p:nvSpPr>
          <p:spPr>
            <a:xfrm>
              <a:off x="576731" y="31214"/>
              <a:ext cx="739861" cy="37020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RPP30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B98BCD-8427-6543-94CD-7F484DE7F56A}"/>
                </a:ext>
              </a:extLst>
            </p:cNvPr>
            <p:cNvSpPr/>
            <p:nvPr/>
          </p:nvSpPr>
          <p:spPr>
            <a:xfrm>
              <a:off x="4078466" y="95627"/>
              <a:ext cx="673145" cy="303059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OMCB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F6A8CBD-B7AC-7F47-A615-BDB42EB4F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1" t="29202" r="45895" b="30637"/>
            <a:stretch>
              <a:fillRect/>
            </a:stretch>
          </p:blipFill>
          <p:spPr bwMode="auto">
            <a:xfrm>
              <a:off x="0" y="372849"/>
              <a:ext cx="1838325" cy="1419225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D8835D7-AC29-BC45-BD9A-39F07AD15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3" t="29202" r="45551" b="30637"/>
            <a:stretch>
              <a:fillRect/>
            </a:stretch>
          </p:blipFill>
          <p:spPr bwMode="auto">
            <a:xfrm>
              <a:off x="1863765" y="372849"/>
              <a:ext cx="1752600" cy="1419225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83BB261-3E0F-0845-AFE4-27F183873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7" t="28773" r="45728" b="30212"/>
            <a:stretch>
              <a:fillRect/>
            </a:stretch>
          </p:blipFill>
          <p:spPr bwMode="auto">
            <a:xfrm>
              <a:off x="3616365" y="401424"/>
              <a:ext cx="1676400" cy="1390650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9DF76D-28FE-7E49-8814-7B9C813EE6D2}"/>
              </a:ext>
            </a:extLst>
          </p:cNvPr>
          <p:cNvGrpSpPr/>
          <p:nvPr/>
        </p:nvGrpSpPr>
        <p:grpSpPr>
          <a:xfrm>
            <a:off x="328303" y="3121411"/>
            <a:ext cx="2770136" cy="2976713"/>
            <a:chOff x="4517729" y="2406425"/>
            <a:chExt cx="4072891" cy="482049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C17D7D4-AB8B-2B42-A377-F809D1089997}"/>
                </a:ext>
              </a:extLst>
            </p:cNvPr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17729" y="2406425"/>
              <a:ext cx="4072891" cy="2286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  </a:ext>
            </a:ex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3D6C59A-1EB9-4745-B088-9450A1B2BF94}"/>
                </a:ext>
              </a:extLst>
            </p:cNvPr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17729" y="4940916"/>
              <a:ext cx="4072890" cy="2285999"/>
            </a:xfrm>
            <a:prstGeom prst="rect">
              <a:avLst/>
            </a:prstGeom>
            <a:noFill/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5BDEC100-D5BE-0B46-A981-EB11D0740A50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66"/>
          <a:stretch/>
        </p:blipFill>
        <p:spPr bwMode="auto">
          <a:xfrm>
            <a:off x="213502" y="381503"/>
            <a:ext cx="3837274" cy="24036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FC05E7C-0480-9146-8746-AD410D968DD7}"/>
              </a:ext>
            </a:extLst>
          </p:cNvPr>
          <p:cNvGrpSpPr/>
          <p:nvPr/>
        </p:nvGrpSpPr>
        <p:grpSpPr>
          <a:xfrm>
            <a:off x="3254172" y="1094163"/>
            <a:ext cx="3619390" cy="4368960"/>
            <a:chOff x="-1595917" y="-2527472"/>
            <a:chExt cx="6178551" cy="6794669"/>
          </a:xfrm>
        </p:grpSpPr>
        <p:pic>
          <p:nvPicPr>
            <p:cNvPr id="33" name="Picture 32" descr="A path with trees on the side of a building&#10;&#10;Description generated with very high confidence">
              <a:extLst>
                <a:ext uri="{FF2B5EF4-FFF2-40B4-BE49-F238E27FC236}">
                  <a16:creationId xmlns:a16="http://schemas.microsoft.com/office/drawing/2014/main" id="{7CAB15BF-700E-8C4B-B931-0A5D22640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95917" y="1655538"/>
              <a:ext cx="4039241" cy="261165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640D10F-E3FD-EF43-BDC2-E47DEDB929F9}"/>
                </a:ext>
              </a:extLst>
            </p:cNvPr>
            <p:cNvPicPr/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6505" y="-2527472"/>
              <a:ext cx="4016129" cy="2917372"/>
            </a:xfrm>
            <a:prstGeom prst="rect">
              <a:avLst/>
            </a:prstGeom>
            <a:noFill/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505C263-864C-7544-939F-03F8E2F52A15}"/>
              </a:ext>
            </a:extLst>
          </p:cNvPr>
          <p:cNvSpPr txBox="1"/>
          <p:nvPr/>
        </p:nvSpPr>
        <p:spPr>
          <a:xfrm>
            <a:off x="213502" y="47333"/>
            <a:ext cx="3739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Map of district level trachoma prevalence for Africa 2018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EEA1F4-6378-5248-8BDE-0F06EA76A01A}"/>
              </a:ext>
            </a:extLst>
          </p:cNvPr>
          <p:cNvSpPr txBox="1"/>
          <p:nvPr/>
        </p:nvSpPr>
        <p:spPr>
          <a:xfrm>
            <a:off x="213502" y="2878171"/>
            <a:ext cx="3080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Specimens collected in rural Tanzanian villages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301D43-22F1-6D4A-A914-6C115E545114}"/>
              </a:ext>
            </a:extLst>
          </p:cNvPr>
          <p:cNvSpPr txBox="1"/>
          <p:nvPr/>
        </p:nvSpPr>
        <p:spPr>
          <a:xfrm>
            <a:off x="275063" y="6113070"/>
            <a:ext cx="2971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Conjunctival swabs collected and stored in a </a:t>
            </a:r>
          </a:p>
          <a:p>
            <a:r>
              <a:rPr lang="en-US" sz="1200" dirty="0"/>
              <a:t>standardized procedure for research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82E8CB-E598-B04D-8CB4-5EACDF65BD81}"/>
              </a:ext>
            </a:extLst>
          </p:cNvPr>
          <p:cNvSpPr txBox="1"/>
          <p:nvPr/>
        </p:nvSpPr>
        <p:spPr>
          <a:xfrm>
            <a:off x="3153850" y="5566874"/>
            <a:ext cx="2543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Specimens transported to KCRI-Moshi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F8BA10-8F2F-2240-8E8C-F0FFAC3C2EF8}"/>
              </a:ext>
            </a:extLst>
          </p:cNvPr>
          <p:cNvSpPr txBox="1"/>
          <p:nvPr/>
        </p:nvSpPr>
        <p:spPr>
          <a:xfrm>
            <a:off x="4672284" y="560254"/>
            <a:ext cx="2196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Viia7 Real-time qPCR assay for </a:t>
            </a:r>
          </a:p>
          <a:p>
            <a:r>
              <a:rPr lang="en-US" sz="1200" i="1" dirty="0"/>
              <a:t>Chlamydia trachomatis </a:t>
            </a:r>
            <a:r>
              <a:rPr lang="en-US" sz="1200" dirty="0"/>
              <a:t>infection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E07DB23-36B1-B740-9048-ED5C147D099B}"/>
              </a:ext>
            </a:extLst>
          </p:cNvPr>
          <p:cNvSpPr txBox="1"/>
          <p:nvPr/>
        </p:nvSpPr>
        <p:spPr>
          <a:xfrm>
            <a:off x="6867169" y="169542"/>
            <a:ext cx="5109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Triplex assay for the detection of Chlamydia trachomatis  Human DNA by qPCR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FCDE42-09AF-9647-B356-0723CEAC187F}"/>
              </a:ext>
            </a:extLst>
          </p:cNvPr>
          <p:cNvSpPr txBox="1"/>
          <p:nvPr/>
        </p:nvSpPr>
        <p:spPr>
          <a:xfrm>
            <a:off x="7796678" y="2927736"/>
            <a:ext cx="3577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DjinniChip</a:t>
            </a:r>
            <a:r>
              <a:rPr lang="en-US" sz="1200" dirty="0"/>
              <a:t> detection (LAMP) of </a:t>
            </a:r>
            <a:r>
              <a:rPr lang="en-US" sz="1200" i="1" dirty="0"/>
              <a:t>Chlamydia trachomatis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C8014D-DE74-F740-9C91-B207A4ED2E44}"/>
              </a:ext>
            </a:extLst>
          </p:cNvPr>
          <p:cNvSpPr txBox="1"/>
          <p:nvPr/>
        </p:nvSpPr>
        <p:spPr>
          <a:xfrm>
            <a:off x="5856516" y="3792481"/>
            <a:ext cx="134915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Sample processed </a:t>
            </a:r>
          </a:p>
          <a:p>
            <a:pPr algn="ctr"/>
            <a:r>
              <a:rPr lang="en-US" sz="1200" dirty="0"/>
              <a:t>for qPCR </a:t>
            </a:r>
          </a:p>
          <a:p>
            <a:pPr algn="ctr"/>
            <a:r>
              <a:rPr lang="en-US" sz="1200" dirty="0"/>
              <a:t>and</a:t>
            </a:r>
          </a:p>
          <a:p>
            <a:pPr algn="ctr"/>
            <a:r>
              <a:rPr lang="en-US" sz="1200" dirty="0" err="1"/>
              <a:t>DjinniChip</a:t>
            </a:r>
            <a:endParaRPr lang="en-US" sz="1200" dirty="0"/>
          </a:p>
        </p:txBody>
      </p: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856ADF0A-9D69-2E4D-A445-BFE27F58A661}"/>
              </a:ext>
            </a:extLst>
          </p:cNvPr>
          <p:cNvCxnSpPr>
            <a:stCxn id="43" idx="2"/>
          </p:cNvCxnSpPr>
          <p:nvPr/>
        </p:nvCxnSpPr>
        <p:spPr>
          <a:xfrm rot="16200000" flipH="1">
            <a:off x="6730267" y="4424303"/>
            <a:ext cx="276226" cy="6745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09833042-4737-E24D-8814-4D3170E11A87}"/>
              </a:ext>
            </a:extLst>
          </p:cNvPr>
          <p:cNvCxnSpPr>
            <a:stCxn id="43" idx="0"/>
          </p:cNvCxnSpPr>
          <p:nvPr/>
        </p:nvCxnSpPr>
        <p:spPr>
          <a:xfrm rot="16200000" flipV="1">
            <a:off x="5805899" y="3067288"/>
            <a:ext cx="775811" cy="6745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CD935346-43E8-5546-BD48-58C68580C770}"/>
              </a:ext>
            </a:extLst>
          </p:cNvPr>
          <p:cNvCxnSpPr>
            <a:cxnSpLocks/>
            <a:stCxn id="40" idx="0"/>
          </p:cNvCxnSpPr>
          <p:nvPr/>
        </p:nvCxnSpPr>
        <p:spPr>
          <a:xfrm rot="5400000" flipH="1" flipV="1">
            <a:off x="6178993" y="-129135"/>
            <a:ext cx="281122" cy="109765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83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6179</TotalTime>
  <Words>67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Holland</dc:creator>
  <cp:lastModifiedBy>Martin Holland</cp:lastModifiedBy>
  <cp:revision>10</cp:revision>
  <dcterms:created xsi:type="dcterms:W3CDTF">2020-06-04T16:43:44Z</dcterms:created>
  <dcterms:modified xsi:type="dcterms:W3CDTF">2020-09-03T21:39:22Z</dcterms:modified>
</cp:coreProperties>
</file>