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6" r:id="rId2"/>
    <p:sldId id="307" r:id="rId3"/>
    <p:sldId id="296" r:id="rId4"/>
    <p:sldId id="297" r:id="rId5"/>
    <p:sldId id="304" r:id="rId6"/>
    <p:sldId id="305" r:id="rId7"/>
    <p:sldId id="282" r:id="rId8"/>
    <p:sldId id="293" r:id="rId9"/>
    <p:sldId id="290" r:id="rId10"/>
    <p:sldId id="284" r:id="rId11"/>
    <p:sldId id="294" r:id="rId12"/>
    <p:sldId id="285" r:id="rId13"/>
  </p:sldIdLst>
  <p:sldSz cx="6858000" cy="9144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9267E1-7D0F-CA3B-2E44-984502DB8BFF}" name="森 信之介" initials="" userId="S::shinnosuke.mori@keio.jp::adf3ab2b-ac59-4c2f-96b0-29b5b5a661c4" providerId="AD"/>
  <p188:author id="{AE20F6E8-AD55-C4BC-2364-6BF3C7EC0F3E}" name="takayuki mizuno" initials="tm" userId="377f786c46a2413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9BFF"/>
    <a:srgbClr val="003E7D"/>
    <a:srgbClr val="1168AD"/>
    <a:srgbClr val="F4D002"/>
    <a:srgbClr val="80C686"/>
    <a:srgbClr val="F3A671"/>
    <a:srgbClr val="00FF00"/>
    <a:srgbClr val="00FFCC"/>
    <a:srgbClr val="AAD18F"/>
    <a:srgbClr val="D6E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7118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632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245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327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09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809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44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009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510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98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57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675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0D555-0E94-491A-ADFB-DD2193D6C081}" type="datetimeFigureOut">
              <a:rPr kumimoji="1" lang="ja-JP" altLang="en-US" smtClean="0"/>
              <a:t>2023/10/27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45FB8-612F-4A22-8D85-5DCA91D4A5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303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テキスト ボックス 380">
            <a:extLst>
              <a:ext uri="{FF2B5EF4-FFF2-40B4-BE49-F238E27FC236}">
                <a16:creationId xmlns:a16="http://schemas.microsoft.com/office/drawing/2014/main" id="{AF44ED81-97A0-CB9A-DC91-E8873636B0D7}"/>
              </a:ext>
            </a:extLst>
          </p:cNvPr>
          <p:cNvSpPr txBox="1"/>
          <p:nvPr/>
        </p:nvSpPr>
        <p:spPr>
          <a:xfrm>
            <a:off x="675680" y="8084722"/>
            <a:ext cx="5695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S1. HMBC spectrum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Methanol-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used as the solvent.</a:t>
            </a:r>
            <a:endParaRPr kumimoji="1" lang="en-US" altLang="ja-JP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2" name="図 441">
            <a:extLst>
              <a:ext uri="{FF2B5EF4-FFF2-40B4-BE49-F238E27FC236}">
                <a16:creationId xmlns:a16="http://schemas.microsoft.com/office/drawing/2014/main" id="{60836944-8038-BEA0-EB10-50B275702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9" y="4860636"/>
            <a:ext cx="2102502" cy="3267794"/>
          </a:xfrm>
          <a:prstGeom prst="rect">
            <a:avLst/>
          </a:prstGeom>
        </p:spPr>
      </p:pic>
      <p:pic>
        <p:nvPicPr>
          <p:cNvPr id="443" name="図 442">
            <a:extLst>
              <a:ext uri="{FF2B5EF4-FFF2-40B4-BE49-F238E27FC236}">
                <a16:creationId xmlns:a16="http://schemas.microsoft.com/office/drawing/2014/main" id="{71EBABA3-5EF2-E678-39B0-937BC0F594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0"/>
          <a:stretch/>
        </p:blipFill>
        <p:spPr>
          <a:xfrm>
            <a:off x="144965" y="754238"/>
            <a:ext cx="6601521" cy="4106398"/>
          </a:xfrm>
          <a:prstGeom prst="rect">
            <a:avLst/>
          </a:prstGeom>
        </p:spPr>
      </p:pic>
      <p:sp>
        <p:nvSpPr>
          <p:cNvPr id="445" name="正方形/長方形 444">
            <a:extLst>
              <a:ext uri="{FF2B5EF4-FFF2-40B4-BE49-F238E27FC236}">
                <a16:creationId xmlns:a16="http://schemas.microsoft.com/office/drawing/2014/main" id="{9E7F793D-925E-EA25-6B07-2EA868A133C3}"/>
              </a:ext>
            </a:extLst>
          </p:cNvPr>
          <p:cNvSpPr/>
          <p:nvPr/>
        </p:nvSpPr>
        <p:spPr>
          <a:xfrm>
            <a:off x="2841832" y="4380823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8/9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46" name="正方形/長方形 445">
            <a:extLst>
              <a:ext uri="{FF2B5EF4-FFF2-40B4-BE49-F238E27FC236}">
                <a16:creationId xmlns:a16="http://schemas.microsoft.com/office/drawing/2014/main" id="{B8DF4763-F6E3-4B06-15F8-9356847E373F}"/>
              </a:ext>
            </a:extLst>
          </p:cNvPr>
          <p:cNvSpPr/>
          <p:nvPr/>
        </p:nvSpPr>
        <p:spPr>
          <a:xfrm>
            <a:off x="3577487" y="4481113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6/5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49" name="正方形/長方形 448">
            <a:extLst>
              <a:ext uri="{FF2B5EF4-FFF2-40B4-BE49-F238E27FC236}">
                <a16:creationId xmlns:a16="http://schemas.microsoft.com/office/drawing/2014/main" id="{2A12E703-C355-74C2-D840-DB1422C92967}"/>
              </a:ext>
            </a:extLst>
          </p:cNvPr>
          <p:cNvSpPr/>
          <p:nvPr/>
        </p:nvSpPr>
        <p:spPr>
          <a:xfrm>
            <a:off x="3641363" y="2710732"/>
            <a:ext cx="43152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0" name="正方形/長方形 449">
            <a:extLst>
              <a:ext uri="{FF2B5EF4-FFF2-40B4-BE49-F238E27FC236}">
                <a16:creationId xmlns:a16="http://schemas.microsoft.com/office/drawing/2014/main" id="{2E13E461-666E-7E9A-878B-44B750DCA0B3}"/>
              </a:ext>
            </a:extLst>
          </p:cNvPr>
          <p:cNvSpPr/>
          <p:nvPr/>
        </p:nvSpPr>
        <p:spPr>
          <a:xfrm>
            <a:off x="2841041" y="2734016"/>
            <a:ext cx="43152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1" name="正方形/長方形 450">
            <a:extLst>
              <a:ext uri="{FF2B5EF4-FFF2-40B4-BE49-F238E27FC236}">
                <a16:creationId xmlns:a16="http://schemas.microsoft.com/office/drawing/2014/main" id="{2BD76A99-8CF6-D7FE-356C-B0E46827F440}"/>
              </a:ext>
            </a:extLst>
          </p:cNvPr>
          <p:cNvSpPr/>
          <p:nvPr/>
        </p:nvSpPr>
        <p:spPr>
          <a:xfrm>
            <a:off x="898749" y="3021904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6’/2’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4" name="正方形/長方形 453">
            <a:extLst>
              <a:ext uri="{FF2B5EF4-FFF2-40B4-BE49-F238E27FC236}">
                <a16:creationId xmlns:a16="http://schemas.microsoft.com/office/drawing/2014/main" id="{8CD3449F-B876-E9FD-778C-A28D6ED8A9D7}"/>
              </a:ext>
            </a:extLst>
          </p:cNvPr>
          <p:cNvSpPr/>
          <p:nvPr/>
        </p:nvSpPr>
        <p:spPr>
          <a:xfrm>
            <a:off x="2873903" y="2475388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8/6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5" name="正方形/長方形 454">
            <a:extLst>
              <a:ext uri="{FF2B5EF4-FFF2-40B4-BE49-F238E27FC236}">
                <a16:creationId xmlns:a16="http://schemas.microsoft.com/office/drawing/2014/main" id="{09ACDD5B-3590-3B26-5CBE-312A2A9005C1}"/>
              </a:ext>
            </a:extLst>
          </p:cNvPr>
          <p:cNvSpPr/>
          <p:nvPr/>
        </p:nvSpPr>
        <p:spPr>
          <a:xfrm>
            <a:off x="3570077" y="2287394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6/8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9" name="正方形/長方形 458">
            <a:extLst>
              <a:ext uri="{FF2B5EF4-FFF2-40B4-BE49-F238E27FC236}">
                <a16:creationId xmlns:a16="http://schemas.microsoft.com/office/drawing/2014/main" id="{9F024639-B9A2-A207-15A8-405B2042E338}"/>
              </a:ext>
            </a:extLst>
          </p:cNvPr>
          <p:cNvSpPr/>
          <p:nvPr/>
        </p:nvSpPr>
        <p:spPr>
          <a:xfrm>
            <a:off x="5354349" y="3822246"/>
            <a:ext cx="643125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>
                <a:solidFill>
                  <a:srgbClr val="FF0000"/>
                </a:solidFill>
              </a:rPr>
              <a:t>GlcB1/3’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460" name="正方形/長方形 459">
            <a:extLst>
              <a:ext uri="{FF2B5EF4-FFF2-40B4-BE49-F238E27FC236}">
                <a16:creationId xmlns:a16="http://schemas.microsoft.com/office/drawing/2014/main" id="{AEBFDA1C-038C-847D-A3DE-7643E835E9C9}"/>
              </a:ext>
            </a:extLst>
          </p:cNvPr>
          <p:cNvSpPr/>
          <p:nvPr/>
        </p:nvSpPr>
        <p:spPr>
          <a:xfrm>
            <a:off x="4789112" y="3493358"/>
            <a:ext cx="614271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>
                <a:solidFill>
                  <a:srgbClr val="FF0000"/>
                </a:solidFill>
              </a:rPr>
              <a:t>GlcA1/3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464" name="正方形/長方形 463">
            <a:extLst>
              <a:ext uri="{FF2B5EF4-FFF2-40B4-BE49-F238E27FC236}">
                <a16:creationId xmlns:a16="http://schemas.microsoft.com/office/drawing/2014/main" id="{6821A1AB-0667-3539-9E5D-950CF39AA678}"/>
              </a:ext>
            </a:extLst>
          </p:cNvPr>
          <p:cNvSpPr/>
          <p:nvPr/>
        </p:nvSpPr>
        <p:spPr>
          <a:xfrm>
            <a:off x="566415" y="3220417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2’/6’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66" name="正方形/長方形 465">
            <a:extLst>
              <a:ext uri="{FF2B5EF4-FFF2-40B4-BE49-F238E27FC236}">
                <a16:creationId xmlns:a16="http://schemas.microsoft.com/office/drawing/2014/main" id="{8F1195CE-140B-D792-BB95-7E0AD0F4B5E2}"/>
              </a:ext>
            </a:extLst>
          </p:cNvPr>
          <p:cNvSpPr/>
          <p:nvPr/>
        </p:nvSpPr>
        <p:spPr>
          <a:xfrm>
            <a:off x="564168" y="3389715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2’/1’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68" name="正方形/長方形 467">
            <a:extLst>
              <a:ext uri="{FF2B5EF4-FFF2-40B4-BE49-F238E27FC236}">
                <a16:creationId xmlns:a16="http://schemas.microsoft.com/office/drawing/2014/main" id="{252BAF4B-E8D4-C5BD-23CE-914528683AFC}"/>
              </a:ext>
            </a:extLst>
          </p:cNvPr>
          <p:cNvSpPr/>
          <p:nvPr/>
        </p:nvSpPr>
        <p:spPr>
          <a:xfrm>
            <a:off x="533789" y="3959847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2’/3’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70" name="正方形/長方形 469">
            <a:extLst>
              <a:ext uri="{FF2B5EF4-FFF2-40B4-BE49-F238E27FC236}">
                <a16:creationId xmlns:a16="http://schemas.microsoft.com/office/drawing/2014/main" id="{63893286-1363-0B17-EC33-85F39493CD51}"/>
              </a:ext>
            </a:extLst>
          </p:cNvPr>
          <p:cNvSpPr/>
          <p:nvPr/>
        </p:nvSpPr>
        <p:spPr>
          <a:xfrm>
            <a:off x="2326498" y="3097306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5’/6’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71" name="正方形/長方形 470">
            <a:extLst>
              <a:ext uri="{FF2B5EF4-FFF2-40B4-BE49-F238E27FC236}">
                <a16:creationId xmlns:a16="http://schemas.microsoft.com/office/drawing/2014/main" id="{53633273-FD3C-FA4C-F328-32EDB443BE92}"/>
              </a:ext>
            </a:extLst>
          </p:cNvPr>
          <p:cNvSpPr/>
          <p:nvPr/>
        </p:nvSpPr>
        <p:spPr>
          <a:xfrm>
            <a:off x="2323292" y="3836736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5’/3’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72" name="正方形/長方形 471">
            <a:extLst>
              <a:ext uri="{FF2B5EF4-FFF2-40B4-BE49-F238E27FC236}">
                <a16:creationId xmlns:a16="http://schemas.microsoft.com/office/drawing/2014/main" id="{08046717-D151-FA8B-6F6B-0E3320911423}"/>
              </a:ext>
            </a:extLst>
          </p:cNvPr>
          <p:cNvSpPr/>
          <p:nvPr/>
        </p:nvSpPr>
        <p:spPr>
          <a:xfrm>
            <a:off x="1105538" y="4166883"/>
            <a:ext cx="42672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6’/4’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74" name="正方形/長方形 473">
            <a:extLst>
              <a:ext uri="{FF2B5EF4-FFF2-40B4-BE49-F238E27FC236}">
                <a16:creationId xmlns:a16="http://schemas.microsoft.com/office/drawing/2014/main" id="{1883BB4E-3935-88B9-6709-CF29AA6543FB}"/>
              </a:ext>
            </a:extLst>
          </p:cNvPr>
          <p:cNvSpPr/>
          <p:nvPr/>
        </p:nvSpPr>
        <p:spPr>
          <a:xfrm>
            <a:off x="543237" y="4380822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2’/2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77" name="正方形/長方形 476">
            <a:extLst>
              <a:ext uri="{FF2B5EF4-FFF2-40B4-BE49-F238E27FC236}">
                <a16:creationId xmlns:a16="http://schemas.microsoft.com/office/drawing/2014/main" id="{7C25D7B6-51A4-E031-5193-65B1D7ADAFC9}"/>
              </a:ext>
            </a:extLst>
          </p:cNvPr>
          <p:cNvSpPr/>
          <p:nvPr/>
        </p:nvSpPr>
        <p:spPr>
          <a:xfrm>
            <a:off x="3498791" y="754238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</a:t>
            </a:r>
          </a:p>
        </p:txBody>
      </p:sp>
      <p:sp>
        <p:nvSpPr>
          <p:cNvPr id="478" name="正方形/長方形 477">
            <a:extLst>
              <a:ext uri="{FF2B5EF4-FFF2-40B4-BE49-F238E27FC236}">
                <a16:creationId xmlns:a16="http://schemas.microsoft.com/office/drawing/2014/main" id="{091930DD-EF2E-E0A5-BFDA-C534ADF0D7B4}"/>
              </a:ext>
            </a:extLst>
          </p:cNvPr>
          <p:cNvSpPr/>
          <p:nvPr/>
        </p:nvSpPr>
        <p:spPr>
          <a:xfrm>
            <a:off x="3096898" y="820336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8</a:t>
            </a:r>
            <a:endParaRPr lang="ja-JP" altLang="en-US" sz="1200" dirty="0"/>
          </a:p>
        </p:txBody>
      </p:sp>
      <p:sp>
        <p:nvSpPr>
          <p:cNvPr id="479" name="正方形/長方形 478">
            <a:extLst>
              <a:ext uri="{FF2B5EF4-FFF2-40B4-BE49-F238E27FC236}">
                <a16:creationId xmlns:a16="http://schemas.microsoft.com/office/drawing/2014/main" id="{CF10321F-6014-9ECC-8E90-2A6BA854A7A0}"/>
              </a:ext>
            </a:extLst>
          </p:cNvPr>
          <p:cNvSpPr/>
          <p:nvPr/>
        </p:nvSpPr>
        <p:spPr>
          <a:xfrm>
            <a:off x="5284406" y="896557"/>
            <a:ext cx="545342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GlcB1</a:t>
            </a:r>
            <a:endParaRPr lang="ja-JP" altLang="en-US" sz="1200" dirty="0"/>
          </a:p>
        </p:txBody>
      </p:sp>
      <p:sp>
        <p:nvSpPr>
          <p:cNvPr id="480" name="正方形/長方形 479">
            <a:extLst>
              <a:ext uri="{FF2B5EF4-FFF2-40B4-BE49-F238E27FC236}">
                <a16:creationId xmlns:a16="http://schemas.microsoft.com/office/drawing/2014/main" id="{9F8D4991-784C-A331-D056-0DAB45A4E534}"/>
              </a:ext>
            </a:extLst>
          </p:cNvPr>
          <p:cNvSpPr/>
          <p:nvPr/>
        </p:nvSpPr>
        <p:spPr>
          <a:xfrm>
            <a:off x="4883816" y="778207"/>
            <a:ext cx="5517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GlcA1</a:t>
            </a:r>
            <a:endParaRPr lang="ja-JP" altLang="en-US" sz="1200" dirty="0"/>
          </a:p>
        </p:txBody>
      </p:sp>
      <p:sp>
        <p:nvSpPr>
          <p:cNvPr id="481" name="正方形/長方形 480">
            <a:extLst>
              <a:ext uri="{FF2B5EF4-FFF2-40B4-BE49-F238E27FC236}">
                <a16:creationId xmlns:a16="http://schemas.microsoft.com/office/drawing/2014/main" id="{1781DC33-683B-005B-0442-D9E8D9662040}"/>
              </a:ext>
            </a:extLst>
          </p:cNvPr>
          <p:cNvSpPr/>
          <p:nvPr/>
        </p:nvSpPr>
        <p:spPr>
          <a:xfrm>
            <a:off x="1018598" y="784450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6’</a:t>
            </a:r>
            <a:endParaRPr lang="ja-JP" altLang="en-US" sz="1200" dirty="0"/>
          </a:p>
        </p:txBody>
      </p:sp>
      <p:sp>
        <p:nvSpPr>
          <p:cNvPr id="482" name="正方形/長方形 481">
            <a:extLst>
              <a:ext uri="{FF2B5EF4-FFF2-40B4-BE49-F238E27FC236}">
                <a16:creationId xmlns:a16="http://schemas.microsoft.com/office/drawing/2014/main" id="{21A131AB-4E3A-00ED-9DC7-044B45658A8C}"/>
              </a:ext>
            </a:extLst>
          </p:cNvPr>
          <p:cNvSpPr/>
          <p:nvPr/>
        </p:nvSpPr>
        <p:spPr>
          <a:xfrm>
            <a:off x="805228" y="729648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2’</a:t>
            </a:r>
            <a:endParaRPr lang="ja-JP" altLang="en-US" sz="1200" dirty="0"/>
          </a:p>
        </p:txBody>
      </p:sp>
      <p:sp>
        <p:nvSpPr>
          <p:cNvPr id="484" name="正方形/長方形 483">
            <a:extLst>
              <a:ext uri="{FF2B5EF4-FFF2-40B4-BE49-F238E27FC236}">
                <a16:creationId xmlns:a16="http://schemas.microsoft.com/office/drawing/2014/main" id="{3016B3EC-B02A-F616-D2D6-F5466D2287A4}"/>
              </a:ext>
            </a:extLst>
          </p:cNvPr>
          <p:cNvSpPr/>
          <p:nvPr/>
        </p:nvSpPr>
        <p:spPr>
          <a:xfrm>
            <a:off x="2390618" y="866664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5’</a:t>
            </a:r>
            <a:endParaRPr lang="ja-JP" altLang="en-US" sz="1200" dirty="0"/>
          </a:p>
        </p:txBody>
      </p:sp>
      <p:sp>
        <p:nvSpPr>
          <p:cNvPr id="485" name="正方形/長方形 484">
            <a:extLst>
              <a:ext uri="{FF2B5EF4-FFF2-40B4-BE49-F238E27FC236}">
                <a16:creationId xmlns:a16="http://schemas.microsoft.com/office/drawing/2014/main" id="{479F8AFD-787B-5A7D-BB87-AF75159F81BB}"/>
              </a:ext>
            </a:extLst>
          </p:cNvPr>
          <p:cNvSpPr/>
          <p:nvPr/>
        </p:nvSpPr>
        <p:spPr>
          <a:xfrm>
            <a:off x="5675911" y="1713690"/>
            <a:ext cx="922047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>
                <a:solidFill>
                  <a:srgbClr val="FF0000"/>
                </a:solidFill>
              </a:rPr>
              <a:t>Rham1/GlcA6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486" name="正方形/長方形 485">
            <a:extLst>
              <a:ext uri="{FF2B5EF4-FFF2-40B4-BE49-F238E27FC236}">
                <a16:creationId xmlns:a16="http://schemas.microsoft.com/office/drawing/2014/main" id="{CEC0FFA9-4247-E397-2BD8-0388AE41349C}"/>
              </a:ext>
            </a:extLst>
          </p:cNvPr>
          <p:cNvSpPr/>
          <p:nvPr/>
        </p:nvSpPr>
        <p:spPr>
          <a:xfrm>
            <a:off x="5903768" y="740221"/>
            <a:ext cx="623889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Rham1</a:t>
            </a:r>
            <a:endParaRPr lang="ja-JP" altLang="en-US" sz="1200" dirty="0"/>
          </a:p>
        </p:txBody>
      </p:sp>
      <p:sp>
        <p:nvSpPr>
          <p:cNvPr id="488" name="正方形/長方形 487">
            <a:extLst>
              <a:ext uri="{FF2B5EF4-FFF2-40B4-BE49-F238E27FC236}">
                <a16:creationId xmlns:a16="http://schemas.microsoft.com/office/drawing/2014/main" id="{31F3DBC5-B385-7436-84BA-F29DFFAFAF25}"/>
              </a:ext>
            </a:extLst>
          </p:cNvPr>
          <p:cNvSpPr/>
          <p:nvPr/>
        </p:nvSpPr>
        <p:spPr>
          <a:xfrm>
            <a:off x="2477341" y="4140029"/>
            <a:ext cx="42672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5’/4’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90" name="正方形/長方形 489">
            <a:extLst>
              <a:ext uri="{FF2B5EF4-FFF2-40B4-BE49-F238E27FC236}">
                <a16:creationId xmlns:a16="http://schemas.microsoft.com/office/drawing/2014/main" id="{5B5AEE32-F31C-9775-1DEA-4878C677A637}"/>
              </a:ext>
            </a:extLst>
          </p:cNvPr>
          <p:cNvSpPr/>
          <p:nvPr/>
        </p:nvSpPr>
        <p:spPr>
          <a:xfrm>
            <a:off x="543237" y="4166883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2’/4’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96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85FA386-4A9B-02B8-553D-696DA706D763}"/>
              </a:ext>
            </a:extLst>
          </p:cNvPr>
          <p:cNvSpPr txBox="1"/>
          <p:nvPr/>
        </p:nvSpPr>
        <p:spPr>
          <a:xfrm>
            <a:off x="664528" y="8359258"/>
            <a:ext cx="5695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S2. NOESY (blue, mixing time: 500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spectrum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ja-JP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04B725D-59ED-AC71-5AA9-94C8E8CA9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848" y="4904344"/>
            <a:ext cx="2102502" cy="326779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C1E8AC4-9FB2-735D-3AF4-4B02F4ED0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97946"/>
            <a:ext cx="6858000" cy="4106398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64230B2-2959-1E24-8C55-4EB001E50AF8}"/>
              </a:ext>
            </a:extLst>
          </p:cNvPr>
          <p:cNvSpPr/>
          <p:nvPr/>
        </p:nvSpPr>
        <p:spPr>
          <a:xfrm>
            <a:off x="1465294" y="1690844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G1/G5</a:t>
            </a:r>
            <a:endParaRPr lang="ja-JP" altLang="en-US" sz="10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C697C3F-067F-1477-3FAC-9BB536041312}"/>
              </a:ext>
            </a:extLst>
          </p:cNvPr>
          <p:cNvSpPr/>
          <p:nvPr/>
        </p:nvSpPr>
        <p:spPr>
          <a:xfrm>
            <a:off x="5708065" y="4191305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G5/G1</a:t>
            </a:r>
            <a:endParaRPr lang="ja-JP" altLang="en-US" sz="1000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15940B0-DF90-4AD7-AB20-8C28DBBEC461}"/>
              </a:ext>
            </a:extLst>
          </p:cNvPr>
          <p:cNvSpPr/>
          <p:nvPr/>
        </p:nvSpPr>
        <p:spPr>
          <a:xfrm>
            <a:off x="5298555" y="4191305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G3/G1</a:t>
            </a:r>
            <a:endParaRPr lang="ja-JP" altLang="en-US" sz="10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5D49DB8-04E0-821F-E4DC-7B718B4DD5C9}"/>
              </a:ext>
            </a:extLst>
          </p:cNvPr>
          <p:cNvSpPr/>
          <p:nvPr/>
        </p:nvSpPr>
        <p:spPr>
          <a:xfrm>
            <a:off x="6162178" y="2371515"/>
            <a:ext cx="58702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G6a/G4</a:t>
            </a:r>
            <a:endParaRPr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387590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テキスト ボックス 380">
            <a:extLst>
              <a:ext uri="{FF2B5EF4-FFF2-40B4-BE49-F238E27FC236}">
                <a16:creationId xmlns:a16="http://schemas.microsoft.com/office/drawing/2014/main" id="{AF44ED81-97A0-CB9A-DC91-E8873636B0D7}"/>
              </a:ext>
            </a:extLst>
          </p:cNvPr>
          <p:cNvSpPr txBox="1"/>
          <p:nvPr/>
        </p:nvSpPr>
        <p:spPr>
          <a:xfrm>
            <a:off x="675680" y="8084722"/>
            <a:ext cx="5695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S3. HMBC spectrum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Methanol-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used as the solvent.</a:t>
            </a:r>
            <a:endParaRPr kumimoji="1" lang="en-US" altLang="ja-JP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8" name="図 417">
            <a:extLst>
              <a:ext uri="{FF2B5EF4-FFF2-40B4-BE49-F238E27FC236}">
                <a16:creationId xmlns:a16="http://schemas.microsoft.com/office/drawing/2014/main" id="{63E2456D-49B8-C63D-65A0-0EA72F6F4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093" y="5223240"/>
            <a:ext cx="2159813" cy="2223689"/>
          </a:xfrm>
          <a:prstGeom prst="rect">
            <a:avLst/>
          </a:prstGeom>
        </p:spPr>
      </p:pic>
      <p:pic>
        <p:nvPicPr>
          <p:cNvPr id="422" name="図 421">
            <a:extLst>
              <a:ext uri="{FF2B5EF4-FFF2-40B4-BE49-F238E27FC236}">
                <a16:creationId xmlns:a16="http://schemas.microsoft.com/office/drawing/2014/main" id="{BD06D519-F68D-9EE0-D425-4CF849BB6F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3"/>
          <a:stretch/>
        </p:blipFill>
        <p:spPr>
          <a:xfrm>
            <a:off x="189570" y="797946"/>
            <a:ext cx="6545765" cy="4106398"/>
          </a:xfrm>
          <a:prstGeom prst="rect">
            <a:avLst/>
          </a:prstGeom>
        </p:spPr>
      </p:pic>
      <p:sp>
        <p:nvSpPr>
          <p:cNvPr id="423" name="正方形/長方形 422">
            <a:extLst>
              <a:ext uri="{FF2B5EF4-FFF2-40B4-BE49-F238E27FC236}">
                <a16:creationId xmlns:a16="http://schemas.microsoft.com/office/drawing/2014/main" id="{9488AB1D-7299-C60A-F41F-EC5A63E1CB28}"/>
              </a:ext>
            </a:extLst>
          </p:cNvPr>
          <p:cNvSpPr/>
          <p:nvPr/>
        </p:nvSpPr>
        <p:spPr>
          <a:xfrm>
            <a:off x="2881887" y="608023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</a:t>
            </a:r>
          </a:p>
        </p:txBody>
      </p:sp>
      <p:sp>
        <p:nvSpPr>
          <p:cNvPr id="424" name="正方形/長方形 423">
            <a:extLst>
              <a:ext uri="{FF2B5EF4-FFF2-40B4-BE49-F238E27FC236}">
                <a16:creationId xmlns:a16="http://schemas.microsoft.com/office/drawing/2014/main" id="{847219D3-B616-C288-49E0-C3351D812D5A}"/>
              </a:ext>
            </a:extLst>
          </p:cNvPr>
          <p:cNvSpPr/>
          <p:nvPr/>
        </p:nvSpPr>
        <p:spPr>
          <a:xfrm>
            <a:off x="2589480" y="608023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8</a:t>
            </a:r>
            <a:endParaRPr lang="ja-JP" altLang="en-US" sz="1200" dirty="0"/>
          </a:p>
        </p:txBody>
      </p:sp>
      <p:sp>
        <p:nvSpPr>
          <p:cNvPr id="425" name="正方形/長方形 424">
            <a:extLst>
              <a:ext uri="{FF2B5EF4-FFF2-40B4-BE49-F238E27FC236}">
                <a16:creationId xmlns:a16="http://schemas.microsoft.com/office/drawing/2014/main" id="{7D41E298-52FF-4854-19CC-B02720BF1DF1}"/>
              </a:ext>
            </a:extLst>
          </p:cNvPr>
          <p:cNvSpPr/>
          <p:nvPr/>
        </p:nvSpPr>
        <p:spPr>
          <a:xfrm>
            <a:off x="4670395" y="494976"/>
            <a:ext cx="545342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GlcB1</a:t>
            </a:r>
            <a:endParaRPr lang="ja-JP" altLang="en-US" sz="1200" dirty="0"/>
          </a:p>
        </p:txBody>
      </p:sp>
      <p:sp>
        <p:nvSpPr>
          <p:cNvPr id="426" name="正方形/長方形 425">
            <a:extLst>
              <a:ext uri="{FF2B5EF4-FFF2-40B4-BE49-F238E27FC236}">
                <a16:creationId xmlns:a16="http://schemas.microsoft.com/office/drawing/2014/main" id="{E0E67E82-C769-9201-049B-4BA641B662F0}"/>
              </a:ext>
            </a:extLst>
          </p:cNvPr>
          <p:cNvSpPr/>
          <p:nvPr/>
        </p:nvSpPr>
        <p:spPr>
          <a:xfrm>
            <a:off x="3853165" y="702294"/>
            <a:ext cx="5517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GlcA1</a:t>
            </a:r>
            <a:endParaRPr lang="ja-JP" altLang="en-US" sz="1200" dirty="0"/>
          </a:p>
        </p:txBody>
      </p:sp>
      <p:sp>
        <p:nvSpPr>
          <p:cNvPr id="427" name="正方形/長方形 426">
            <a:extLst>
              <a:ext uri="{FF2B5EF4-FFF2-40B4-BE49-F238E27FC236}">
                <a16:creationId xmlns:a16="http://schemas.microsoft.com/office/drawing/2014/main" id="{F027D4FB-9D6B-B47C-8D46-1A61EE4640B8}"/>
              </a:ext>
            </a:extLst>
          </p:cNvPr>
          <p:cNvSpPr/>
          <p:nvPr/>
        </p:nvSpPr>
        <p:spPr>
          <a:xfrm>
            <a:off x="1261829" y="677704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6’</a:t>
            </a:r>
            <a:endParaRPr lang="ja-JP" altLang="en-US" sz="1200" dirty="0"/>
          </a:p>
        </p:txBody>
      </p:sp>
      <p:sp>
        <p:nvSpPr>
          <p:cNvPr id="428" name="正方形/長方形 427">
            <a:extLst>
              <a:ext uri="{FF2B5EF4-FFF2-40B4-BE49-F238E27FC236}">
                <a16:creationId xmlns:a16="http://schemas.microsoft.com/office/drawing/2014/main" id="{F4472F08-C288-192D-AA7F-256D940CED93}"/>
              </a:ext>
            </a:extLst>
          </p:cNvPr>
          <p:cNvSpPr/>
          <p:nvPr/>
        </p:nvSpPr>
        <p:spPr>
          <a:xfrm>
            <a:off x="1048459" y="622902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2’</a:t>
            </a:r>
            <a:endParaRPr lang="ja-JP" altLang="en-US" sz="1200" dirty="0"/>
          </a:p>
        </p:txBody>
      </p:sp>
      <p:sp>
        <p:nvSpPr>
          <p:cNvPr id="429" name="テキスト ボックス 428">
            <a:extLst>
              <a:ext uri="{FF2B5EF4-FFF2-40B4-BE49-F238E27FC236}">
                <a16:creationId xmlns:a16="http://schemas.microsoft.com/office/drawing/2014/main" id="{7E57E570-794F-0C95-8BA9-3EFCE782D4C6}"/>
              </a:ext>
            </a:extLst>
          </p:cNvPr>
          <p:cNvSpPr txBox="1"/>
          <p:nvPr/>
        </p:nvSpPr>
        <p:spPr>
          <a:xfrm>
            <a:off x="627752" y="687685"/>
            <a:ext cx="3166463" cy="139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100" b="1" baseline="-25000" dirty="0">
              <a:cs typeface="Times New Roman" panose="02020603050405020304" pitchFamily="18" charset="0"/>
            </a:endParaRPr>
          </a:p>
        </p:txBody>
      </p:sp>
      <p:sp>
        <p:nvSpPr>
          <p:cNvPr id="432" name="正方形/長方形 431">
            <a:extLst>
              <a:ext uri="{FF2B5EF4-FFF2-40B4-BE49-F238E27FC236}">
                <a16:creationId xmlns:a16="http://schemas.microsoft.com/office/drawing/2014/main" id="{1068DBF4-C02E-D7CA-BAB8-CB6AF994AED2}"/>
              </a:ext>
            </a:extLst>
          </p:cNvPr>
          <p:cNvSpPr/>
          <p:nvPr/>
        </p:nvSpPr>
        <p:spPr>
          <a:xfrm>
            <a:off x="2382255" y="4325779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8/7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33" name="正方形/長方形 432">
            <a:extLst>
              <a:ext uri="{FF2B5EF4-FFF2-40B4-BE49-F238E27FC236}">
                <a16:creationId xmlns:a16="http://schemas.microsoft.com/office/drawing/2014/main" id="{35A9D6D2-ADC3-8106-FB81-1229F62C0998}"/>
              </a:ext>
            </a:extLst>
          </p:cNvPr>
          <p:cNvSpPr/>
          <p:nvPr/>
        </p:nvSpPr>
        <p:spPr>
          <a:xfrm>
            <a:off x="2354288" y="4030215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8/9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35" name="正方形/長方形 434">
            <a:extLst>
              <a:ext uri="{FF2B5EF4-FFF2-40B4-BE49-F238E27FC236}">
                <a16:creationId xmlns:a16="http://schemas.microsoft.com/office/drawing/2014/main" id="{294F0C69-EB8C-FEBB-ED04-C3489E3ADF76}"/>
              </a:ext>
            </a:extLst>
          </p:cNvPr>
          <p:cNvSpPr/>
          <p:nvPr/>
        </p:nvSpPr>
        <p:spPr>
          <a:xfrm>
            <a:off x="3090571" y="2516231"/>
            <a:ext cx="43152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36" name="正方形/長方形 435">
            <a:extLst>
              <a:ext uri="{FF2B5EF4-FFF2-40B4-BE49-F238E27FC236}">
                <a16:creationId xmlns:a16="http://schemas.microsoft.com/office/drawing/2014/main" id="{BB668970-CDDE-BED6-B1AC-D5AF70475AF7}"/>
              </a:ext>
            </a:extLst>
          </p:cNvPr>
          <p:cNvSpPr/>
          <p:nvPr/>
        </p:nvSpPr>
        <p:spPr>
          <a:xfrm>
            <a:off x="2321427" y="2544093"/>
            <a:ext cx="43152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40" name="正方形/長方形 439">
            <a:extLst>
              <a:ext uri="{FF2B5EF4-FFF2-40B4-BE49-F238E27FC236}">
                <a16:creationId xmlns:a16="http://schemas.microsoft.com/office/drawing/2014/main" id="{D104EEE8-D0CA-548D-4AE0-17CD2F4914FD}"/>
              </a:ext>
            </a:extLst>
          </p:cNvPr>
          <p:cNvSpPr/>
          <p:nvPr/>
        </p:nvSpPr>
        <p:spPr>
          <a:xfrm>
            <a:off x="2373055" y="2359665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8/6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41" name="正方形/長方形 440">
            <a:extLst>
              <a:ext uri="{FF2B5EF4-FFF2-40B4-BE49-F238E27FC236}">
                <a16:creationId xmlns:a16="http://schemas.microsoft.com/office/drawing/2014/main" id="{BC32D7C0-9EBA-EEF3-6F58-8F16D6A4C051}"/>
              </a:ext>
            </a:extLst>
          </p:cNvPr>
          <p:cNvSpPr/>
          <p:nvPr/>
        </p:nvSpPr>
        <p:spPr>
          <a:xfrm>
            <a:off x="3067495" y="2217494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6/8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45" name="正方形/長方形 444">
            <a:extLst>
              <a:ext uri="{FF2B5EF4-FFF2-40B4-BE49-F238E27FC236}">
                <a16:creationId xmlns:a16="http://schemas.microsoft.com/office/drawing/2014/main" id="{45D1AF12-F3FA-DC73-F5F1-28B924E56195}"/>
              </a:ext>
            </a:extLst>
          </p:cNvPr>
          <p:cNvSpPr/>
          <p:nvPr/>
        </p:nvSpPr>
        <p:spPr>
          <a:xfrm>
            <a:off x="4621503" y="3545686"/>
            <a:ext cx="643125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>
                <a:solidFill>
                  <a:srgbClr val="FF0000"/>
                </a:solidFill>
              </a:rPr>
              <a:t>GlcB1/3’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446" name="正方形/長方形 445">
            <a:extLst>
              <a:ext uri="{FF2B5EF4-FFF2-40B4-BE49-F238E27FC236}">
                <a16:creationId xmlns:a16="http://schemas.microsoft.com/office/drawing/2014/main" id="{C2DD9CA2-E737-8AEB-E7EC-6A98B2C98DB3}"/>
              </a:ext>
            </a:extLst>
          </p:cNvPr>
          <p:cNvSpPr/>
          <p:nvPr/>
        </p:nvSpPr>
        <p:spPr>
          <a:xfrm>
            <a:off x="3897898" y="3244568"/>
            <a:ext cx="614271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>
                <a:solidFill>
                  <a:srgbClr val="FF0000"/>
                </a:solidFill>
              </a:rPr>
              <a:t>GlcA1/3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451" name="正方形/長方形 450">
            <a:extLst>
              <a:ext uri="{FF2B5EF4-FFF2-40B4-BE49-F238E27FC236}">
                <a16:creationId xmlns:a16="http://schemas.microsoft.com/office/drawing/2014/main" id="{0C454D02-4DA4-4044-F3CA-FD82E1EE4F0A}"/>
              </a:ext>
            </a:extLst>
          </p:cNvPr>
          <p:cNvSpPr/>
          <p:nvPr/>
        </p:nvSpPr>
        <p:spPr>
          <a:xfrm>
            <a:off x="1311879" y="2723493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6’/2’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2" name="正方形/長方形 451">
            <a:extLst>
              <a:ext uri="{FF2B5EF4-FFF2-40B4-BE49-F238E27FC236}">
                <a16:creationId xmlns:a16="http://schemas.microsoft.com/office/drawing/2014/main" id="{C603DE8D-B94F-16D2-8A38-4F1AC4891761}"/>
              </a:ext>
            </a:extLst>
          </p:cNvPr>
          <p:cNvSpPr/>
          <p:nvPr/>
        </p:nvSpPr>
        <p:spPr>
          <a:xfrm>
            <a:off x="684299" y="3022312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2’/1’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5" name="正方形/長方形 454">
            <a:extLst>
              <a:ext uri="{FF2B5EF4-FFF2-40B4-BE49-F238E27FC236}">
                <a16:creationId xmlns:a16="http://schemas.microsoft.com/office/drawing/2014/main" id="{B789F11C-690E-E000-01B2-6BEC526AD971}"/>
              </a:ext>
            </a:extLst>
          </p:cNvPr>
          <p:cNvSpPr/>
          <p:nvPr/>
        </p:nvSpPr>
        <p:spPr>
          <a:xfrm>
            <a:off x="1295162" y="3525416"/>
            <a:ext cx="556563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6’/4’,5’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6" name="正方形/長方形 455">
            <a:extLst>
              <a:ext uri="{FF2B5EF4-FFF2-40B4-BE49-F238E27FC236}">
                <a16:creationId xmlns:a16="http://schemas.microsoft.com/office/drawing/2014/main" id="{8F59ADA6-E642-E6E8-0FBE-9776BAB8AB0D}"/>
              </a:ext>
            </a:extLst>
          </p:cNvPr>
          <p:cNvSpPr/>
          <p:nvPr/>
        </p:nvSpPr>
        <p:spPr>
          <a:xfrm>
            <a:off x="627752" y="3458916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2’/4’, 5’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7" name="正方形/長方形 456">
            <a:extLst>
              <a:ext uri="{FF2B5EF4-FFF2-40B4-BE49-F238E27FC236}">
                <a16:creationId xmlns:a16="http://schemas.microsoft.com/office/drawing/2014/main" id="{0EDCA53A-2335-0EFF-6505-A79BC193EEA5}"/>
              </a:ext>
            </a:extLst>
          </p:cNvPr>
          <p:cNvSpPr/>
          <p:nvPr/>
        </p:nvSpPr>
        <p:spPr>
          <a:xfrm>
            <a:off x="1295162" y="3730617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6’/3’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8" name="正方形/長方形 457">
            <a:extLst>
              <a:ext uri="{FF2B5EF4-FFF2-40B4-BE49-F238E27FC236}">
                <a16:creationId xmlns:a16="http://schemas.microsoft.com/office/drawing/2014/main" id="{8D274279-DE49-DDFF-B327-A2D307CB48FF}"/>
              </a:ext>
            </a:extLst>
          </p:cNvPr>
          <p:cNvSpPr/>
          <p:nvPr/>
        </p:nvSpPr>
        <p:spPr>
          <a:xfrm>
            <a:off x="691242" y="3718123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2’/3’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9" name="正方形/長方形 458">
            <a:extLst>
              <a:ext uri="{FF2B5EF4-FFF2-40B4-BE49-F238E27FC236}">
                <a16:creationId xmlns:a16="http://schemas.microsoft.com/office/drawing/2014/main" id="{ABA960DA-401E-24AD-B2E9-B745CB5DD311}"/>
              </a:ext>
            </a:extLst>
          </p:cNvPr>
          <p:cNvSpPr/>
          <p:nvPr/>
        </p:nvSpPr>
        <p:spPr>
          <a:xfrm>
            <a:off x="1252033" y="4153325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6’/2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60" name="正方形/長方形 459">
            <a:extLst>
              <a:ext uri="{FF2B5EF4-FFF2-40B4-BE49-F238E27FC236}">
                <a16:creationId xmlns:a16="http://schemas.microsoft.com/office/drawing/2014/main" id="{4DCA2310-7572-EEB8-9082-7F94FEB67FA5}"/>
              </a:ext>
            </a:extLst>
          </p:cNvPr>
          <p:cNvSpPr/>
          <p:nvPr/>
        </p:nvSpPr>
        <p:spPr>
          <a:xfrm>
            <a:off x="809080" y="4142968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2’/2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63" name="正方形/長方形 462">
            <a:extLst>
              <a:ext uri="{FF2B5EF4-FFF2-40B4-BE49-F238E27FC236}">
                <a16:creationId xmlns:a16="http://schemas.microsoft.com/office/drawing/2014/main" id="{298AB18F-3CC5-5BD5-5160-AFAF18D1769B}"/>
              </a:ext>
            </a:extLst>
          </p:cNvPr>
          <p:cNvSpPr/>
          <p:nvPr/>
        </p:nvSpPr>
        <p:spPr>
          <a:xfrm>
            <a:off x="702797" y="2775400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2’/6’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66" name="正方形/長方形 465">
            <a:extLst>
              <a:ext uri="{FF2B5EF4-FFF2-40B4-BE49-F238E27FC236}">
                <a16:creationId xmlns:a16="http://schemas.microsoft.com/office/drawing/2014/main" id="{768D6451-54E1-C019-8EE4-FE048F576895}"/>
              </a:ext>
            </a:extLst>
          </p:cNvPr>
          <p:cNvSpPr/>
          <p:nvPr/>
        </p:nvSpPr>
        <p:spPr>
          <a:xfrm>
            <a:off x="3123432" y="4153899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6/5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00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85FA386-4A9B-02B8-553D-696DA706D763}"/>
              </a:ext>
            </a:extLst>
          </p:cNvPr>
          <p:cNvSpPr txBox="1"/>
          <p:nvPr/>
        </p:nvSpPr>
        <p:spPr>
          <a:xfrm>
            <a:off x="675680" y="8084722"/>
            <a:ext cx="5695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S4. NOESY (blue, mixing time: 500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spectrum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ja-JP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6BEE03B-D471-83E1-C083-4195C57A7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093" y="5223240"/>
            <a:ext cx="2159813" cy="222368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F7C1A0F-09AD-E527-B4C7-A29547826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4282"/>
            <a:ext cx="6858000" cy="410639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8291904-59B6-A9DC-6DDC-1CF57472DD79}"/>
              </a:ext>
            </a:extLst>
          </p:cNvPr>
          <p:cNvSpPr/>
          <p:nvPr/>
        </p:nvSpPr>
        <p:spPr>
          <a:xfrm>
            <a:off x="517665" y="1676438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G1/G5</a:t>
            </a:r>
            <a:endParaRPr lang="ja-JP" altLang="en-US" sz="10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DC7A31-0D70-6B56-903C-9ECC4829A797}"/>
              </a:ext>
            </a:extLst>
          </p:cNvPr>
          <p:cNvSpPr/>
          <p:nvPr/>
        </p:nvSpPr>
        <p:spPr>
          <a:xfrm>
            <a:off x="5977006" y="4191307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G5/G1</a:t>
            </a:r>
            <a:endParaRPr lang="ja-JP" altLang="en-US" sz="100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C9F49F8-A0F8-AF09-5F9E-C81FE340720B}"/>
              </a:ext>
            </a:extLst>
          </p:cNvPr>
          <p:cNvSpPr/>
          <p:nvPr/>
        </p:nvSpPr>
        <p:spPr>
          <a:xfrm>
            <a:off x="5186074" y="4191306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G3/G1</a:t>
            </a:r>
            <a:endParaRPr lang="ja-JP" altLang="en-US" sz="10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D096E47-75CD-51B8-EC9C-79D970B32A3A}"/>
              </a:ext>
            </a:extLst>
          </p:cNvPr>
          <p:cNvSpPr/>
          <p:nvPr/>
        </p:nvSpPr>
        <p:spPr>
          <a:xfrm>
            <a:off x="469395" y="1265984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G1/G3</a:t>
            </a:r>
            <a:endParaRPr lang="ja-JP" altLang="en-US" sz="10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B1FDCF2-A22F-59C4-F1E6-15BD936DDE12}"/>
              </a:ext>
            </a:extLst>
          </p:cNvPr>
          <p:cNvSpPr/>
          <p:nvPr/>
        </p:nvSpPr>
        <p:spPr>
          <a:xfrm>
            <a:off x="4508906" y="1913405"/>
            <a:ext cx="58702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G6a/G4</a:t>
            </a:r>
            <a:endParaRPr lang="ja-JP" altLang="en-US" sz="1000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BB3EB0E-E843-7384-74FA-E29EF73D7AB0}"/>
              </a:ext>
            </a:extLst>
          </p:cNvPr>
          <p:cNvSpPr/>
          <p:nvPr/>
        </p:nvSpPr>
        <p:spPr>
          <a:xfrm>
            <a:off x="3871985" y="1916080"/>
            <a:ext cx="593432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G6b/G4</a:t>
            </a:r>
            <a:endParaRPr lang="ja-JP" altLang="en-US" sz="1000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C79B284-19F3-8292-6839-2EE662A5BB01}"/>
              </a:ext>
            </a:extLst>
          </p:cNvPr>
          <p:cNvSpPr/>
          <p:nvPr/>
        </p:nvSpPr>
        <p:spPr>
          <a:xfrm>
            <a:off x="5186074" y="1567734"/>
            <a:ext cx="58702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G6a/G4</a:t>
            </a:r>
            <a:endParaRPr lang="ja-JP" altLang="en-US" sz="1000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D1891D5-9491-ECCC-6E24-3BFBDB828876}"/>
              </a:ext>
            </a:extLst>
          </p:cNvPr>
          <p:cNvSpPr/>
          <p:nvPr/>
        </p:nvSpPr>
        <p:spPr>
          <a:xfrm>
            <a:off x="4549153" y="1570409"/>
            <a:ext cx="593432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G6b/G4</a:t>
            </a:r>
            <a:endParaRPr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073543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テキスト ボックス 380">
            <a:extLst>
              <a:ext uri="{FF2B5EF4-FFF2-40B4-BE49-F238E27FC236}">
                <a16:creationId xmlns:a16="http://schemas.microsoft.com/office/drawing/2014/main" id="{AF44ED81-97A0-CB9A-DC91-E8873636B0D7}"/>
              </a:ext>
            </a:extLst>
          </p:cNvPr>
          <p:cNvSpPr txBox="1"/>
          <p:nvPr/>
        </p:nvSpPr>
        <p:spPr>
          <a:xfrm>
            <a:off x="675680" y="8084722"/>
            <a:ext cx="5695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S5. HMBC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spectrum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Methanol-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used as the solvent.</a:t>
            </a:r>
            <a:endParaRPr kumimoji="1" lang="en-US" altLang="ja-JP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6" name="図 415">
            <a:extLst>
              <a:ext uri="{FF2B5EF4-FFF2-40B4-BE49-F238E27FC236}">
                <a16:creationId xmlns:a16="http://schemas.microsoft.com/office/drawing/2014/main" id="{4810AC26-B145-B0B4-9961-5F3F4C9B0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554" y="5507741"/>
            <a:ext cx="2607014" cy="2207190"/>
          </a:xfrm>
          <a:prstGeom prst="rect">
            <a:avLst/>
          </a:prstGeom>
        </p:spPr>
      </p:pic>
      <p:pic>
        <p:nvPicPr>
          <p:cNvPr id="419" name="図 418">
            <a:extLst>
              <a:ext uri="{FF2B5EF4-FFF2-40B4-BE49-F238E27FC236}">
                <a16:creationId xmlns:a16="http://schemas.microsoft.com/office/drawing/2014/main" id="{211D21FC-2BE9-4EC5-2F9C-AAAFC1FCED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0"/>
          <a:stretch/>
        </p:blipFill>
        <p:spPr>
          <a:xfrm>
            <a:off x="122755" y="670294"/>
            <a:ext cx="6612490" cy="4106398"/>
          </a:xfrm>
          <a:prstGeom prst="rect">
            <a:avLst/>
          </a:prstGeom>
        </p:spPr>
      </p:pic>
      <p:sp>
        <p:nvSpPr>
          <p:cNvPr id="420" name="正方形/長方形 419">
            <a:extLst>
              <a:ext uri="{FF2B5EF4-FFF2-40B4-BE49-F238E27FC236}">
                <a16:creationId xmlns:a16="http://schemas.microsoft.com/office/drawing/2014/main" id="{661998B0-915F-A0EF-3132-DABAF90EB5F1}"/>
              </a:ext>
            </a:extLst>
          </p:cNvPr>
          <p:cNvSpPr/>
          <p:nvPr/>
        </p:nvSpPr>
        <p:spPr>
          <a:xfrm>
            <a:off x="3003846" y="799707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</a:t>
            </a:r>
          </a:p>
        </p:txBody>
      </p:sp>
      <p:sp>
        <p:nvSpPr>
          <p:cNvPr id="421" name="正方形/長方形 420">
            <a:extLst>
              <a:ext uri="{FF2B5EF4-FFF2-40B4-BE49-F238E27FC236}">
                <a16:creationId xmlns:a16="http://schemas.microsoft.com/office/drawing/2014/main" id="{56339C5C-3BC1-16CA-2DCE-ED4C1188F8CB}"/>
              </a:ext>
            </a:extLst>
          </p:cNvPr>
          <p:cNvSpPr/>
          <p:nvPr/>
        </p:nvSpPr>
        <p:spPr>
          <a:xfrm>
            <a:off x="2551263" y="840793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8</a:t>
            </a:r>
            <a:endParaRPr lang="ja-JP" altLang="en-US" sz="1200" dirty="0"/>
          </a:p>
        </p:txBody>
      </p:sp>
      <p:sp>
        <p:nvSpPr>
          <p:cNvPr id="423" name="正方形/長方形 422">
            <a:extLst>
              <a:ext uri="{FF2B5EF4-FFF2-40B4-BE49-F238E27FC236}">
                <a16:creationId xmlns:a16="http://schemas.microsoft.com/office/drawing/2014/main" id="{DAB77B91-04D4-AD86-320B-91AD8617A573}"/>
              </a:ext>
            </a:extLst>
          </p:cNvPr>
          <p:cNvSpPr/>
          <p:nvPr/>
        </p:nvSpPr>
        <p:spPr>
          <a:xfrm>
            <a:off x="3893472" y="740867"/>
            <a:ext cx="971741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GlcA1/GlcB1</a:t>
            </a:r>
            <a:endParaRPr lang="ja-JP" altLang="en-US" sz="1200" dirty="0"/>
          </a:p>
        </p:txBody>
      </p:sp>
      <p:sp>
        <p:nvSpPr>
          <p:cNvPr id="425" name="正方形/長方形 424">
            <a:extLst>
              <a:ext uri="{FF2B5EF4-FFF2-40B4-BE49-F238E27FC236}">
                <a16:creationId xmlns:a16="http://schemas.microsoft.com/office/drawing/2014/main" id="{9F131846-6220-778D-37B9-EA476D13D21B}"/>
              </a:ext>
            </a:extLst>
          </p:cNvPr>
          <p:cNvSpPr/>
          <p:nvPr/>
        </p:nvSpPr>
        <p:spPr>
          <a:xfrm>
            <a:off x="896115" y="541011"/>
            <a:ext cx="478016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2’/6’</a:t>
            </a:r>
            <a:endParaRPr lang="ja-JP" altLang="en-US" sz="1200" dirty="0"/>
          </a:p>
        </p:txBody>
      </p:sp>
      <p:sp>
        <p:nvSpPr>
          <p:cNvPr id="427" name="正方形/長方形 426">
            <a:extLst>
              <a:ext uri="{FF2B5EF4-FFF2-40B4-BE49-F238E27FC236}">
                <a16:creationId xmlns:a16="http://schemas.microsoft.com/office/drawing/2014/main" id="{28C30628-E327-C52F-98DF-035D94E675BA}"/>
              </a:ext>
            </a:extLst>
          </p:cNvPr>
          <p:cNvSpPr/>
          <p:nvPr/>
        </p:nvSpPr>
        <p:spPr>
          <a:xfrm>
            <a:off x="3024567" y="3976838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6/5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28" name="正方形/長方形 427">
            <a:extLst>
              <a:ext uri="{FF2B5EF4-FFF2-40B4-BE49-F238E27FC236}">
                <a16:creationId xmlns:a16="http://schemas.microsoft.com/office/drawing/2014/main" id="{3A525D0F-AE38-1BAC-FF69-8D4E5E555111}"/>
              </a:ext>
            </a:extLst>
          </p:cNvPr>
          <p:cNvSpPr/>
          <p:nvPr/>
        </p:nvSpPr>
        <p:spPr>
          <a:xfrm>
            <a:off x="2456932" y="3814457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8/9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29" name="正方形/長方形 428">
            <a:extLst>
              <a:ext uri="{FF2B5EF4-FFF2-40B4-BE49-F238E27FC236}">
                <a16:creationId xmlns:a16="http://schemas.microsoft.com/office/drawing/2014/main" id="{CC3D0163-A55F-3477-503A-43C5EEC3A4AA}"/>
              </a:ext>
            </a:extLst>
          </p:cNvPr>
          <p:cNvSpPr/>
          <p:nvPr/>
        </p:nvSpPr>
        <p:spPr>
          <a:xfrm>
            <a:off x="3113556" y="2412836"/>
            <a:ext cx="43152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30" name="正方形/長方形 429">
            <a:extLst>
              <a:ext uri="{FF2B5EF4-FFF2-40B4-BE49-F238E27FC236}">
                <a16:creationId xmlns:a16="http://schemas.microsoft.com/office/drawing/2014/main" id="{84878576-C901-B569-1A81-2D30C8A12709}"/>
              </a:ext>
            </a:extLst>
          </p:cNvPr>
          <p:cNvSpPr/>
          <p:nvPr/>
        </p:nvSpPr>
        <p:spPr>
          <a:xfrm>
            <a:off x="2593038" y="2406664"/>
            <a:ext cx="43152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31" name="正方形/長方形 430">
            <a:extLst>
              <a:ext uri="{FF2B5EF4-FFF2-40B4-BE49-F238E27FC236}">
                <a16:creationId xmlns:a16="http://schemas.microsoft.com/office/drawing/2014/main" id="{23250D12-9DC3-3960-8D72-9D0BB94F8ABC}"/>
              </a:ext>
            </a:extLst>
          </p:cNvPr>
          <p:cNvSpPr/>
          <p:nvPr/>
        </p:nvSpPr>
        <p:spPr>
          <a:xfrm>
            <a:off x="2476857" y="2160443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8/6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32" name="正方形/長方形 431">
            <a:extLst>
              <a:ext uri="{FF2B5EF4-FFF2-40B4-BE49-F238E27FC236}">
                <a16:creationId xmlns:a16="http://schemas.microsoft.com/office/drawing/2014/main" id="{DBEB8525-00E4-166D-5BDF-F1C7E980DA66}"/>
              </a:ext>
            </a:extLst>
          </p:cNvPr>
          <p:cNvSpPr/>
          <p:nvPr/>
        </p:nvSpPr>
        <p:spPr>
          <a:xfrm>
            <a:off x="2919575" y="2037332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6/8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33" name="正方形/長方形 432">
            <a:extLst>
              <a:ext uri="{FF2B5EF4-FFF2-40B4-BE49-F238E27FC236}">
                <a16:creationId xmlns:a16="http://schemas.microsoft.com/office/drawing/2014/main" id="{410DAC19-C442-1A05-CE4F-8DF3683A92EB}"/>
              </a:ext>
            </a:extLst>
          </p:cNvPr>
          <p:cNvSpPr/>
          <p:nvPr/>
        </p:nvSpPr>
        <p:spPr>
          <a:xfrm>
            <a:off x="4568016" y="3471902"/>
            <a:ext cx="115768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>
                <a:solidFill>
                  <a:srgbClr val="FF0000"/>
                </a:solidFill>
              </a:rPr>
              <a:t>GlcA1/GlcB1/3’/5’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442" name="正方形/長方形 441">
            <a:extLst>
              <a:ext uri="{FF2B5EF4-FFF2-40B4-BE49-F238E27FC236}">
                <a16:creationId xmlns:a16="http://schemas.microsoft.com/office/drawing/2014/main" id="{3F0EB543-8F4A-D4FF-A6A3-6901EAEA51BA}"/>
              </a:ext>
            </a:extLst>
          </p:cNvPr>
          <p:cNvSpPr/>
          <p:nvPr/>
        </p:nvSpPr>
        <p:spPr>
          <a:xfrm>
            <a:off x="723546" y="4033488"/>
            <a:ext cx="545342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2’/6’/2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43" name="正方形/長方形 442">
            <a:extLst>
              <a:ext uri="{FF2B5EF4-FFF2-40B4-BE49-F238E27FC236}">
                <a16:creationId xmlns:a16="http://schemas.microsoft.com/office/drawing/2014/main" id="{D47356D6-E3FF-1AD8-6858-4B64CAD2F14E}"/>
              </a:ext>
            </a:extLst>
          </p:cNvPr>
          <p:cNvSpPr/>
          <p:nvPr/>
        </p:nvSpPr>
        <p:spPr>
          <a:xfrm>
            <a:off x="709649" y="2517018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2’/6’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44" name="正方形/長方形 443">
            <a:extLst>
              <a:ext uri="{FF2B5EF4-FFF2-40B4-BE49-F238E27FC236}">
                <a16:creationId xmlns:a16="http://schemas.microsoft.com/office/drawing/2014/main" id="{F31A13A5-027C-810E-5768-7D2A166922FB}"/>
              </a:ext>
            </a:extLst>
          </p:cNvPr>
          <p:cNvSpPr/>
          <p:nvPr/>
        </p:nvSpPr>
        <p:spPr>
          <a:xfrm>
            <a:off x="2321715" y="740867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3</a:t>
            </a:r>
            <a:endParaRPr lang="ja-JP" altLang="en-US" sz="1200" dirty="0"/>
          </a:p>
        </p:txBody>
      </p:sp>
      <p:sp>
        <p:nvSpPr>
          <p:cNvPr id="445" name="正方形/長方形 444">
            <a:extLst>
              <a:ext uri="{FF2B5EF4-FFF2-40B4-BE49-F238E27FC236}">
                <a16:creationId xmlns:a16="http://schemas.microsoft.com/office/drawing/2014/main" id="{98042665-A16D-83F5-18C3-98B1482BD33C}"/>
              </a:ext>
            </a:extLst>
          </p:cNvPr>
          <p:cNvSpPr/>
          <p:nvPr/>
        </p:nvSpPr>
        <p:spPr>
          <a:xfrm>
            <a:off x="2087516" y="4111531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3/2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47" name="正方形/長方形 446">
            <a:extLst>
              <a:ext uri="{FF2B5EF4-FFF2-40B4-BE49-F238E27FC236}">
                <a16:creationId xmlns:a16="http://schemas.microsoft.com/office/drawing/2014/main" id="{E6FE7FA0-8D97-66C5-CB94-CAE08E852340}"/>
              </a:ext>
            </a:extLst>
          </p:cNvPr>
          <p:cNvSpPr/>
          <p:nvPr/>
        </p:nvSpPr>
        <p:spPr>
          <a:xfrm>
            <a:off x="824851" y="3321419"/>
            <a:ext cx="479618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2’/6’/</a:t>
            </a:r>
            <a:endParaRPr lang="ja-JP" altLang="en-US" sz="1000" dirty="0">
              <a:solidFill>
                <a:srgbClr val="FF0000"/>
              </a:solidFill>
            </a:endParaRPr>
          </a:p>
          <a:p>
            <a:r>
              <a:rPr lang="en-US" altLang="ja-JP" sz="1000" dirty="0">
                <a:solidFill>
                  <a:srgbClr val="FF0000"/>
                </a:solidFill>
              </a:rPr>
              <a:t>3’/5’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48" name="正方形/長方形 447">
            <a:extLst>
              <a:ext uri="{FF2B5EF4-FFF2-40B4-BE49-F238E27FC236}">
                <a16:creationId xmlns:a16="http://schemas.microsoft.com/office/drawing/2014/main" id="{22B00E02-E886-2E5E-2D21-E1C218C5028B}"/>
              </a:ext>
            </a:extLst>
          </p:cNvPr>
          <p:cNvSpPr/>
          <p:nvPr/>
        </p:nvSpPr>
        <p:spPr>
          <a:xfrm>
            <a:off x="2593038" y="4099948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8/7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0" name="正方形/長方形 449">
            <a:extLst>
              <a:ext uri="{FF2B5EF4-FFF2-40B4-BE49-F238E27FC236}">
                <a16:creationId xmlns:a16="http://schemas.microsoft.com/office/drawing/2014/main" id="{A112D5C5-32F4-9C46-26DD-5D4B20EA7C2E}"/>
              </a:ext>
            </a:extLst>
          </p:cNvPr>
          <p:cNvSpPr/>
          <p:nvPr/>
        </p:nvSpPr>
        <p:spPr>
          <a:xfrm>
            <a:off x="2045328" y="2393907"/>
            <a:ext cx="43152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3/10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694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85FA386-4A9B-02B8-553D-696DA706D763}"/>
              </a:ext>
            </a:extLst>
          </p:cNvPr>
          <p:cNvSpPr txBox="1"/>
          <p:nvPr/>
        </p:nvSpPr>
        <p:spPr>
          <a:xfrm>
            <a:off x="675680" y="8084722"/>
            <a:ext cx="5695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S6. NOESY (blue, mixing time: 500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spectrum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ja-JP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AE41826-D4B1-054D-DC17-150A7033D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8" y="5198628"/>
            <a:ext cx="2607014" cy="22071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EB0DCDF-1880-E638-08C7-642A3FA71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602"/>
            <a:ext cx="6858000" cy="4106398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371A54E-871A-D6B0-50ED-6A470195BB81}"/>
              </a:ext>
            </a:extLst>
          </p:cNvPr>
          <p:cNvSpPr/>
          <p:nvPr/>
        </p:nvSpPr>
        <p:spPr>
          <a:xfrm>
            <a:off x="-121070" y="1192344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G1/G5</a:t>
            </a:r>
            <a:endParaRPr lang="ja-JP" altLang="en-US" sz="10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F2F70FB-BBAF-68AF-FCB9-C19065D13E84}"/>
              </a:ext>
            </a:extLst>
          </p:cNvPr>
          <p:cNvSpPr/>
          <p:nvPr/>
        </p:nvSpPr>
        <p:spPr>
          <a:xfrm>
            <a:off x="5331547" y="3653425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G5/G1</a:t>
            </a:r>
            <a:endParaRPr lang="ja-JP" altLang="en-US" sz="10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567AE44-E6A2-73F2-CAC1-4F551F2895BD}"/>
              </a:ext>
            </a:extLst>
          </p:cNvPr>
          <p:cNvSpPr/>
          <p:nvPr/>
        </p:nvSpPr>
        <p:spPr>
          <a:xfrm>
            <a:off x="4744906" y="3653424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G3/G1</a:t>
            </a:r>
            <a:endParaRPr lang="ja-JP" altLang="en-US" sz="10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9708D39-F549-D5A0-D410-A6A49D37C97C}"/>
              </a:ext>
            </a:extLst>
          </p:cNvPr>
          <p:cNvSpPr/>
          <p:nvPr/>
        </p:nvSpPr>
        <p:spPr>
          <a:xfrm>
            <a:off x="4451396" y="1688979"/>
            <a:ext cx="58702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G6a/G4</a:t>
            </a:r>
            <a:endParaRPr lang="ja-JP" altLang="en-US" sz="10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1FF0CF7-AFA8-B3BC-9E4D-8569D5A366FD}"/>
              </a:ext>
            </a:extLst>
          </p:cNvPr>
          <p:cNvSpPr/>
          <p:nvPr/>
        </p:nvSpPr>
        <p:spPr>
          <a:xfrm>
            <a:off x="3857964" y="1688978"/>
            <a:ext cx="593432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G6b/G4</a:t>
            </a:r>
            <a:endParaRPr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959827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テキスト ボックス 380">
            <a:extLst>
              <a:ext uri="{FF2B5EF4-FFF2-40B4-BE49-F238E27FC236}">
                <a16:creationId xmlns:a16="http://schemas.microsoft.com/office/drawing/2014/main" id="{AF44ED81-97A0-CB9A-DC91-E8873636B0D7}"/>
              </a:ext>
            </a:extLst>
          </p:cNvPr>
          <p:cNvSpPr txBox="1"/>
          <p:nvPr/>
        </p:nvSpPr>
        <p:spPr>
          <a:xfrm>
            <a:off x="675680" y="8084722"/>
            <a:ext cx="5695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S7. HSQC (blue) and HMBC (red) spectra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Methanol-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used as the solvent.</a:t>
            </a:r>
            <a:endParaRPr kumimoji="1" lang="en-US" altLang="ja-JP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AF91F99-E421-8ACD-3D79-6683F4840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39" y="482163"/>
            <a:ext cx="6371086" cy="459083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4D405BD-A6C2-9DE3-630C-EF14B76479B6}"/>
              </a:ext>
            </a:extLst>
          </p:cNvPr>
          <p:cNvSpPr/>
          <p:nvPr/>
        </p:nvSpPr>
        <p:spPr>
          <a:xfrm>
            <a:off x="371937" y="3753660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9</a:t>
            </a:r>
            <a:endParaRPr lang="ja-JP" altLang="en-US" sz="1200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71C6187-3F99-C9A3-044B-595078DF8DC9}"/>
              </a:ext>
            </a:extLst>
          </p:cNvPr>
          <p:cNvSpPr/>
          <p:nvPr/>
        </p:nvSpPr>
        <p:spPr>
          <a:xfrm>
            <a:off x="409994" y="3025584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4’</a:t>
            </a:r>
            <a:endParaRPr lang="ja-JP" altLang="en-US" sz="12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0C8A5EA-FCCC-FE7F-09AC-8EC6C75ED837}"/>
              </a:ext>
            </a:extLst>
          </p:cNvPr>
          <p:cNvSpPr/>
          <p:nvPr/>
        </p:nvSpPr>
        <p:spPr>
          <a:xfrm>
            <a:off x="355946" y="3911510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5</a:t>
            </a:r>
            <a:endParaRPr lang="ja-JP" altLang="en-US" sz="1200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09DD60A-3D95-7232-0B7D-03B546BCAD9B}"/>
              </a:ext>
            </a:extLst>
          </p:cNvPr>
          <p:cNvSpPr/>
          <p:nvPr/>
        </p:nvSpPr>
        <p:spPr>
          <a:xfrm>
            <a:off x="398954" y="4556944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4</a:t>
            </a:r>
            <a:endParaRPr lang="ja-JP" altLang="en-US" sz="12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113F22A-E304-460E-A80A-E08B1763F8F0}"/>
              </a:ext>
            </a:extLst>
          </p:cNvPr>
          <p:cNvSpPr/>
          <p:nvPr/>
        </p:nvSpPr>
        <p:spPr>
          <a:xfrm>
            <a:off x="325087" y="3354988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3’</a:t>
            </a:r>
            <a:endParaRPr lang="ja-JP" altLang="en-US" sz="12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FBCDDA7-66E8-B2C5-9D45-84A047633395}"/>
              </a:ext>
            </a:extLst>
          </p:cNvPr>
          <p:cNvSpPr/>
          <p:nvPr/>
        </p:nvSpPr>
        <p:spPr>
          <a:xfrm>
            <a:off x="2184663" y="4647932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8/4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02841A5-0D06-842C-88E4-EFA35E12FF1D}"/>
              </a:ext>
            </a:extLst>
          </p:cNvPr>
          <p:cNvSpPr/>
          <p:nvPr/>
        </p:nvSpPr>
        <p:spPr>
          <a:xfrm>
            <a:off x="2189795" y="4099445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8/7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890A8D4-6BF1-AD06-651B-CEF86C64A134}"/>
              </a:ext>
            </a:extLst>
          </p:cNvPr>
          <p:cNvSpPr/>
          <p:nvPr/>
        </p:nvSpPr>
        <p:spPr>
          <a:xfrm>
            <a:off x="2619609" y="4038128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6/7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E329FCA-69C1-7D93-D31A-B2BCB5C08E2B}"/>
              </a:ext>
            </a:extLst>
          </p:cNvPr>
          <p:cNvSpPr/>
          <p:nvPr/>
        </p:nvSpPr>
        <p:spPr>
          <a:xfrm>
            <a:off x="2189795" y="3791907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8/9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6E40793-0366-23F9-49A8-57E8BE5D3EDA}"/>
              </a:ext>
            </a:extLst>
          </p:cNvPr>
          <p:cNvSpPr/>
          <p:nvPr/>
        </p:nvSpPr>
        <p:spPr>
          <a:xfrm>
            <a:off x="2619609" y="3869955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6/5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CC32BCA-644B-F4F9-8303-2735A12C21BF}"/>
              </a:ext>
            </a:extLst>
          </p:cNvPr>
          <p:cNvSpPr/>
          <p:nvPr/>
        </p:nvSpPr>
        <p:spPr>
          <a:xfrm>
            <a:off x="2626548" y="1622821"/>
            <a:ext cx="43152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83E3DE2-0736-80D7-969C-75AA62633FC4}"/>
              </a:ext>
            </a:extLst>
          </p:cNvPr>
          <p:cNvSpPr/>
          <p:nvPr/>
        </p:nvSpPr>
        <p:spPr>
          <a:xfrm>
            <a:off x="1955025" y="1624281"/>
            <a:ext cx="43152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0F730FD-B422-3BE2-4F5D-DEE86B982C31}"/>
              </a:ext>
            </a:extLst>
          </p:cNvPr>
          <p:cNvSpPr/>
          <p:nvPr/>
        </p:nvSpPr>
        <p:spPr>
          <a:xfrm>
            <a:off x="392461" y="3660737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</a:t>
            </a:r>
            <a:endParaRPr lang="ja-JP" altLang="en-US" sz="1200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C6487E4-97E0-127F-DC67-95924BB30FA6}"/>
              </a:ext>
            </a:extLst>
          </p:cNvPr>
          <p:cNvSpPr/>
          <p:nvPr/>
        </p:nvSpPr>
        <p:spPr>
          <a:xfrm>
            <a:off x="320894" y="2819220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3</a:t>
            </a:r>
            <a:endParaRPr lang="ja-JP" altLang="en-US" sz="1200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9501878-DD27-1647-7A8E-73C1966FD9EC}"/>
              </a:ext>
            </a:extLst>
          </p:cNvPr>
          <p:cNvSpPr/>
          <p:nvPr/>
        </p:nvSpPr>
        <p:spPr>
          <a:xfrm>
            <a:off x="351052" y="2323571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1’</a:t>
            </a:r>
            <a:endParaRPr lang="ja-JP" altLang="en-US" sz="1200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815962E-B706-1AFE-E24F-F359761CC3F3}"/>
              </a:ext>
            </a:extLst>
          </p:cNvPr>
          <p:cNvSpPr/>
          <p:nvPr/>
        </p:nvSpPr>
        <p:spPr>
          <a:xfrm>
            <a:off x="863238" y="1711292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6’/2’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90A4D49-7709-C8AE-C51B-5A933F514D00}"/>
              </a:ext>
            </a:extLst>
          </p:cNvPr>
          <p:cNvSpPr/>
          <p:nvPr/>
        </p:nvSpPr>
        <p:spPr>
          <a:xfrm>
            <a:off x="366626" y="1685348"/>
            <a:ext cx="188643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10</a:t>
            </a:r>
            <a:endParaRPr lang="ja-JP" altLang="en-US" sz="1200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761EC47-C501-D57C-3719-FC53C0B32783}"/>
              </a:ext>
            </a:extLst>
          </p:cNvPr>
          <p:cNvSpPr/>
          <p:nvPr/>
        </p:nvSpPr>
        <p:spPr>
          <a:xfrm>
            <a:off x="320894" y="1375387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</a:t>
            </a:r>
            <a:endParaRPr lang="ja-JP" altLang="en-US" sz="1200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5AA20F6-7F57-38DC-A0FA-F1E4883C14EB}"/>
              </a:ext>
            </a:extLst>
          </p:cNvPr>
          <p:cNvSpPr/>
          <p:nvPr/>
        </p:nvSpPr>
        <p:spPr>
          <a:xfrm>
            <a:off x="327668" y="1200111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8</a:t>
            </a:r>
            <a:endParaRPr lang="ja-JP" altLang="en-US" sz="1200" dirty="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80A140C-A320-B67F-A207-BB72ACC84FF8}"/>
              </a:ext>
            </a:extLst>
          </p:cNvPr>
          <p:cNvSpPr/>
          <p:nvPr/>
        </p:nvSpPr>
        <p:spPr>
          <a:xfrm>
            <a:off x="2497592" y="4638321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6/4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D1092CE3-F975-8B0A-05D2-4C60BF100628}"/>
              </a:ext>
            </a:extLst>
          </p:cNvPr>
          <p:cNvSpPr/>
          <p:nvPr/>
        </p:nvSpPr>
        <p:spPr>
          <a:xfrm>
            <a:off x="2604152" y="1393226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993B436A-DDC0-32E2-F8DE-E4EECA61102F}"/>
              </a:ext>
            </a:extLst>
          </p:cNvPr>
          <p:cNvSpPr/>
          <p:nvPr/>
        </p:nvSpPr>
        <p:spPr>
          <a:xfrm>
            <a:off x="1998352" y="1384694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8/6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A2D210A-1052-187A-338A-A51281D80CFF}"/>
              </a:ext>
            </a:extLst>
          </p:cNvPr>
          <p:cNvSpPr/>
          <p:nvPr/>
        </p:nvSpPr>
        <p:spPr>
          <a:xfrm>
            <a:off x="2479781" y="1099840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FF0000"/>
                </a:solidFill>
              </a:rPr>
              <a:t>6/8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10EF0784-CFFB-BA58-F5E5-7924ACC18D79}"/>
              </a:ext>
            </a:extLst>
          </p:cNvPr>
          <p:cNvSpPr/>
          <p:nvPr/>
        </p:nvSpPr>
        <p:spPr>
          <a:xfrm>
            <a:off x="2209862" y="1103345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000" dirty="0">
                <a:solidFill>
                  <a:srgbClr val="0000FF"/>
                </a:solidFill>
              </a:rPr>
              <a:t>8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F5DEF0A6-74FD-67A6-5E37-24F4142F24C5}"/>
              </a:ext>
            </a:extLst>
          </p:cNvPr>
          <p:cNvSpPr/>
          <p:nvPr/>
        </p:nvSpPr>
        <p:spPr>
          <a:xfrm>
            <a:off x="231184" y="1608942"/>
            <a:ext cx="187806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g1</a:t>
            </a:r>
            <a:endParaRPr lang="ja-JP" altLang="en-US" sz="1200" dirty="0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C8F02D9-97E5-769C-055E-D28660725446}"/>
              </a:ext>
            </a:extLst>
          </p:cNvPr>
          <p:cNvSpPr/>
          <p:nvPr/>
        </p:nvSpPr>
        <p:spPr>
          <a:xfrm>
            <a:off x="2497592" y="300159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C7CDDFC0-0D47-1303-3223-64C3D5C4C94D}"/>
              </a:ext>
            </a:extLst>
          </p:cNvPr>
          <p:cNvSpPr/>
          <p:nvPr/>
        </p:nvSpPr>
        <p:spPr>
          <a:xfrm>
            <a:off x="2205185" y="300159"/>
            <a:ext cx="142572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8</a:t>
            </a:r>
            <a:endParaRPr lang="ja-JP" altLang="en-US" sz="1200" dirty="0"/>
          </a:p>
        </p:txBody>
      </p:sp>
      <p:sp>
        <p:nvSpPr>
          <p:cNvPr id="354" name="正方形/長方形 353">
            <a:extLst>
              <a:ext uri="{FF2B5EF4-FFF2-40B4-BE49-F238E27FC236}">
                <a16:creationId xmlns:a16="http://schemas.microsoft.com/office/drawing/2014/main" id="{DEEED9E7-F5EA-DDCA-5F37-89B50BCF1FA9}"/>
              </a:ext>
            </a:extLst>
          </p:cNvPr>
          <p:cNvSpPr/>
          <p:nvPr/>
        </p:nvSpPr>
        <p:spPr>
          <a:xfrm>
            <a:off x="4001948" y="351582"/>
            <a:ext cx="545342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GlcB1</a:t>
            </a:r>
            <a:endParaRPr lang="ja-JP" altLang="en-US" sz="1200" dirty="0"/>
          </a:p>
        </p:txBody>
      </p:sp>
      <p:sp>
        <p:nvSpPr>
          <p:cNvPr id="355" name="正方形/長方形 354">
            <a:extLst>
              <a:ext uri="{FF2B5EF4-FFF2-40B4-BE49-F238E27FC236}">
                <a16:creationId xmlns:a16="http://schemas.microsoft.com/office/drawing/2014/main" id="{467566E9-FB9B-9157-014E-332A99A82CEE}"/>
              </a:ext>
            </a:extLst>
          </p:cNvPr>
          <p:cNvSpPr/>
          <p:nvPr/>
        </p:nvSpPr>
        <p:spPr>
          <a:xfrm>
            <a:off x="3429259" y="365075"/>
            <a:ext cx="5517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GlcA1</a:t>
            </a:r>
            <a:endParaRPr lang="ja-JP" altLang="en-US" sz="1200" dirty="0"/>
          </a:p>
        </p:txBody>
      </p:sp>
      <p:sp>
        <p:nvSpPr>
          <p:cNvPr id="356" name="正方形/長方形 355">
            <a:extLst>
              <a:ext uri="{FF2B5EF4-FFF2-40B4-BE49-F238E27FC236}">
                <a16:creationId xmlns:a16="http://schemas.microsoft.com/office/drawing/2014/main" id="{0774CE2B-C8AD-B5CC-57E8-248BF2585C3E}"/>
              </a:ext>
            </a:extLst>
          </p:cNvPr>
          <p:cNvSpPr/>
          <p:nvPr/>
        </p:nvSpPr>
        <p:spPr>
          <a:xfrm>
            <a:off x="4128654" y="1443730"/>
            <a:ext cx="311304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g1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357" name="正方形/長方形 356">
            <a:extLst>
              <a:ext uri="{FF2B5EF4-FFF2-40B4-BE49-F238E27FC236}">
                <a16:creationId xmlns:a16="http://schemas.microsoft.com/office/drawing/2014/main" id="{855552D0-BB26-C883-21B2-A7F7E7FAA84C}"/>
              </a:ext>
            </a:extLst>
          </p:cNvPr>
          <p:cNvSpPr/>
          <p:nvPr/>
        </p:nvSpPr>
        <p:spPr>
          <a:xfrm>
            <a:off x="3555964" y="1457223"/>
            <a:ext cx="33054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G1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358" name="正方形/長方形 357">
            <a:extLst>
              <a:ext uri="{FF2B5EF4-FFF2-40B4-BE49-F238E27FC236}">
                <a16:creationId xmlns:a16="http://schemas.microsoft.com/office/drawing/2014/main" id="{01889CA9-BDD4-9DB9-DB05-A8367A1396C3}"/>
              </a:ext>
            </a:extLst>
          </p:cNvPr>
          <p:cNvSpPr/>
          <p:nvPr/>
        </p:nvSpPr>
        <p:spPr>
          <a:xfrm>
            <a:off x="3914152" y="3107912"/>
            <a:ext cx="643125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>
                <a:solidFill>
                  <a:srgbClr val="FF0000"/>
                </a:solidFill>
              </a:rPr>
              <a:t>GlcB1/5’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359" name="正方形/長方形 358">
            <a:extLst>
              <a:ext uri="{FF2B5EF4-FFF2-40B4-BE49-F238E27FC236}">
                <a16:creationId xmlns:a16="http://schemas.microsoft.com/office/drawing/2014/main" id="{6C35F55E-8DB2-8F14-6AEE-ACC086209EE6}"/>
              </a:ext>
            </a:extLst>
          </p:cNvPr>
          <p:cNvSpPr/>
          <p:nvPr/>
        </p:nvSpPr>
        <p:spPr>
          <a:xfrm>
            <a:off x="3366742" y="2667270"/>
            <a:ext cx="614271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>
                <a:solidFill>
                  <a:srgbClr val="FF0000"/>
                </a:solidFill>
              </a:rPr>
              <a:t>GlcA1/3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360" name="正方形/長方形 359">
            <a:extLst>
              <a:ext uri="{FF2B5EF4-FFF2-40B4-BE49-F238E27FC236}">
                <a16:creationId xmlns:a16="http://schemas.microsoft.com/office/drawing/2014/main" id="{B447A303-0DA1-F4E7-8073-0D0D44F59BF1}"/>
              </a:ext>
            </a:extLst>
          </p:cNvPr>
          <p:cNvSpPr/>
          <p:nvPr/>
        </p:nvSpPr>
        <p:spPr>
          <a:xfrm>
            <a:off x="5439140" y="3332079"/>
            <a:ext cx="601447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 err="1">
                <a:solidFill>
                  <a:srgbClr val="FF0000"/>
                </a:solidFill>
              </a:rPr>
              <a:t>OMe</a:t>
            </a:r>
            <a:r>
              <a:rPr lang="en-US" altLang="ja-JP" sz="1000" b="1" dirty="0">
                <a:solidFill>
                  <a:srgbClr val="FF0000"/>
                </a:solidFill>
              </a:rPr>
              <a:t>/3’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361" name="正方形/長方形 360">
            <a:extLst>
              <a:ext uri="{FF2B5EF4-FFF2-40B4-BE49-F238E27FC236}">
                <a16:creationId xmlns:a16="http://schemas.microsoft.com/office/drawing/2014/main" id="{AF227F54-6081-4B90-050E-73FD42D4E098}"/>
              </a:ext>
            </a:extLst>
          </p:cNvPr>
          <p:cNvSpPr/>
          <p:nvPr/>
        </p:nvSpPr>
        <p:spPr>
          <a:xfrm>
            <a:off x="292092" y="3250663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5’</a:t>
            </a:r>
            <a:endParaRPr lang="ja-JP" altLang="en-US" sz="1200" dirty="0"/>
          </a:p>
        </p:txBody>
      </p:sp>
      <p:sp>
        <p:nvSpPr>
          <p:cNvPr id="362" name="正方形/長方形 361">
            <a:extLst>
              <a:ext uri="{FF2B5EF4-FFF2-40B4-BE49-F238E27FC236}">
                <a16:creationId xmlns:a16="http://schemas.microsoft.com/office/drawing/2014/main" id="{2188CA08-E288-B6E3-963B-222525561D85}"/>
              </a:ext>
            </a:extLst>
          </p:cNvPr>
          <p:cNvSpPr/>
          <p:nvPr/>
        </p:nvSpPr>
        <p:spPr>
          <a:xfrm>
            <a:off x="877534" y="369840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6’</a:t>
            </a:r>
            <a:endParaRPr lang="ja-JP" altLang="en-US" sz="1200" dirty="0"/>
          </a:p>
        </p:txBody>
      </p:sp>
      <p:sp>
        <p:nvSpPr>
          <p:cNvPr id="363" name="正方形/長方形 362">
            <a:extLst>
              <a:ext uri="{FF2B5EF4-FFF2-40B4-BE49-F238E27FC236}">
                <a16:creationId xmlns:a16="http://schemas.microsoft.com/office/drawing/2014/main" id="{9A0E59FA-7FBC-E51D-6D1B-B9E0F095A61B}"/>
              </a:ext>
            </a:extLst>
          </p:cNvPr>
          <p:cNvSpPr/>
          <p:nvPr/>
        </p:nvSpPr>
        <p:spPr>
          <a:xfrm>
            <a:off x="664164" y="315038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2’</a:t>
            </a:r>
            <a:endParaRPr lang="ja-JP" altLang="en-US" sz="1200" dirty="0"/>
          </a:p>
        </p:txBody>
      </p:sp>
      <p:sp>
        <p:nvSpPr>
          <p:cNvPr id="364" name="正方形/長方形 363">
            <a:extLst>
              <a:ext uri="{FF2B5EF4-FFF2-40B4-BE49-F238E27FC236}">
                <a16:creationId xmlns:a16="http://schemas.microsoft.com/office/drawing/2014/main" id="{7F274085-0087-E343-72CA-87DD5D88F37C}"/>
              </a:ext>
            </a:extLst>
          </p:cNvPr>
          <p:cNvSpPr/>
          <p:nvPr/>
        </p:nvSpPr>
        <p:spPr>
          <a:xfrm>
            <a:off x="924195" y="1936134"/>
            <a:ext cx="319636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6’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365" name="正方形/長方形 364">
            <a:extLst>
              <a:ext uri="{FF2B5EF4-FFF2-40B4-BE49-F238E27FC236}">
                <a16:creationId xmlns:a16="http://schemas.microsoft.com/office/drawing/2014/main" id="{EC8BEF14-0E30-0063-953A-B7C6E88F0CE9}"/>
              </a:ext>
            </a:extLst>
          </p:cNvPr>
          <p:cNvSpPr/>
          <p:nvPr/>
        </p:nvSpPr>
        <p:spPr>
          <a:xfrm>
            <a:off x="720549" y="1702012"/>
            <a:ext cx="28245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2’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366" name="正方形/長方形 365">
            <a:extLst>
              <a:ext uri="{FF2B5EF4-FFF2-40B4-BE49-F238E27FC236}">
                <a16:creationId xmlns:a16="http://schemas.microsoft.com/office/drawing/2014/main" id="{D53E9164-58E3-5E09-0DBF-5DFAB80CF033}"/>
              </a:ext>
            </a:extLst>
          </p:cNvPr>
          <p:cNvSpPr/>
          <p:nvPr/>
        </p:nvSpPr>
        <p:spPr>
          <a:xfrm>
            <a:off x="374344" y="4044769"/>
            <a:ext cx="140058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7</a:t>
            </a:r>
            <a:endParaRPr lang="ja-JP" altLang="en-US" sz="1200" dirty="0"/>
          </a:p>
        </p:txBody>
      </p:sp>
      <p:sp>
        <p:nvSpPr>
          <p:cNvPr id="367" name="正方形/長方形 366">
            <a:extLst>
              <a:ext uri="{FF2B5EF4-FFF2-40B4-BE49-F238E27FC236}">
                <a16:creationId xmlns:a16="http://schemas.microsoft.com/office/drawing/2014/main" id="{057671EA-357D-62D5-D011-59494656FEE4}"/>
              </a:ext>
            </a:extLst>
          </p:cNvPr>
          <p:cNvSpPr/>
          <p:nvPr/>
        </p:nvSpPr>
        <p:spPr>
          <a:xfrm>
            <a:off x="679124" y="2003619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2’/6’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68" name="正方形/長方形 367">
            <a:extLst>
              <a:ext uri="{FF2B5EF4-FFF2-40B4-BE49-F238E27FC236}">
                <a16:creationId xmlns:a16="http://schemas.microsoft.com/office/drawing/2014/main" id="{8971364A-A23E-610E-2F75-6BC61903C476}"/>
              </a:ext>
            </a:extLst>
          </p:cNvPr>
          <p:cNvSpPr/>
          <p:nvPr/>
        </p:nvSpPr>
        <p:spPr>
          <a:xfrm>
            <a:off x="911198" y="2270010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6’/1’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69" name="正方形/長方形 368">
            <a:extLst>
              <a:ext uri="{FF2B5EF4-FFF2-40B4-BE49-F238E27FC236}">
                <a16:creationId xmlns:a16="http://schemas.microsoft.com/office/drawing/2014/main" id="{5E8D7C0A-131E-5B6A-9E01-1906968B2C6A}"/>
              </a:ext>
            </a:extLst>
          </p:cNvPr>
          <p:cNvSpPr/>
          <p:nvPr/>
        </p:nvSpPr>
        <p:spPr>
          <a:xfrm>
            <a:off x="709232" y="2406127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2’/1’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0" name="正方形/長方形 369">
            <a:extLst>
              <a:ext uri="{FF2B5EF4-FFF2-40B4-BE49-F238E27FC236}">
                <a16:creationId xmlns:a16="http://schemas.microsoft.com/office/drawing/2014/main" id="{10057D94-99CD-B67F-BD19-BC83A2F24E2F}"/>
              </a:ext>
            </a:extLst>
          </p:cNvPr>
          <p:cNvSpPr/>
          <p:nvPr/>
        </p:nvSpPr>
        <p:spPr>
          <a:xfrm>
            <a:off x="944770" y="3012801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6’/4’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1" name="正方形/長方形 370">
            <a:extLst>
              <a:ext uri="{FF2B5EF4-FFF2-40B4-BE49-F238E27FC236}">
                <a16:creationId xmlns:a16="http://schemas.microsoft.com/office/drawing/2014/main" id="{0FB73EEE-312B-057D-0807-EF26826F9D28}"/>
              </a:ext>
            </a:extLst>
          </p:cNvPr>
          <p:cNvSpPr/>
          <p:nvPr/>
        </p:nvSpPr>
        <p:spPr>
          <a:xfrm>
            <a:off x="686329" y="2900835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2’/4’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2" name="正方形/長方形 371">
            <a:extLst>
              <a:ext uri="{FF2B5EF4-FFF2-40B4-BE49-F238E27FC236}">
                <a16:creationId xmlns:a16="http://schemas.microsoft.com/office/drawing/2014/main" id="{2D0E3179-9EB3-626C-9397-BA067D4FED72}"/>
              </a:ext>
            </a:extLst>
          </p:cNvPr>
          <p:cNvSpPr/>
          <p:nvPr/>
        </p:nvSpPr>
        <p:spPr>
          <a:xfrm>
            <a:off x="924195" y="3225689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6’/5’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3" name="正方形/長方形 372">
            <a:extLst>
              <a:ext uri="{FF2B5EF4-FFF2-40B4-BE49-F238E27FC236}">
                <a16:creationId xmlns:a16="http://schemas.microsoft.com/office/drawing/2014/main" id="{C2B88235-0605-9BA0-13C1-E0F60BE63E7E}"/>
              </a:ext>
            </a:extLst>
          </p:cNvPr>
          <p:cNvSpPr/>
          <p:nvPr/>
        </p:nvSpPr>
        <p:spPr>
          <a:xfrm>
            <a:off x="696978" y="3148598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2’/5’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4" name="正方形/長方形 373">
            <a:extLst>
              <a:ext uri="{FF2B5EF4-FFF2-40B4-BE49-F238E27FC236}">
                <a16:creationId xmlns:a16="http://schemas.microsoft.com/office/drawing/2014/main" id="{4B805313-2470-CE97-8D09-4E798E67BF85}"/>
              </a:ext>
            </a:extLst>
          </p:cNvPr>
          <p:cNvSpPr/>
          <p:nvPr/>
        </p:nvSpPr>
        <p:spPr>
          <a:xfrm>
            <a:off x="911198" y="3348799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6’/3’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5" name="正方形/長方形 374">
            <a:extLst>
              <a:ext uri="{FF2B5EF4-FFF2-40B4-BE49-F238E27FC236}">
                <a16:creationId xmlns:a16="http://schemas.microsoft.com/office/drawing/2014/main" id="{3416E9B2-C4F7-C4AB-6E30-C1D7AC35F852}"/>
              </a:ext>
            </a:extLst>
          </p:cNvPr>
          <p:cNvSpPr/>
          <p:nvPr/>
        </p:nvSpPr>
        <p:spPr>
          <a:xfrm>
            <a:off x="717676" y="3476906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2’/3’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7" name="正方形/長方形 376">
            <a:extLst>
              <a:ext uri="{FF2B5EF4-FFF2-40B4-BE49-F238E27FC236}">
                <a16:creationId xmlns:a16="http://schemas.microsoft.com/office/drawing/2014/main" id="{AAFD8D73-D434-2586-EBCE-D18541D0EE4E}"/>
              </a:ext>
            </a:extLst>
          </p:cNvPr>
          <p:cNvSpPr/>
          <p:nvPr/>
        </p:nvSpPr>
        <p:spPr>
          <a:xfrm>
            <a:off x="939333" y="3704407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6’/2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8" name="正方形/長方形 377">
            <a:extLst>
              <a:ext uri="{FF2B5EF4-FFF2-40B4-BE49-F238E27FC236}">
                <a16:creationId xmlns:a16="http://schemas.microsoft.com/office/drawing/2014/main" id="{3BC6A9DB-9CE1-E2E0-A852-B7C50A34B120}"/>
              </a:ext>
            </a:extLst>
          </p:cNvPr>
          <p:cNvSpPr/>
          <p:nvPr/>
        </p:nvSpPr>
        <p:spPr>
          <a:xfrm>
            <a:off x="718389" y="3602563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2’/2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9" name="正方形/長方形 378">
            <a:extLst>
              <a:ext uri="{FF2B5EF4-FFF2-40B4-BE49-F238E27FC236}">
                <a16:creationId xmlns:a16="http://schemas.microsoft.com/office/drawing/2014/main" id="{142A3975-C607-A6C6-0A67-B7794D4636AC}"/>
              </a:ext>
            </a:extLst>
          </p:cNvPr>
          <p:cNvSpPr/>
          <p:nvPr/>
        </p:nvSpPr>
        <p:spPr>
          <a:xfrm>
            <a:off x="203610" y="1504512"/>
            <a:ext cx="195344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G1</a:t>
            </a:r>
            <a:endParaRPr lang="ja-JP" altLang="en-US" sz="1200" dirty="0"/>
          </a:p>
        </p:txBody>
      </p:sp>
      <p:sp>
        <p:nvSpPr>
          <p:cNvPr id="380" name="正方形/長方形 379">
            <a:extLst>
              <a:ext uri="{FF2B5EF4-FFF2-40B4-BE49-F238E27FC236}">
                <a16:creationId xmlns:a16="http://schemas.microsoft.com/office/drawing/2014/main" id="{45FC3C70-EE8C-A045-7C34-77EA1B4A87EA}"/>
              </a:ext>
            </a:extLst>
          </p:cNvPr>
          <p:cNvSpPr/>
          <p:nvPr/>
        </p:nvSpPr>
        <p:spPr>
          <a:xfrm>
            <a:off x="349463" y="1960007"/>
            <a:ext cx="319636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6’</a:t>
            </a:r>
            <a:endParaRPr lang="ja-JP" altLang="en-US" sz="1200" dirty="0"/>
          </a:p>
        </p:txBody>
      </p:sp>
      <p:sp>
        <p:nvSpPr>
          <p:cNvPr id="382" name="正方形/長方形 381">
            <a:extLst>
              <a:ext uri="{FF2B5EF4-FFF2-40B4-BE49-F238E27FC236}">
                <a16:creationId xmlns:a16="http://schemas.microsoft.com/office/drawing/2014/main" id="{F4869CA0-0697-CF76-D1EA-43653C8A74A7}"/>
              </a:ext>
            </a:extLst>
          </p:cNvPr>
          <p:cNvSpPr/>
          <p:nvPr/>
        </p:nvSpPr>
        <p:spPr>
          <a:xfrm>
            <a:off x="362822" y="1813574"/>
            <a:ext cx="158487" cy="18854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2’</a:t>
            </a:r>
            <a:endParaRPr lang="ja-JP" altLang="en-US" sz="1200" dirty="0"/>
          </a:p>
        </p:txBody>
      </p:sp>
      <p:sp>
        <p:nvSpPr>
          <p:cNvPr id="383" name="正方形/長方形 382">
            <a:extLst>
              <a:ext uri="{FF2B5EF4-FFF2-40B4-BE49-F238E27FC236}">
                <a16:creationId xmlns:a16="http://schemas.microsoft.com/office/drawing/2014/main" id="{D248202B-C2C4-CE31-A0CB-870D6EF9A729}"/>
              </a:ext>
            </a:extLst>
          </p:cNvPr>
          <p:cNvSpPr/>
          <p:nvPr/>
        </p:nvSpPr>
        <p:spPr>
          <a:xfrm>
            <a:off x="5144027" y="1702012"/>
            <a:ext cx="5902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 err="1">
                <a:solidFill>
                  <a:srgbClr val="FF0000"/>
                </a:solidFill>
              </a:rPr>
              <a:t>OMe</a:t>
            </a:r>
            <a:r>
              <a:rPr lang="en-US" altLang="ja-JP" sz="1000" dirty="0">
                <a:solidFill>
                  <a:srgbClr val="FF0000"/>
                </a:solidFill>
              </a:rPr>
              <a:t>/2’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85" name="テキスト ボックス 384">
            <a:extLst>
              <a:ext uri="{FF2B5EF4-FFF2-40B4-BE49-F238E27FC236}">
                <a16:creationId xmlns:a16="http://schemas.microsoft.com/office/drawing/2014/main" id="{FE78513B-80E9-FB3E-BB78-BBD59DE4EC0A}"/>
              </a:ext>
            </a:extLst>
          </p:cNvPr>
          <p:cNvSpPr txBox="1"/>
          <p:nvPr/>
        </p:nvSpPr>
        <p:spPr>
          <a:xfrm>
            <a:off x="243457" y="379821"/>
            <a:ext cx="3166463" cy="139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100" b="1" baseline="-25000" dirty="0">
              <a:cs typeface="Times New Roman" panose="02020603050405020304" pitchFamily="18" charset="0"/>
            </a:endParaRPr>
          </a:p>
        </p:txBody>
      </p:sp>
      <p:graphicFrame>
        <p:nvGraphicFramePr>
          <p:cNvPr id="386" name="オブジェクト 385">
            <a:extLst>
              <a:ext uri="{FF2B5EF4-FFF2-40B4-BE49-F238E27FC236}">
                <a16:creationId xmlns:a16="http://schemas.microsoft.com/office/drawing/2014/main" id="{D6D097E2-4E7C-792F-F67A-D6620A3FC6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2087059"/>
              </p:ext>
            </p:extLst>
          </p:nvPr>
        </p:nvGraphicFramePr>
        <p:xfrm>
          <a:off x="2401892" y="5391498"/>
          <a:ext cx="2308144" cy="2080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3756543" imgH="3386196" progId="ChemDraw.Document.6.0">
                  <p:embed/>
                </p:oleObj>
              </mc:Choice>
              <mc:Fallback>
                <p:oleObj name="CS ChemDraw Drawing" r:id="rId3" imgW="3756543" imgH="3386196" progId="ChemDraw.Document.6.0">
                  <p:embed/>
                  <p:pic>
                    <p:nvPicPr>
                      <p:cNvPr id="6" name="オブジェクト 5">
                        <a:extLst>
                          <a:ext uri="{FF2B5EF4-FFF2-40B4-BE49-F238E27FC236}">
                            <a16:creationId xmlns:a16="http://schemas.microsoft.com/office/drawing/2014/main" id="{5D0405A5-C89B-4175-B4E5-EDCBD05572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01892" y="5391498"/>
                        <a:ext cx="2308144" cy="20808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7" name="フリーフォーム: 図形 386">
            <a:extLst>
              <a:ext uri="{FF2B5EF4-FFF2-40B4-BE49-F238E27FC236}">
                <a16:creationId xmlns:a16="http://schemas.microsoft.com/office/drawing/2014/main" id="{D3E89CE6-97C3-949B-505D-086569EE3BA6}"/>
              </a:ext>
            </a:extLst>
          </p:cNvPr>
          <p:cNvSpPr/>
          <p:nvPr/>
        </p:nvSpPr>
        <p:spPr>
          <a:xfrm>
            <a:off x="3340145" y="7266253"/>
            <a:ext cx="381000" cy="548600"/>
          </a:xfrm>
          <a:custGeom>
            <a:avLst/>
            <a:gdLst>
              <a:gd name="connsiteX0" fmla="*/ 381000 w 381000"/>
              <a:gd name="connsiteY0" fmla="*/ 165100 h 548600"/>
              <a:gd name="connsiteX1" fmla="*/ 292100 w 381000"/>
              <a:gd name="connsiteY1" fmla="*/ 546100 h 548600"/>
              <a:gd name="connsiteX2" fmla="*/ 0 w 381000"/>
              <a:gd name="connsiteY2" fmla="*/ 0 h 54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" h="548600">
                <a:moveTo>
                  <a:pt x="381000" y="165100"/>
                </a:moveTo>
                <a:cubicBezTo>
                  <a:pt x="368300" y="369358"/>
                  <a:pt x="355600" y="573617"/>
                  <a:pt x="292100" y="546100"/>
                </a:cubicBezTo>
                <a:cubicBezTo>
                  <a:pt x="228600" y="518583"/>
                  <a:pt x="114300" y="259291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8" name="フリーフォーム: 図形 387">
            <a:extLst>
              <a:ext uri="{FF2B5EF4-FFF2-40B4-BE49-F238E27FC236}">
                <a16:creationId xmlns:a16="http://schemas.microsoft.com/office/drawing/2014/main" id="{74639241-81E1-21D9-F6FA-629704D4E07B}"/>
              </a:ext>
            </a:extLst>
          </p:cNvPr>
          <p:cNvSpPr/>
          <p:nvPr/>
        </p:nvSpPr>
        <p:spPr>
          <a:xfrm>
            <a:off x="3638595" y="6065023"/>
            <a:ext cx="362127" cy="496380"/>
          </a:xfrm>
          <a:custGeom>
            <a:avLst/>
            <a:gdLst>
              <a:gd name="connsiteX0" fmla="*/ 0 w 362127"/>
              <a:gd name="connsiteY0" fmla="*/ 178880 h 496380"/>
              <a:gd name="connsiteX1" fmla="*/ 361950 w 362127"/>
              <a:gd name="connsiteY1" fmla="*/ 13780 h 496380"/>
              <a:gd name="connsiteX2" fmla="*/ 38100 w 362127"/>
              <a:gd name="connsiteY2" fmla="*/ 496380 h 49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27" h="496380">
                <a:moveTo>
                  <a:pt x="0" y="178880"/>
                </a:moveTo>
                <a:cubicBezTo>
                  <a:pt x="177800" y="69871"/>
                  <a:pt x="355600" y="-39137"/>
                  <a:pt x="361950" y="13780"/>
                </a:cubicBezTo>
                <a:cubicBezTo>
                  <a:pt x="368300" y="66697"/>
                  <a:pt x="203200" y="281538"/>
                  <a:pt x="38100" y="49638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9" name="フリーフォーム: 図形 388">
            <a:extLst>
              <a:ext uri="{FF2B5EF4-FFF2-40B4-BE49-F238E27FC236}">
                <a16:creationId xmlns:a16="http://schemas.microsoft.com/office/drawing/2014/main" id="{D73203FA-1F41-E9E8-4659-333EE2832E29}"/>
              </a:ext>
            </a:extLst>
          </p:cNvPr>
          <p:cNvSpPr/>
          <p:nvPr/>
        </p:nvSpPr>
        <p:spPr>
          <a:xfrm>
            <a:off x="3858305" y="6737286"/>
            <a:ext cx="387629" cy="160667"/>
          </a:xfrm>
          <a:custGeom>
            <a:avLst/>
            <a:gdLst>
              <a:gd name="connsiteX0" fmla="*/ 205740 w 387629"/>
              <a:gd name="connsiteY0" fmla="*/ 160667 h 160667"/>
              <a:gd name="connsiteX1" fmla="*/ 381000 w 387629"/>
              <a:gd name="connsiteY1" fmla="*/ 647 h 160667"/>
              <a:gd name="connsiteX2" fmla="*/ 0 w 387629"/>
              <a:gd name="connsiteY2" fmla="*/ 114947 h 160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7629" h="160667">
                <a:moveTo>
                  <a:pt x="205740" y="160667"/>
                </a:moveTo>
                <a:cubicBezTo>
                  <a:pt x="310515" y="84467"/>
                  <a:pt x="415290" y="8267"/>
                  <a:pt x="381000" y="647"/>
                </a:cubicBezTo>
                <a:cubicBezTo>
                  <a:pt x="346710" y="-6973"/>
                  <a:pt x="173355" y="53987"/>
                  <a:pt x="0" y="114947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0" name="フリーフォーム: 図形 389">
            <a:extLst>
              <a:ext uri="{FF2B5EF4-FFF2-40B4-BE49-F238E27FC236}">
                <a16:creationId xmlns:a16="http://schemas.microsoft.com/office/drawing/2014/main" id="{1404A4B3-5699-06A2-3969-FA134C945376}"/>
              </a:ext>
            </a:extLst>
          </p:cNvPr>
          <p:cNvSpPr/>
          <p:nvPr/>
        </p:nvSpPr>
        <p:spPr>
          <a:xfrm>
            <a:off x="3827825" y="6680018"/>
            <a:ext cx="577188" cy="202695"/>
          </a:xfrm>
          <a:custGeom>
            <a:avLst/>
            <a:gdLst>
              <a:gd name="connsiteX0" fmla="*/ 243840 w 577188"/>
              <a:gd name="connsiteY0" fmla="*/ 202695 h 202695"/>
              <a:gd name="connsiteX1" fmla="*/ 571500 w 577188"/>
              <a:gd name="connsiteY1" fmla="*/ 12195 h 202695"/>
              <a:gd name="connsiteX2" fmla="*/ 0 w 577188"/>
              <a:gd name="connsiteY2" fmla="*/ 35055 h 20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7188" h="202695">
                <a:moveTo>
                  <a:pt x="243840" y="202695"/>
                </a:moveTo>
                <a:cubicBezTo>
                  <a:pt x="427990" y="121415"/>
                  <a:pt x="612140" y="40135"/>
                  <a:pt x="571500" y="12195"/>
                </a:cubicBezTo>
                <a:cubicBezTo>
                  <a:pt x="530860" y="-15745"/>
                  <a:pt x="265430" y="9655"/>
                  <a:pt x="0" y="35055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1" name="フリーフォーム: 図形 390">
            <a:extLst>
              <a:ext uri="{FF2B5EF4-FFF2-40B4-BE49-F238E27FC236}">
                <a16:creationId xmlns:a16="http://schemas.microsoft.com/office/drawing/2014/main" id="{504E606F-A627-FECF-22D8-90F23DD2211D}"/>
              </a:ext>
            </a:extLst>
          </p:cNvPr>
          <p:cNvSpPr/>
          <p:nvPr/>
        </p:nvSpPr>
        <p:spPr>
          <a:xfrm>
            <a:off x="3698285" y="6989393"/>
            <a:ext cx="413017" cy="91467"/>
          </a:xfrm>
          <a:custGeom>
            <a:avLst/>
            <a:gdLst>
              <a:gd name="connsiteX0" fmla="*/ 365760 w 413017"/>
              <a:gd name="connsiteY0" fmla="*/ 0 h 91467"/>
              <a:gd name="connsiteX1" fmla="*/ 381000 w 413017"/>
              <a:gd name="connsiteY1" fmla="*/ 91440 h 91467"/>
              <a:gd name="connsiteX2" fmla="*/ 0 w 413017"/>
              <a:gd name="connsiteY2" fmla="*/ 7620 h 9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3017" h="91467">
                <a:moveTo>
                  <a:pt x="365760" y="0"/>
                </a:moveTo>
                <a:cubicBezTo>
                  <a:pt x="403860" y="45085"/>
                  <a:pt x="441960" y="90170"/>
                  <a:pt x="381000" y="91440"/>
                </a:cubicBezTo>
                <a:cubicBezTo>
                  <a:pt x="320040" y="92710"/>
                  <a:pt x="160020" y="50165"/>
                  <a:pt x="0" y="762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2" name="正方形/長方形 391">
            <a:extLst>
              <a:ext uri="{FF2B5EF4-FFF2-40B4-BE49-F238E27FC236}">
                <a16:creationId xmlns:a16="http://schemas.microsoft.com/office/drawing/2014/main" id="{A78CD7C6-3651-9A4A-8E06-E4477FABEE36}"/>
              </a:ext>
            </a:extLst>
          </p:cNvPr>
          <p:cNvSpPr/>
          <p:nvPr/>
        </p:nvSpPr>
        <p:spPr>
          <a:xfrm>
            <a:off x="3484335" y="5605600"/>
            <a:ext cx="567784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b="1" dirty="0" err="1"/>
              <a:t>GlcB</a:t>
            </a:r>
            <a:endParaRPr lang="ja-JP" altLang="en-US" sz="1600" b="1" dirty="0"/>
          </a:p>
        </p:txBody>
      </p:sp>
      <p:sp>
        <p:nvSpPr>
          <p:cNvPr id="393" name="正方形/長方形 392">
            <a:extLst>
              <a:ext uri="{FF2B5EF4-FFF2-40B4-BE49-F238E27FC236}">
                <a16:creationId xmlns:a16="http://schemas.microsoft.com/office/drawing/2014/main" id="{66C4CA41-2619-804E-9043-5DAD52B9B19D}"/>
              </a:ext>
            </a:extLst>
          </p:cNvPr>
          <p:cNvSpPr/>
          <p:nvPr/>
        </p:nvSpPr>
        <p:spPr>
          <a:xfrm>
            <a:off x="4151257" y="7407492"/>
            <a:ext cx="577402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b="1" dirty="0" err="1"/>
              <a:t>GlcA</a:t>
            </a:r>
            <a:endParaRPr lang="ja-JP" altLang="en-US" sz="1600" b="1" dirty="0"/>
          </a:p>
        </p:txBody>
      </p:sp>
      <p:sp>
        <p:nvSpPr>
          <p:cNvPr id="395" name="正方形/長方形 394">
            <a:extLst>
              <a:ext uri="{FF2B5EF4-FFF2-40B4-BE49-F238E27FC236}">
                <a16:creationId xmlns:a16="http://schemas.microsoft.com/office/drawing/2014/main" id="{65C5E2DD-CF46-FDDD-D2EE-088CAB44E0B1}"/>
              </a:ext>
            </a:extLst>
          </p:cNvPr>
          <p:cNvSpPr/>
          <p:nvPr/>
        </p:nvSpPr>
        <p:spPr>
          <a:xfrm>
            <a:off x="5144027" y="2868444"/>
            <a:ext cx="5902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 err="1">
                <a:solidFill>
                  <a:srgbClr val="FF0000"/>
                </a:solidFill>
              </a:rPr>
              <a:t>OMe</a:t>
            </a:r>
            <a:r>
              <a:rPr lang="en-US" altLang="ja-JP" sz="1000" dirty="0">
                <a:solidFill>
                  <a:srgbClr val="FF0000"/>
                </a:solidFill>
              </a:rPr>
              <a:t>/4’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96" name="正方形/長方形 395">
            <a:extLst>
              <a:ext uri="{FF2B5EF4-FFF2-40B4-BE49-F238E27FC236}">
                <a16:creationId xmlns:a16="http://schemas.microsoft.com/office/drawing/2014/main" id="{546EA861-97D5-B4E0-FD4C-448C713CDF5F}"/>
              </a:ext>
            </a:extLst>
          </p:cNvPr>
          <p:cNvSpPr/>
          <p:nvPr/>
        </p:nvSpPr>
        <p:spPr>
          <a:xfrm>
            <a:off x="4943491" y="482163"/>
            <a:ext cx="495649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 err="1"/>
              <a:t>OMe</a:t>
            </a:r>
            <a:endParaRPr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834507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オブジェクト 22">
            <a:extLst>
              <a:ext uri="{FF2B5EF4-FFF2-40B4-BE49-F238E27FC236}">
                <a16:creationId xmlns:a16="http://schemas.microsoft.com/office/drawing/2014/main" id="{558E659E-E309-CC48-44BD-A18B292760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2671562"/>
              </p:ext>
            </p:extLst>
          </p:nvPr>
        </p:nvGraphicFramePr>
        <p:xfrm>
          <a:off x="2302037" y="5586105"/>
          <a:ext cx="2253926" cy="2031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756543" imgH="3386196" progId="ChemDraw.Document.6.0">
                  <p:embed/>
                </p:oleObj>
              </mc:Choice>
              <mc:Fallback>
                <p:oleObj name="CS ChemDraw Drawing" r:id="rId2" imgW="3756543" imgH="3386196" progId="ChemDraw.Document.6.0">
                  <p:embed/>
                  <p:pic>
                    <p:nvPicPr>
                      <p:cNvPr id="27" name="オブジェクト 26">
                        <a:extLst>
                          <a:ext uri="{FF2B5EF4-FFF2-40B4-BE49-F238E27FC236}">
                            <a16:creationId xmlns:a16="http://schemas.microsoft.com/office/drawing/2014/main" id="{EACD5E47-5C0A-4D27-93D6-CB93924FFB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02037" y="5586105"/>
                        <a:ext cx="2253926" cy="203171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フリーフォーム: 図形 23">
            <a:extLst>
              <a:ext uri="{FF2B5EF4-FFF2-40B4-BE49-F238E27FC236}">
                <a16:creationId xmlns:a16="http://schemas.microsoft.com/office/drawing/2014/main" id="{FBB88607-9A2E-6CC9-6B2B-1436F893A9E2}"/>
              </a:ext>
            </a:extLst>
          </p:cNvPr>
          <p:cNvSpPr/>
          <p:nvPr/>
        </p:nvSpPr>
        <p:spPr>
          <a:xfrm>
            <a:off x="3607654" y="7601899"/>
            <a:ext cx="434566" cy="307829"/>
          </a:xfrm>
          <a:custGeom>
            <a:avLst/>
            <a:gdLst>
              <a:gd name="connsiteX0" fmla="*/ 0 w 434566"/>
              <a:gd name="connsiteY0" fmla="*/ 0 h 307829"/>
              <a:gd name="connsiteX1" fmla="*/ 181069 w 434566"/>
              <a:gd name="connsiteY1" fmla="*/ 307818 h 307829"/>
              <a:gd name="connsiteX2" fmla="*/ 434566 w 434566"/>
              <a:gd name="connsiteY2" fmla="*/ 9053 h 307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4566" h="307829">
                <a:moveTo>
                  <a:pt x="0" y="0"/>
                </a:moveTo>
                <a:cubicBezTo>
                  <a:pt x="54320" y="153154"/>
                  <a:pt x="108641" y="306309"/>
                  <a:pt x="181069" y="307818"/>
                </a:cubicBezTo>
                <a:cubicBezTo>
                  <a:pt x="253497" y="309327"/>
                  <a:pt x="344031" y="159190"/>
                  <a:pt x="434566" y="9053"/>
                </a:cubicBezTo>
              </a:path>
            </a:pathLst>
          </a:custGeom>
          <a:noFill/>
          <a:ln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フリーフォーム: 図形 24">
            <a:extLst>
              <a:ext uri="{FF2B5EF4-FFF2-40B4-BE49-F238E27FC236}">
                <a16:creationId xmlns:a16="http://schemas.microsoft.com/office/drawing/2014/main" id="{1307FE9F-6E77-9949-C76D-39E061D22D2E}"/>
              </a:ext>
            </a:extLst>
          </p:cNvPr>
          <p:cNvSpPr/>
          <p:nvPr/>
        </p:nvSpPr>
        <p:spPr>
          <a:xfrm>
            <a:off x="3426584" y="5981329"/>
            <a:ext cx="625283" cy="450332"/>
          </a:xfrm>
          <a:custGeom>
            <a:avLst/>
            <a:gdLst>
              <a:gd name="connsiteX0" fmla="*/ 90535 w 625283"/>
              <a:gd name="connsiteY0" fmla="*/ 443619 h 450332"/>
              <a:gd name="connsiteX1" fmla="*/ 624689 w 625283"/>
              <a:gd name="connsiteY1" fmla="*/ 389299 h 450332"/>
              <a:gd name="connsiteX2" fmla="*/ 0 w 625283"/>
              <a:gd name="connsiteY2" fmla="*/ 0 h 45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5283" h="450332">
                <a:moveTo>
                  <a:pt x="90535" y="443619"/>
                </a:moveTo>
                <a:cubicBezTo>
                  <a:pt x="365156" y="453427"/>
                  <a:pt x="639778" y="463236"/>
                  <a:pt x="624689" y="389299"/>
                </a:cubicBezTo>
                <a:cubicBezTo>
                  <a:pt x="609600" y="315362"/>
                  <a:pt x="304800" y="157681"/>
                  <a:pt x="0" y="0"/>
                </a:cubicBezTo>
              </a:path>
            </a:pathLst>
          </a:custGeom>
          <a:noFill/>
          <a:ln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EADFF29-28E6-23EB-366D-52C97359B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7" y="570388"/>
            <a:ext cx="6759146" cy="4730662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440B51-B674-EC67-B39E-E2B60856C389}"/>
              </a:ext>
            </a:extLst>
          </p:cNvPr>
          <p:cNvSpPr/>
          <p:nvPr/>
        </p:nvSpPr>
        <p:spPr>
          <a:xfrm>
            <a:off x="582354" y="703659"/>
            <a:ext cx="5517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GlcA1</a:t>
            </a:r>
            <a:endParaRPr lang="ja-JP" altLang="en-US" sz="1200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7C2B7B8-9393-7607-940D-DFF028A09A77}"/>
              </a:ext>
            </a:extLst>
          </p:cNvPr>
          <p:cNvSpPr/>
          <p:nvPr/>
        </p:nvSpPr>
        <p:spPr>
          <a:xfrm>
            <a:off x="1537775" y="680905"/>
            <a:ext cx="545342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GlcB1</a:t>
            </a:r>
            <a:endParaRPr lang="ja-JP" altLang="en-US" sz="12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6A920E5-4EE6-669B-F8E3-19276CA7938E}"/>
              </a:ext>
            </a:extLst>
          </p:cNvPr>
          <p:cNvSpPr/>
          <p:nvPr/>
        </p:nvSpPr>
        <p:spPr>
          <a:xfrm>
            <a:off x="6137734" y="892430"/>
            <a:ext cx="5517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GlcA5</a:t>
            </a:r>
            <a:endParaRPr lang="ja-JP" altLang="en-US" sz="1200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CD61657-A092-4949-868E-FAB5DA6D75D2}"/>
              </a:ext>
            </a:extLst>
          </p:cNvPr>
          <p:cNvSpPr/>
          <p:nvPr/>
        </p:nvSpPr>
        <p:spPr>
          <a:xfrm>
            <a:off x="5500368" y="657934"/>
            <a:ext cx="545342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GlcB5</a:t>
            </a:r>
            <a:endParaRPr lang="ja-JP" altLang="en-US" sz="1200" dirty="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B2327AE7-703D-71A9-A5AF-96C69E654FEF}"/>
              </a:ext>
            </a:extLst>
          </p:cNvPr>
          <p:cNvSpPr/>
          <p:nvPr/>
        </p:nvSpPr>
        <p:spPr>
          <a:xfrm>
            <a:off x="685975" y="1311090"/>
            <a:ext cx="994183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b="1" dirty="0"/>
              <a:t>GlcA1/GlcA5</a:t>
            </a:r>
            <a:endParaRPr lang="ja-JP" altLang="en-US" sz="1200" b="1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DB9D51B-652A-2346-89A4-8BCEB5A3A2A8}"/>
              </a:ext>
            </a:extLst>
          </p:cNvPr>
          <p:cNvSpPr/>
          <p:nvPr/>
        </p:nvSpPr>
        <p:spPr>
          <a:xfrm>
            <a:off x="5773039" y="4811076"/>
            <a:ext cx="994183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b="1" dirty="0"/>
              <a:t>GlcA5/GlcA1</a:t>
            </a:r>
            <a:endParaRPr lang="ja-JP" altLang="en-US" sz="1200" b="1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83D9CAB-D5A3-74B2-AABC-5A96A9F755C0}"/>
              </a:ext>
            </a:extLst>
          </p:cNvPr>
          <p:cNvSpPr/>
          <p:nvPr/>
        </p:nvSpPr>
        <p:spPr>
          <a:xfrm>
            <a:off x="5563045" y="4249022"/>
            <a:ext cx="981359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b="1" dirty="0"/>
              <a:t>GlcB5/GlcB1</a:t>
            </a:r>
            <a:endParaRPr lang="ja-JP" altLang="en-US" sz="1200" b="1" dirty="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4CCCE606-3C8E-2D08-1843-788B600C0D8A}"/>
              </a:ext>
            </a:extLst>
          </p:cNvPr>
          <p:cNvSpPr/>
          <p:nvPr/>
        </p:nvSpPr>
        <p:spPr>
          <a:xfrm>
            <a:off x="2012150" y="1673139"/>
            <a:ext cx="981359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b="1" dirty="0"/>
              <a:t>GlcB1/GlcB5</a:t>
            </a:r>
            <a:endParaRPr lang="ja-JP" altLang="en-US" sz="1200" b="1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85FA386-4A9B-02B8-553D-696DA706D763}"/>
              </a:ext>
            </a:extLst>
          </p:cNvPr>
          <p:cNvSpPr txBox="1"/>
          <p:nvPr/>
        </p:nvSpPr>
        <p:spPr>
          <a:xfrm>
            <a:off x="675680" y="8084722"/>
            <a:ext cx="5695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S8. NOESY (blue, mixing time: 500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spectrum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ja-JP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0F12C730-1F1C-4C76-4443-EBA9DC360530}"/>
              </a:ext>
            </a:extLst>
          </p:cNvPr>
          <p:cNvSpPr/>
          <p:nvPr/>
        </p:nvSpPr>
        <p:spPr>
          <a:xfrm>
            <a:off x="3484335" y="5605600"/>
            <a:ext cx="567784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b="1" dirty="0" err="1"/>
              <a:t>GlcB</a:t>
            </a:r>
            <a:endParaRPr lang="ja-JP" altLang="en-US" sz="1600" b="1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48943FBC-122D-5B04-6CA8-A0F18519300A}"/>
              </a:ext>
            </a:extLst>
          </p:cNvPr>
          <p:cNvSpPr/>
          <p:nvPr/>
        </p:nvSpPr>
        <p:spPr>
          <a:xfrm>
            <a:off x="4068737" y="7564324"/>
            <a:ext cx="577402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b="1" dirty="0" err="1"/>
              <a:t>GlcA</a:t>
            </a:r>
            <a:endParaRPr lang="ja-JP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514738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テキスト ボックス 380">
            <a:extLst>
              <a:ext uri="{FF2B5EF4-FFF2-40B4-BE49-F238E27FC236}">
                <a16:creationId xmlns:a16="http://schemas.microsoft.com/office/drawing/2014/main" id="{AF44ED81-97A0-CB9A-DC91-E8873636B0D7}"/>
              </a:ext>
            </a:extLst>
          </p:cNvPr>
          <p:cNvSpPr txBox="1"/>
          <p:nvPr/>
        </p:nvSpPr>
        <p:spPr>
          <a:xfrm>
            <a:off x="675680" y="8084722"/>
            <a:ext cx="5695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S9. HSQC (blue) and HMBC (red) spectra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892D9FC7-4F00-B761-8D86-AE95207EB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95" y="539855"/>
            <a:ext cx="6614809" cy="4440707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0E73737F-39EB-403E-B64D-F58970FFF029}"/>
              </a:ext>
            </a:extLst>
          </p:cNvPr>
          <p:cNvSpPr/>
          <p:nvPr/>
        </p:nvSpPr>
        <p:spPr>
          <a:xfrm>
            <a:off x="289815" y="3705046"/>
            <a:ext cx="14802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9</a:t>
            </a:r>
            <a:endParaRPr lang="ja-JP" altLang="en-US" sz="1200" dirty="0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41CFFB36-FAB8-A0D0-6298-E2A4CF9BE8F1}"/>
              </a:ext>
            </a:extLst>
          </p:cNvPr>
          <p:cNvSpPr/>
          <p:nvPr/>
        </p:nvSpPr>
        <p:spPr>
          <a:xfrm>
            <a:off x="363828" y="3012446"/>
            <a:ext cx="164550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4’</a:t>
            </a:r>
            <a:endParaRPr lang="ja-JP" altLang="en-US" sz="1200" dirty="0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46B0D57F-BA39-E8AD-E85B-E73FE98F2C94}"/>
              </a:ext>
            </a:extLst>
          </p:cNvPr>
          <p:cNvSpPr/>
          <p:nvPr/>
        </p:nvSpPr>
        <p:spPr>
          <a:xfrm>
            <a:off x="297192" y="3843430"/>
            <a:ext cx="14802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5</a:t>
            </a:r>
            <a:endParaRPr lang="ja-JP" altLang="en-US" sz="1200" dirty="0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6679FE16-CFE6-B82F-8463-6693A71B5443}"/>
              </a:ext>
            </a:extLst>
          </p:cNvPr>
          <p:cNvSpPr/>
          <p:nvPr/>
        </p:nvSpPr>
        <p:spPr>
          <a:xfrm>
            <a:off x="245671" y="4651698"/>
            <a:ext cx="14802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4</a:t>
            </a:r>
            <a:endParaRPr lang="ja-JP" altLang="en-US" sz="1200" dirty="0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19E1FEF5-8DE7-A3C2-BC27-10BFAE517907}"/>
              </a:ext>
            </a:extLst>
          </p:cNvPr>
          <p:cNvSpPr/>
          <p:nvPr/>
        </p:nvSpPr>
        <p:spPr>
          <a:xfrm>
            <a:off x="219985" y="1581700"/>
            <a:ext cx="14541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3</a:t>
            </a:r>
            <a:endParaRPr lang="ja-JP" altLang="en-US" sz="1200" dirty="0"/>
          </a:p>
        </p:txBody>
      </p:sp>
      <p:sp>
        <p:nvSpPr>
          <p:cNvPr id="352" name="正方形/長方形 351">
            <a:extLst>
              <a:ext uri="{FF2B5EF4-FFF2-40B4-BE49-F238E27FC236}">
                <a16:creationId xmlns:a16="http://schemas.microsoft.com/office/drawing/2014/main" id="{616E0B0C-8564-2512-07C7-014A9C55F2E6}"/>
              </a:ext>
            </a:extLst>
          </p:cNvPr>
          <p:cNvSpPr/>
          <p:nvPr/>
        </p:nvSpPr>
        <p:spPr>
          <a:xfrm>
            <a:off x="292693" y="3964939"/>
            <a:ext cx="14802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</a:t>
            </a:r>
            <a:endParaRPr lang="ja-JP" altLang="en-US" sz="1200" dirty="0"/>
          </a:p>
        </p:txBody>
      </p:sp>
      <p:sp>
        <p:nvSpPr>
          <p:cNvPr id="353" name="正方形/長方形 352">
            <a:extLst>
              <a:ext uri="{FF2B5EF4-FFF2-40B4-BE49-F238E27FC236}">
                <a16:creationId xmlns:a16="http://schemas.microsoft.com/office/drawing/2014/main" id="{0785F6FD-18A3-F747-161B-D6C405D6E141}"/>
              </a:ext>
            </a:extLst>
          </p:cNvPr>
          <p:cNvSpPr/>
          <p:nvPr/>
        </p:nvSpPr>
        <p:spPr>
          <a:xfrm>
            <a:off x="362943" y="2303015"/>
            <a:ext cx="164550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1’</a:t>
            </a:r>
            <a:endParaRPr lang="ja-JP" altLang="en-US" sz="1200" dirty="0"/>
          </a:p>
        </p:txBody>
      </p:sp>
      <p:sp>
        <p:nvSpPr>
          <p:cNvPr id="354" name="正方形/長方形 353">
            <a:extLst>
              <a:ext uri="{FF2B5EF4-FFF2-40B4-BE49-F238E27FC236}">
                <a16:creationId xmlns:a16="http://schemas.microsoft.com/office/drawing/2014/main" id="{CF33EF9A-AF8D-98D9-3F7E-6C372713E872}"/>
              </a:ext>
            </a:extLst>
          </p:cNvPr>
          <p:cNvSpPr/>
          <p:nvPr/>
        </p:nvSpPr>
        <p:spPr>
          <a:xfrm>
            <a:off x="252673" y="1714437"/>
            <a:ext cx="195860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10</a:t>
            </a:r>
            <a:endParaRPr lang="ja-JP" altLang="en-US" sz="1200" dirty="0"/>
          </a:p>
        </p:txBody>
      </p:sp>
      <p:sp>
        <p:nvSpPr>
          <p:cNvPr id="355" name="正方形/長方形 354">
            <a:extLst>
              <a:ext uri="{FF2B5EF4-FFF2-40B4-BE49-F238E27FC236}">
                <a16:creationId xmlns:a16="http://schemas.microsoft.com/office/drawing/2014/main" id="{316FF6B9-74A8-805A-97FB-AA261AFBC5F8}"/>
              </a:ext>
            </a:extLst>
          </p:cNvPr>
          <p:cNvSpPr/>
          <p:nvPr/>
        </p:nvSpPr>
        <p:spPr>
          <a:xfrm>
            <a:off x="190340" y="1424123"/>
            <a:ext cx="14802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</a:t>
            </a:r>
            <a:endParaRPr lang="ja-JP" altLang="en-US" sz="1200" dirty="0"/>
          </a:p>
        </p:txBody>
      </p:sp>
      <p:sp>
        <p:nvSpPr>
          <p:cNvPr id="356" name="正方形/長方形 355">
            <a:extLst>
              <a:ext uri="{FF2B5EF4-FFF2-40B4-BE49-F238E27FC236}">
                <a16:creationId xmlns:a16="http://schemas.microsoft.com/office/drawing/2014/main" id="{F015FBA7-4685-6AF5-32C6-FC2F04BC3898}"/>
              </a:ext>
            </a:extLst>
          </p:cNvPr>
          <p:cNvSpPr/>
          <p:nvPr/>
        </p:nvSpPr>
        <p:spPr>
          <a:xfrm>
            <a:off x="186494" y="1225766"/>
            <a:ext cx="14802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8</a:t>
            </a:r>
            <a:endParaRPr lang="ja-JP" altLang="en-US" sz="1200" dirty="0"/>
          </a:p>
        </p:txBody>
      </p:sp>
      <p:sp>
        <p:nvSpPr>
          <p:cNvPr id="357" name="正方形/長方形 356">
            <a:extLst>
              <a:ext uri="{FF2B5EF4-FFF2-40B4-BE49-F238E27FC236}">
                <a16:creationId xmlns:a16="http://schemas.microsoft.com/office/drawing/2014/main" id="{5CD60C7B-A7F1-4372-1E40-CDD275FCD666}"/>
              </a:ext>
            </a:extLst>
          </p:cNvPr>
          <p:cNvSpPr/>
          <p:nvPr/>
        </p:nvSpPr>
        <p:spPr>
          <a:xfrm>
            <a:off x="21862" y="1642343"/>
            <a:ext cx="20716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G1</a:t>
            </a:r>
            <a:endParaRPr lang="ja-JP" altLang="en-US" sz="1200" dirty="0"/>
          </a:p>
        </p:txBody>
      </p:sp>
      <p:sp>
        <p:nvSpPr>
          <p:cNvPr id="358" name="正方形/長方形 357">
            <a:extLst>
              <a:ext uri="{FF2B5EF4-FFF2-40B4-BE49-F238E27FC236}">
                <a16:creationId xmlns:a16="http://schemas.microsoft.com/office/drawing/2014/main" id="{A1E9F31E-8AC5-047F-8556-23F32B2992F7}"/>
              </a:ext>
            </a:extLst>
          </p:cNvPr>
          <p:cNvSpPr/>
          <p:nvPr/>
        </p:nvSpPr>
        <p:spPr>
          <a:xfrm>
            <a:off x="253288" y="3236909"/>
            <a:ext cx="164550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3’</a:t>
            </a:r>
            <a:endParaRPr lang="ja-JP" altLang="en-US" sz="1200" dirty="0"/>
          </a:p>
        </p:txBody>
      </p:sp>
      <p:sp>
        <p:nvSpPr>
          <p:cNvPr id="359" name="正方形/長方形 358">
            <a:extLst>
              <a:ext uri="{FF2B5EF4-FFF2-40B4-BE49-F238E27FC236}">
                <a16:creationId xmlns:a16="http://schemas.microsoft.com/office/drawing/2014/main" id="{E145820E-513B-5C50-4602-6F8C100AFD26}"/>
              </a:ext>
            </a:extLst>
          </p:cNvPr>
          <p:cNvSpPr/>
          <p:nvPr/>
        </p:nvSpPr>
        <p:spPr>
          <a:xfrm>
            <a:off x="405281" y="4016132"/>
            <a:ext cx="14541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7</a:t>
            </a:r>
            <a:endParaRPr lang="ja-JP" altLang="en-US" sz="1200" dirty="0"/>
          </a:p>
        </p:txBody>
      </p:sp>
      <p:sp>
        <p:nvSpPr>
          <p:cNvPr id="360" name="正方形/長方形 359">
            <a:extLst>
              <a:ext uri="{FF2B5EF4-FFF2-40B4-BE49-F238E27FC236}">
                <a16:creationId xmlns:a16="http://schemas.microsoft.com/office/drawing/2014/main" id="{238D030F-3827-4474-2B49-4F896530A399}"/>
              </a:ext>
            </a:extLst>
          </p:cNvPr>
          <p:cNvSpPr/>
          <p:nvPr/>
        </p:nvSpPr>
        <p:spPr>
          <a:xfrm>
            <a:off x="297192" y="1904507"/>
            <a:ext cx="39071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6’</a:t>
            </a:r>
            <a:endParaRPr lang="ja-JP" altLang="en-US" sz="1200" dirty="0"/>
          </a:p>
        </p:txBody>
      </p:sp>
      <p:sp>
        <p:nvSpPr>
          <p:cNvPr id="361" name="正方形/長方形 360">
            <a:extLst>
              <a:ext uri="{FF2B5EF4-FFF2-40B4-BE49-F238E27FC236}">
                <a16:creationId xmlns:a16="http://schemas.microsoft.com/office/drawing/2014/main" id="{21CB240F-AB38-29E3-A6D4-CFCFFA3C7835}"/>
              </a:ext>
            </a:extLst>
          </p:cNvPr>
          <p:cNvSpPr/>
          <p:nvPr/>
        </p:nvSpPr>
        <p:spPr>
          <a:xfrm>
            <a:off x="224581" y="1837040"/>
            <a:ext cx="164550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2’</a:t>
            </a:r>
            <a:endParaRPr lang="ja-JP" altLang="en-US" sz="1200" dirty="0"/>
          </a:p>
        </p:txBody>
      </p:sp>
      <p:sp>
        <p:nvSpPr>
          <p:cNvPr id="362" name="正方形/長方形 361">
            <a:extLst>
              <a:ext uri="{FF2B5EF4-FFF2-40B4-BE49-F238E27FC236}">
                <a16:creationId xmlns:a16="http://schemas.microsoft.com/office/drawing/2014/main" id="{641241FB-681B-5A88-44CF-65408CCE654D}"/>
              </a:ext>
            </a:extLst>
          </p:cNvPr>
          <p:cNvSpPr/>
          <p:nvPr/>
        </p:nvSpPr>
        <p:spPr>
          <a:xfrm>
            <a:off x="3426191" y="507609"/>
            <a:ext cx="14802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</a:t>
            </a:r>
          </a:p>
        </p:txBody>
      </p:sp>
      <p:sp>
        <p:nvSpPr>
          <p:cNvPr id="363" name="正方形/長方形 362">
            <a:extLst>
              <a:ext uri="{FF2B5EF4-FFF2-40B4-BE49-F238E27FC236}">
                <a16:creationId xmlns:a16="http://schemas.microsoft.com/office/drawing/2014/main" id="{53258CCA-4641-778C-F784-6D0F1252BEBC}"/>
              </a:ext>
            </a:extLst>
          </p:cNvPr>
          <p:cNvSpPr/>
          <p:nvPr/>
        </p:nvSpPr>
        <p:spPr>
          <a:xfrm>
            <a:off x="2761831" y="507609"/>
            <a:ext cx="14802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8</a:t>
            </a:r>
            <a:endParaRPr lang="ja-JP" altLang="en-US" sz="1200" dirty="0"/>
          </a:p>
        </p:txBody>
      </p:sp>
      <p:sp>
        <p:nvSpPr>
          <p:cNvPr id="364" name="正方形/長方形 363">
            <a:extLst>
              <a:ext uri="{FF2B5EF4-FFF2-40B4-BE49-F238E27FC236}">
                <a16:creationId xmlns:a16="http://schemas.microsoft.com/office/drawing/2014/main" id="{07CCCBF0-3393-1482-7FC4-C1EAD41236DD}"/>
              </a:ext>
            </a:extLst>
          </p:cNvPr>
          <p:cNvSpPr/>
          <p:nvPr/>
        </p:nvSpPr>
        <p:spPr>
          <a:xfrm>
            <a:off x="1292152" y="473304"/>
            <a:ext cx="164550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6’</a:t>
            </a:r>
            <a:endParaRPr lang="ja-JP" altLang="en-US" sz="1200" dirty="0"/>
          </a:p>
        </p:txBody>
      </p:sp>
      <p:sp>
        <p:nvSpPr>
          <p:cNvPr id="365" name="正方形/長方形 364">
            <a:extLst>
              <a:ext uri="{FF2B5EF4-FFF2-40B4-BE49-F238E27FC236}">
                <a16:creationId xmlns:a16="http://schemas.microsoft.com/office/drawing/2014/main" id="{5E12806B-80E6-71E9-A672-29A381090125}"/>
              </a:ext>
            </a:extLst>
          </p:cNvPr>
          <p:cNvSpPr/>
          <p:nvPr/>
        </p:nvSpPr>
        <p:spPr>
          <a:xfrm>
            <a:off x="677113" y="479212"/>
            <a:ext cx="164550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2’</a:t>
            </a:r>
            <a:endParaRPr lang="ja-JP" altLang="en-US" sz="1200" dirty="0"/>
          </a:p>
        </p:txBody>
      </p:sp>
      <p:sp>
        <p:nvSpPr>
          <p:cNvPr id="366" name="正方形/長方形 365">
            <a:extLst>
              <a:ext uri="{FF2B5EF4-FFF2-40B4-BE49-F238E27FC236}">
                <a16:creationId xmlns:a16="http://schemas.microsoft.com/office/drawing/2014/main" id="{F2DDF411-5BD5-3034-DF63-63F06F538202}"/>
              </a:ext>
            </a:extLst>
          </p:cNvPr>
          <p:cNvSpPr/>
          <p:nvPr/>
        </p:nvSpPr>
        <p:spPr>
          <a:xfrm>
            <a:off x="6145669" y="429405"/>
            <a:ext cx="20716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G1</a:t>
            </a:r>
            <a:endParaRPr lang="ja-JP" altLang="en-US" sz="1200" dirty="0"/>
          </a:p>
        </p:txBody>
      </p:sp>
      <p:sp>
        <p:nvSpPr>
          <p:cNvPr id="367" name="正方形/長方形 366">
            <a:extLst>
              <a:ext uri="{FF2B5EF4-FFF2-40B4-BE49-F238E27FC236}">
                <a16:creationId xmlns:a16="http://schemas.microsoft.com/office/drawing/2014/main" id="{7A7C9BCB-6633-22B6-0625-FC1CAAFC1E18}"/>
              </a:ext>
            </a:extLst>
          </p:cNvPr>
          <p:cNvSpPr/>
          <p:nvPr/>
        </p:nvSpPr>
        <p:spPr>
          <a:xfrm>
            <a:off x="252971" y="3343013"/>
            <a:ext cx="164550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5’</a:t>
            </a:r>
            <a:endParaRPr lang="ja-JP" altLang="en-US" sz="1200" dirty="0"/>
          </a:p>
        </p:txBody>
      </p:sp>
      <p:sp>
        <p:nvSpPr>
          <p:cNvPr id="368" name="正方形/長方形 367">
            <a:extLst>
              <a:ext uri="{FF2B5EF4-FFF2-40B4-BE49-F238E27FC236}">
                <a16:creationId xmlns:a16="http://schemas.microsoft.com/office/drawing/2014/main" id="{56017F4E-A5A1-AD49-9BAB-DE3BAC0F8E13}"/>
              </a:ext>
            </a:extLst>
          </p:cNvPr>
          <p:cNvSpPr/>
          <p:nvPr/>
        </p:nvSpPr>
        <p:spPr>
          <a:xfrm>
            <a:off x="6105199" y="3432731"/>
            <a:ext cx="48603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>
                <a:solidFill>
                  <a:srgbClr val="FF0000"/>
                </a:solidFill>
              </a:rPr>
              <a:t>G1/3’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369" name="正方形/長方形 368">
            <a:extLst>
              <a:ext uri="{FF2B5EF4-FFF2-40B4-BE49-F238E27FC236}">
                <a16:creationId xmlns:a16="http://schemas.microsoft.com/office/drawing/2014/main" id="{DAD50B04-86A7-42D9-D46F-E958ED4386D1}"/>
              </a:ext>
            </a:extLst>
          </p:cNvPr>
          <p:cNvSpPr/>
          <p:nvPr/>
        </p:nvSpPr>
        <p:spPr>
          <a:xfrm>
            <a:off x="2948785" y="1299862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8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370" name="正方形/長方形 369">
            <a:extLst>
              <a:ext uri="{FF2B5EF4-FFF2-40B4-BE49-F238E27FC236}">
                <a16:creationId xmlns:a16="http://schemas.microsoft.com/office/drawing/2014/main" id="{FF720958-41EB-0488-3DC1-33EF6335077D}"/>
              </a:ext>
            </a:extLst>
          </p:cNvPr>
          <p:cNvSpPr/>
          <p:nvPr/>
        </p:nvSpPr>
        <p:spPr>
          <a:xfrm>
            <a:off x="1450582" y="1878956"/>
            <a:ext cx="28245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6’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371" name="正方形/長方形 370">
            <a:extLst>
              <a:ext uri="{FF2B5EF4-FFF2-40B4-BE49-F238E27FC236}">
                <a16:creationId xmlns:a16="http://schemas.microsoft.com/office/drawing/2014/main" id="{B8257085-F4F2-0CB2-DCAF-7F18F80082DB}"/>
              </a:ext>
            </a:extLst>
          </p:cNvPr>
          <p:cNvSpPr/>
          <p:nvPr/>
        </p:nvSpPr>
        <p:spPr>
          <a:xfrm>
            <a:off x="809958" y="1799670"/>
            <a:ext cx="28245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2’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372" name="正方形/長方形 371">
            <a:extLst>
              <a:ext uri="{FF2B5EF4-FFF2-40B4-BE49-F238E27FC236}">
                <a16:creationId xmlns:a16="http://schemas.microsoft.com/office/drawing/2014/main" id="{68B93175-A791-BDA3-AF02-E5FFCE5DA0B3}"/>
              </a:ext>
            </a:extLst>
          </p:cNvPr>
          <p:cNvSpPr/>
          <p:nvPr/>
        </p:nvSpPr>
        <p:spPr>
          <a:xfrm>
            <a:off x="6252675" y="1645994"/>
            <a:ext cx="33054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G1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3" name="正方形/長方形 372">
            <a:extLst>
              <a:ext uri="{FF2B5EF4-FFF2-40B4-BE49-F238E27FC236}">
                <a16:creationId xmlns:a16="http://schemas.microsoft.com/office/drawing/2014/main" id="{81DC164F-DDE3-57DA-9492-7E72279FB7EA}"/>
              </a:ext>
            </a:extLst>
          </p:cNvPr>
          <p:cNvSpPr/>
          <p:nvPr/>
        </p:nvSpPr>
        <p:spPr>
          <a:xfrm>
            <a:off x="3561343" y="1500328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74" name="正方形/長方形 373">
            <a:extLst>
              <a:ext uri="{FF2B5EF4-FFF2-40B4-BE49-F238E27FC236}">
                <a16:creationId xmlns:a16="http://schemas.microsoft.com/office/drawing/2014/main" id="{3642813A-C792-7944-7357-EFF80C49DA31}"/>
              </a:ext>
            </a:extLst>
          </p:cNvPr>
          <p:cNvSpPr/>
          <p:nvPr/>
        </p:nvSpPr>
        <p:spPr>
          <a:xfrm>
            <a:off x="806621" y="1904717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2’/6’</a:t>
            </a:r>
          </a:p>
        </p:txBody>
      </p:sp>
      <p:sp>
        <p:nvSpPr>
          <p:cNvPr id="375" name="正方形/長方形 374">
            <a:extLst>
              <a:ext uri="{FF2B5EF4-FFF2-40B4-BE49-F238E27FC236}">
                <a16:creationId xmlns:a16="http://schemas.microsoft.com/office/drawing/2014/main" id="{E713FF26-B8EA-8D4F-46C1-DA77D6503BC2}"/>
              </a:ext>
            </a:extLst>
          </p:cNvPr>
          <p:cNvSpPr/>
          <p:nvPr/>
        </p:nvSpPr>
        <p:spPr>
          <a:xfrm>
            <a:off x="3555574" y="1292253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6/8</a:t>
            </a:r>
          </a:p>
        </p:txBody>
      </p:sp>
      <p:sp>
        <p:nvSpPr>
          <p:cNvPr id="376" name="正方形/長方形 375">
            <a:extLst>
              <a:ext uri="{FF2B5EF4-FFF2-40B4-BE49-F238E27FC236}">
                <a16:creationId xmlns:a16="http://schemas.microsoft.com/office/drawing/2014/main" id="{94D1BE99-EEE5-E128-F4CB-0451672E6C81}"/>
              </a:ext>
            </a:extLst>
          </p:cNvPr>
          <p:cNvSpPr/>
          <p:nvPr/>
        </p:nvSpPr>
        <p:spPr>
          <a:xfrm>
            <a:off x="3576882" y="1694601"/>
            <a:ext cx="431528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6/10</a:t>
            </a:r>
          </a:p>
        </p:txBody>
      </p:sp>
      <p:sp>
        <p:nvSpPr>
          <p:cNvPr id="377" name="正方形/長方形 376">
            <a:extLst>
              <a:ext uri="{FF2B5EF4-FFF2-40B4-BE49-F238E27FC236}">
                <a16:creationId xmlns:a16="http://schemas.microsoft.com/office/drawing/2014/main" id="{69789A5D-01D9-2310-AC84-B544985AF213}"/>
              </a:ext>
            </a:extLst>
          </p:cNvPr>
          <p:cNvSpPr/>
          <p:nvPr/>
        </p:nvSpPr>
        <p:spPr>
          <a:xfrm>
            <a:off x="2958451" y="1695419"/>
            <a:ext cx="431528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8/10</a:t>
            </a:r>
          </a:p>
        </p:txBody>
      </p:sp>
      <p:sp>
        <p:nvSpPr>
          <p:cNvPr id="378" name="正方形/長方形 377">
            <a:extLst>
              <a:ext uri="{FF2B5EF4-FFF2-40B4-BE49-F238E27FC236}">
                <a16:creationId xmlns:a16="http://schemas.microsoft.com/office/drawing/2014/main" id="{4E1C7871-38EB-5981-FBA0-0F490F6216BA}"/>
              </a:ext>
            </a:extLst>
          </p:cNvPr>
          <p:cNvSpPr/>
          <p:nvPr/>
        </p:nvSpPr>
        <p:spPr>
          <a:xfrm>
            <a:off x="2960134" y="1479754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8/6</a:t>
            </a:r>
          </a:p>
        </p:txBody>
      </p:sp>
      <p:sp>
        <p:nvSpPr>
          <p:cNvPr id="379" name="正方形/長方形 378">
            <a:extLst>
              <a:ext uri="{FF2B5EF4-FFF2-40B4-BE49-F238E27FC236}">
                <a16:creationId xmlns:a16="http://schemas.microsoft.com/office/drawing/2014/main" id="{73D692A9-D69E-0488-E111-0C0BDDD020FE}"/>
              </a:ext>
            </a:extLst>
          </p:cNvPr>
          <p:cNvSpPr/>
          <p:nvPr/>
        </p:nvSpPr>
        <p:spPr>
          <a:xfrm>
            <a:off x="817792" y="2335692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2’/1’</a:t>
            </a:r>
          </a:p>
        </p:txBody>
      </p:sp>
      <p:sp>
        <p:nvSpPr>
          <p:cNvPr id="380" name="正方形/長方形 379">
            <a:extLst>
              <a:ext uri="{FF2B5EF4-FFF2-40B4-BE49-F238E27FC236}">
                <a16:creationId xmlns:a16="http://schemas.microsoft.com/office/drawing/2014/main" id="{62E03EC6-D896-32AD-6FAE-4F809DC449FE}"/>
              </a:ext>
            </a:extLst>
          </p:cNvPr>
          <p:cNvSpPr/>
          <p:nvPr/>
        </p:nvSpPr>
        <p:spPr>
          <a:xfrm>
            <a:off x="2933760" y="4611238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8/4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82" name="正方形/長方形 381">
            <a:extLst>
              <a:ext uri="{FF2B5EF4-FFF2-40B4-BE49-F238E27FC236}">
                <a16:creationId xmlns:a16="http://schemas.microsoft.com/office/drawing/2014/main" id="{F5ED49A2-588C-A169-230E-D4826E4C5BDE}"/>
              </a:ext>
            </a:extLst>
          </p:cNvPr>
          <p:cNvSpPr/>
          <p:nvPr/>
        </p:nvSpPr>
        <p:spPr>
          <a:xfrm>
            <a:off x="1450582" y="1755845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6’/2’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83" name="正方形/長方形 382">
            <a:extLst>
              <a:ext uri="{FF2B5EF4-FFF2-40B4-BE49-F238E27FC236}">
                <a16:creationId xmlns:a16="http://schemas.microsoft.com/office/drawing/2014/main" id="{3DCD8A01-257A-2BB4-D9C2-5563847B553A}"/>
              </a:ext>
            </a:extLst>
          </p:cNvPr>
          <p:cNvSpPr/>
          <p:nvPr/>
        </p:nvSpPr>
        <p:spPr>
          <a:xfrm>
            <a:off x="1450582" y="2335692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6’/1’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84" name="正方形/長方形 383">
            <a:extLst>
              <a:ext uri="{FF2B5EF4-FFF2-40B4-BE49-F238E27FC236}">
                <a16:creationId xmlns:a16="http://schemas.microsoft.com/office/drawing/2014/main" id="{EB8AF4B7-D2C2-4B07-273A-350309C108B9}"/>
              </a:ext>
            </a:extLst>
          </p:cNvPr>
          <p:cNvSpPr/>
          <p:nvPr/>
        </p:nvSpPr>
        <p:spPr>
          <a:xfrm>
            <a:off x="819716" y="3975597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2’/2</a:t>
            </a:r>
          </a:p>
        </p:txBody>
      </p:sp>
      <p:sp>
        <p:nvSpPr>
          <p:cNvPr id="385" name="正方形/長方形 384">
            <a:extLst>
              <a:ext uri="{FF2B5EF4-FFF2-40B4-BE49-F238E27FC236}">
                <a16:creationId xmlns:a16="http://schemas.microsoft.com/office/drawing/2014/main" id="{FB9294CF-C053-FC1D-E844-04014E25D2F9}"/>
              </a:ext>
            </a:extLst>
          </p:cNvPr>
          <p:cNvSpPr/>
          <p:nvPr/>
        </p:nvSpPr>
        <p:spPr>
          <a:xfrm>
            <a:off x="1450582" y="3974881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6’/2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86" name="正方形/長方形 385">
            <a:extLst>
              <a:ext uri="{FF2B5EF4-FFF2-40B4-BE49-F238E27FC236}">
                <a16:creationId xmlns:a16="http://schemas.microsoft.com/office/drawing/2014/main" id="{3C7F75C4-1B6B-308C-A105-F1EB10BE7894}"/>
              </a:ext>
            </a:extLst>
          </p:cNvPr>
          <p:cNvSpPr/>
          <p:nvPr/>
        </p:nvSpPr>
        <p:spPr>
          <a:xfrm>
            <a:off x="3555114" y="4000229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6/7</a:t>
            </a:r>
          </a:p>
        </p:txBody>
      </p:sp>
      <p:sp>
        <p:nvSpPr>
          <p:cNvPr id="387" name="正方形/長方形 386">
            <a:extLst>
              <a:ext uri="{FF2B5EF4-FFF2-40B4-BE49-F238E27FC236}">
                <a16:creationId xmlns:a16="http://schemas.microsoft.com/office/drawing/2014/main" id="{3A7085F2-FF58-46C0-0FF8-EAA041218B5A}"/>
              </a:ext>
            </a:extLst>
          </p:cNvPr>
          <p:cNvSpPr/>
          <p:nvPr/>
        </p:nvSpPr>
        <p:spPr>
          <a:xfrm>
            <a:off x="2954402" y="3984233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8/7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88" name="正方形/長方形 387">
            <a:extLst>
              <a:ext uri="{FF2B5EF4-FFF2-40B4-BE49-F238E27FC236}">
                <a16:creationId xmlns:a16="http://schemas.microsoft.com/office/drawing/2014/main" id="{CFABE774-10D9-0237-119F-DFFB503FDD32}"/>
              </a:ext>
            </a:extLst>
          </p:cNvPr>
          <p:cNvSpPr/>
          <p:nvPr/>
        </p:nvSpPr>
        <p:spPr>
          <a:xfrm>
            <a:off x="3555114" y="3872587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6/5</a:t>
            </a:r>
          </a:p>
        </p:txBody>
      </p:sp>
      <p:sp>
        <p:nvSpPr>
          <p:cNvPr id="389" name="正方形/長方形 388">
            <a:extLst>
              <a:ext uri="{FF2B5EF4-FFF2-40B4-BE49-F238E27FC236}">
                <a16:creationId xmlns:a16="http://schemas.microsoft.com/office/drawing/2014/main" id="{6F3ADDDE-7008-D2CB-9D4E-6E9949E879D8}"/>
              </a:ext>
            </a:extLst>
          </p:cNvPr>
          <p:cNvSpPr/>
          <p:nvPr/>
        </p:nvSpPr>
        <p:spPr>
          <a:xfrm>
            <a:off x="2949723" y="3734631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8/9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90" name="正方形/長方形 389">
            <a:extLst>
              <a:ext uri="{FF2B5EF4-FFF2-40B4-BE49-F238E27FC236}">
                <a16:creationId xmlns:a16="http://schemas.microsoft.com/office/drawing/2014/main" id="{C8C090EA-9C3D-6B4E-D756-08489A08EBCC}"/>
              </a:ext>
            </a:extLst>
          </p:cNvPr>
          <p:cNvSpPr/>
          <p:nvPr/>
        </p:nvSpPr>
        <p:spPr>
          <a:xfrm>
            <a:off x="822148" y="3296376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2’/5</a:t>
            </a:r>
          </a:p>
        </p:txBody>
      </p:sp>
      <p:sp>
        <p:nvSpPr>
          <p:cNvPr id="391" name="正方形/長方形 390">
            <a:extLst>
              <a:ext uri="{FF2B5EF4-FFF2-40B4-BE49-F238E27FC236}">
                <a16:creationId xmlns:a16="http://schemas.microsoft.com/office/drawing/2014/main" id="{1F540416-4627-8E0E-0E86-85E5F8F51BC0}"/>
              </a:ext>
            </a:extLst>
          </p:cNvPr>
          <p:cNvSpPr/>
          <p:nvPr/>
        </p:nvSpPr>
        <p:spPr>
          <a:xfrm>
            <a:off x="1450582" y="3298962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6’/5’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92" name="正方形/長方形 391">
            <a:extLst>
              <a:ext uri="{FF2B5EF4-FFF2-40B4-BE49-F238E27FC236}">
                <a16:creationId xmlns:a16="http://schemas.microsoft.com/office/drawing/2014/main" id="{680261C9-94DB-2FD1-86C8-73DAE0344B19}"/>
              </a:ext>
            </a:extLst>
          </p:cNvPr>
          <p:cNvSpPr/>
          <p:nvPr/>
        </p:nvSpPr>
        <p:spPr>
          <a:xfrm>
            <a:off x="813950" y="3030536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2’/4’</a:t>
            </a:r>
          </a:p>
        </p:txBody>
      </p:sp>
      <p:sp>
        <p:nvSpPr>
          <p:cNvPr id="393" name="正方形/長方形 392">
            <a:extLst>
              <a:ext uri="{FF2B5EF4-FFF2-40B4-BE49-F238E27FC236}">
                <a16:creationId xmlns:a16="http://schemas.microsoft.com/office/drawing/2014/main" id="{052BF0BA-D635-D8AE-5EBA-8E4AA56F6509}"/>
              </a:ext>
            </a:extLst>
          </p:cNvPr>
          <p:cNvSpPr/>
          <p:nvPr/>
        </p:nvSpPr>
        <p:spPr>
          <a:xfrm>
            <a:off x="1450582" y="3029821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6’/4’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94" name="正方形/長方形 393">
            <a:extLst>
              <a:ext uri="{FF2B5EF4-FFF2-40B4-BE49-F238E27FC236}">
                <a16:creationId xmlns:a16="http://schemas.microsoft.com/office/drawing/2014/main" id="{F5A4D283-890E-5CA2-6FA9-93C5B9A4A0A6}"/>
              </a:ext>
            </a:extLst>
          </p:cNvPr>
          <p:cNvSpPr/>
          <p:nvPr/>
        </p:nvSpPr>
        <p:spPr>
          <a:xfrm>
            <a:off x="2490485" y="467021"/>
            <a:ext cx="145416" cy="182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3</a:t>
            </a:r>
            <a:endParaRPr lang="ja-JP" altLang="en-US" sz="1200" dirty="0"/>
          </a:p>
        </p:txBody>
      </p:sp>
      <p:sp>
        <p:nvSpPr>
          <p:cNvPr id="395" name="正方形/長方形 394">
            <a:extLst>
              <a:ext uri="{FF2B5EF4-FFF2-40B4-BE49-F238E27FC236}">
                <a16:creationId xmlns:a16="http://schemas.microsoft.com/office/drawing/2014/main" id="{8CCE5AC9-6D68-0575-0F3D-3586095A8A6C}"/>
              </a:ext>
            </a:extLst>
          </p:cNvPr>
          <p:cNvSpPr/>
          <p:nvPr/>
        </p:nvSpPr>
        <p:spPr>
          <a:xfrm>
            <a:off x="2485369" y="1565294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96" name="正方形/長方形 395">
            <a:extLst>
              <a:ext uri="{FF2B5EF4-FFF2-40B4-BE49-F238E27FC236}">
                <a16:creationId xmlns:a16="http://schemas.microsoft.com/office/drawing/2014/main" id="{84358ED3-4227-015B-4F51-F68CAB43B6FD}"/>
              </a:ext>
            </a:extLst>
          </p:cNvPr>
          <p:cNvSpPr/>
          <p:nvPr/>
        </p:nvSpPr>
        <p:spPr>
          <a:xfrm>
            <a:off x="2471606" y="2536856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3/1’</a:t>
            </a:r>
          </a:p>
        </p:txBody>
      </p:sp>
      <p:sp>
        <p:nvSpPr>
          <p:cNvPr id="397" name="正方形/長方形 396">
            <a:extLst>
              <a:ext uri="{FF2B5EF4-FFF2-40B4-BE49-F238E27FC236}">
                <a16:creationId xmlns:a16="http://schemas.microsoft.com/office/drawing/2014/main" id="{C5AE0961-E456-C6A7-594D-D86D6D0BFEB5}"/>
              </a:ext>
            </a:extLst>
          </p:cNvPr>
          <p:cNvSpPr/>
          <p:nvPr/>
        </p:nvSpPr>
        <p:spPr>
          <a:xfrm>
            <a:off x="2416438" y="4614150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3/4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98" name="正方形/長方形 397">
            <a:extLst>
              <a:ext uri="{FF2B5EF4-FFF2-40B4-BE49-F238E27FC236}">
                <a16:creationId xmlns:a16="http://schemas.microsoft.com/office/drawing/2014/main" id="{B62B2A35-5BE7-3AA3-6199-5E126AD06C5E}"/>
              </a:ext>
            </a:extLst>
          </p:cNvPr>
          <p:cNvSpPr/>
          <p:nvPr/>
        </p:nvSpPr>
        <p:spPr>
          <a:xfrm>
            <a:off x="2330246" y="1664988"/>
            <a:ext cx="431528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99" name="正方形/長方形 398">
            <a:extLst>
              <a:ext uri="{FF2B5EF4-FFF2-40B4-BE49-F238E27FC236}">
                <a16:creationId xmlns:a16="http://schemas.microsoft.com/office/drawing/2014/main" id="{21AFF62A-6E41-4C9E-5577-CFB759D99A29}"/>
              </a:ext>
            </a:extLst>
          </p:cNvPr>
          <p:cNvSpPr/>
          <p:nvPr/>
        </p:nvSpPr>
        <p:spPr>
          <a:xfrm>
            <a:off x="2416438" y="3974605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3/2</a:t>
            </a:r>
          </a:p>
        </p:txBody>
      </p:sp>
      <p:sp>
        <p:nvSpPr>
          <p:cNvPr id="400" name="正方形/長方形 399">
            <a:extLst>
              <a:ext uri="{FF2B5EF4-FFF2-40B4-BE49-F238E27FC236}">
                <a16:creationId xmlns:a16="http://schemas.microsoft.com/office/drawing/2014/main" id="{C7FA45AF-BEFA-1EC2-5FB4-53FC58DB7E09}"/>
              </a:ext>
            </a:extLst>
          </p:cNvPr>
          <p:cNvSpPr/>
          <p:nvPr/>
        </p:nvSpPr>
        <p:spPr>
          <a:xfrm>
            <a:off x="2416438" y="3858211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3/5</a:t>
            </a:r>
          </a:p>
        </p:txBody>
      </p:sp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C42DE358-EE94-A35A-A708-D6C69C9618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2632" y="5545356"/>
          <a:ext cx="2724964" cy="1124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4346448" imgH="1793522" progId="ChemDraw.Document.6.0">
                  <p:embed/>
                </p:oleObj>
              </mc:Choice>
              <mc:Fallback>
                <p:oleObj name="CS ChemDraw Drawing" r:id="rId3" imgW="4346448" imgH="1793522" progId="ChemDraw.Document.6.0">
                  <p:embed/>
                  <p:pic>
                    <p:nvPicPr>
                      <p:cNvPr id="3" name="オブジェクト 2">
                        <a:extLst>
                          <a:ext uri="{FF2B5EF4-FFF2-40B4-BE49-F238E27FC236}">
                            <a16:creationId xmlns:a16="http://schemas.microsoft.com/office/drawing/2014/main" id="{C42DE358-EE94-A35A-A708-D6C69C9618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92632" y="5545356"/>
                        <a:ext cx="2724964" cy="1124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フリーフォーム: 図形 3">
            <a:extLst>
              <a:ext uri="{FF2B5EF4-FFF2-40B4-BE49-F238E27FC236}">
                <a16:creationId xmlns:a16="http://schemas.microsoft.com/office/drawing/2014/main" id="{C0AE8F63-32BC-D022-4E95-76535598CF3D}"/>
              </a:ext>
            </a:extLst>
          </p:cNvPr>
          <p:cNvSpPr/>
          <p:nvPr/>
        </p:nvSpPr>
        <p:spPr>
          <a:xfrm>
            <a:off x="3526945" y="6194643"/>
            <a:ext cx="381000" cy="392511"/>
          </a:xfrm>
          <a:custGeom>
            <a:avLst/>
            <a:gdLst>
              <a:gd name="connsiteX0" fmla="*/ 381000 w 381000"/>
              <a:gd name="connsiteY0" fmla="*/ 123825 h 392511"/>
              <a:gd name="connsiteX1" fmla="*/ 295275 w 381000"/>
              <a:gd name="connsiteY1" fmla="*/ 390525 h 392511"/>
              <a:gd name="connsiteX2" fmla="*/ 0 w 381000"/>
              <a:gd name="connsiteY2" fmla="*/ 0 h 392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" h="392511">
                <a:moveTo>
                  <a:pt x="381000" y="123825"/>
                </a:moveTo>
                <a:cubicBezTo>
                  <a:pt x="369887" y="267493"/>
                  <a:pt x="358775" y="411162"/>
                  <a:pt x="295275" y="390525"/>
                </a:cubicBezTo>
                <a:cubicBezTo>
                  <a:pt x="231775" y="369888"/>
                  <a:pt x="115887" y="184944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039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テキスト ボックス 380">
            <a:extLst>
              <a:ext uri="{FF2B5EF4-FFF2-40B4-BE49-F238E27FC236}">
                <a16:creationId xmlns:a16="http://schemas.microsoft.com/office/drawing/2014/main" id="{AF44ED81-97A0-CB9A-DC91-E8873636B0D7}"/>
              </a:ext>
            </a:extLst>
          </p:cNvPr>
          <p:cNvSpPr txBox="1"/>
          <p:nvPr/>
        </p:nvSpPr>
        <p:spPr>
          <a:xfrm>
            <a:off x="675680" y="8084722"/>
            <a:ext cx="5695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S10. NOESY (blue, mixing time: 500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spectrum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Methanol-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used as the solvent.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729A2A5-7BF7-55B1-A5C4-B6EC5888B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2" y="430373"/>
            <a:ext cx="6450496" cy="461330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9BF466D-685D-BCDB-A10B-D774B94C67E1}"/>
              </a:ext>
            </a:extLst>
          </p:cNvPr>
          <p:cNvSpPr/>
          <p:nvPr/>
        </p:nvSpPr>
        <p:spPr>
          <a:xfrm>
            <a:off x="757788" y="454322"/>
            <a:ext cx="202020" cy="19230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G1</a:t>
            </a:r>
            <a:endParaRPr lang="ja-JP" altLang="en-US" sz="1200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9102862-6B27-1497-AF22-79D01331691C}"/>
              </a:ext>
            </a:extLst>
          </p:cNvPr>
          <p:cNvSpPr/>
          <p:nvPr/>
        </p:nvSpPr>
        <p:spPr>
          <a:xfrm>
            <a:off x="5473288" y="261350"/>
            <a:ext cx="197779" cy="19230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G5</a:t>
            </a:r>
            <a:endParaRPr lang="ja-JP" altLang="en-US" sz="12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133C832-B545-83E7-ADAA-6CC410199D4C}"/>
              </a:ext>
            </a:extLst>
          </p:cNvPr>
          <p:cNvSpPr/>
          <p:nvPr/>
        </p:nvSpPr>
        <p:spPr>
          <a:xfrm>
            <a:off x="5915787" y="522965"/>
            <a:ext cx="197779" cy="19230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G4</a:t>
            </a:r>
            <a:endParaRPr lang="ja-JP" altLang="en-US" sz="1200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F4274E7-BDAC-AB48-F2B3-2CA30469BB76}"/>
              </a:ext>
            </a:extLst>
          </p:cNvPr>
          <p:cNvSpPr/>
          <p:nvPr/>
        </p:nvSpPr>
        <p:spPr>
          <a:xfrm>
            <a:off x="3854170" y="522964"/>
            <a:ext cx="245273" cy="19230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G6b</a:t>
            </a:r>
            <a:endParaRPr lang="ja-JP" altLang="en-US" sz="12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ACB01FD-658F-0D94-6B9A-6F29F4D84D01}"/>
              </a:ext>
            </a:extLst>
          </p:cNvPr>
          <p:cNvSpPr/>
          <p:nvPr/>
        </p:nvSpPr>
        <p:spPr>
          <a:xfrm>
            <a:off x="4673483" y="539595"/>
            <a:ext cx="239337" cy="19230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G6a</a:t>
            </a:r>
            <a:endParaRPr lang="ja-JP" altLang="en-US" sz="12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A61B806-B4E9-A218-3477-BAACD3476D6C}"/>
              </a:ext>
            </a:extLst>
          </p:cNvPr>
          <p:cNvSpPr/>
          <p:nvPr/>
        </p:nvSpPr>
        <p:spPr>
          <a:xfrm>
            <a:off x="5299955" y="454321"/>
            <a:ext cx="197779" cy="19230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G2</a:t>
            </a:r>
            <a:endParaRPr lang="ja-JP" altLang="en-US" sz="12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3EB1CCE-1C09-E07A-58C5-5122EDBB7F98}"/>
              </a:ext>
            </a:extLst>
          </p:cNvPr>
          <p:cNvSpPr/>
          <p:nvPr/>
        </p:nvSpPr>
        <p:spPr>
          <a:xfrm>
            <a:off x="5595648" y="430373"/>
            <a:ext cx="197779" cy="19230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G3</a:t>
            </a:r>
            <a:endParaRPr lang="ja-JP" altLang="en-US" sz="120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F547F69-3851-3302-C8F2-EAAE609FFE09}"/>
              </a:ext>
            </a:extLst>
          </p:cNvPr>
          <p:cNvSpPr/>
          <p:nvPr/>
        </p:nvSpPr>
        <p:spPr>
          <a:xfrm>
            <a:off x="1056716" y="1425582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G1/G3</a:t>
            </a:r>
            <a:endParaRPr lang="ja-JP" altLang="en-US" sz="10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08270F6-D853-315D-2FF5-642499B63D72}"/>
              </a:ext>
            </a:extLst>
          </p:cNvPr>
          <p:cNvSpPr/>
          <p:nvPr/>
        </p:nvSpPr>
        <p:spPr>
          <a:xfrm>
            <a:off x="4590590" y="1340258"/>
            <a:ext cx="58702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G6a/G4</a:t>
            </a:r>
            <a:endParaRPr lang="ja-JP" altLang="en-US" sz="1000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51E8B1C-CE50-717F-8E72-084ADE0185DF}"/>
              </a:ext>
            </a:extLst>
          </p:cNvPr>
          <p:cNvSpPr/>
          <p:nvPr/>
        </p:nvSpPr>
        <p:spPr>
          <a:xfrm>
            <a:off x="3763147" y="1370004"/>
            <a:ext cx="593432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G6b/G5</a:t>
            </a:r>
            <a:endParaRPr lang="ja-JP" altLang="en-US" sz="1000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0DCD3EF-6A32-9960-F4F2-55C0817891CF}"/>
              </a:ext>
            </a:extLst>
          </p:cNvPr>
          <p:cNvSpPr/>
          <p:nvPr/>
        </p:nvSpPr>
        <p:spPr>
          <a:xfrm>
            <a:off x="1055194" y="1558279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G1/G5</a:t>
            </a:r>
            <a:endParaRPr lang="ja-JP" altLang="en-US" sz="1000" dirty="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5AC5F52-9CB7-903A-F916-3107FE4A43FD}"/>
              </a:ext>
            </a:extLst>
          </p:cNvPr>
          <p:cNvSpPr/>
          <p:nvPr/>
        </p:nvSpPr>
        <p:spPr>
          <a:xfrm>
            <a:off x="5280050" y="1077871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G2/G4</a:t>
            </a:r>
            <a:endParaRPr lang="ja-JP" altLang="en-US" sz="1000" dirty="0"/>
          </a:p>
        </p:txBody>
      </p:sp>
      <p:graphicFrame>
        <p:nvGraphicFramePr>
          <p:cNvPr id="26" name="オブジェクト 25">
            <a:extLst>
              <a:ext uri="{FF2B5EF4-FFF2-40B4-BE49-F238E27FC236}">
                <a16:creationId xmlns:a16="http://schemas.microsoft.com/office/drawing/2014/main" id="{0133FFF6-5AE4-ACBD-B5EB-5FF93354C4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68188" y="5985207"/>
          <a:ext cx="2724964" cy="1124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4346448" imgH="1793522" progId="ChemDraw.Document.6.0">
                  <p:embed/>
                </p:oleObj>
              </mc:Choice>
              <mc:Fallback>
                <p:oleObj name="CS ChemDraw Drawing" r:id="rId3" imgW="4346448" imgH="1793522" progId="ChemDraw.Document.6.0">
                  <p:embed/>
                  <p:pic>
                    <p:nvPicPr>
                      <p:cNvPr id="26" name="オブジェクト 25">
                        <a:extLst>
                          <a:ext uri="{FF2B5EF4-FFF2-40B4-BE49-F238E27FC236}">
                            <a16:creationId xmlns:a16="http://schemas.microsoft.com/office/drawing/2014/main" id="{0133FFF6-5AE4-ACBD-B5EB-5FF93354C4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8188" y="5985207"/>
                        <a:ext cx="2724964" cy="1124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F8170066-2668-A7E9-BB22-B93A834E9F1F}"/>
              </a:ext>
            </a:extLst>
          </p:cNvPr>
          <p:cNvSpPr/>
          <p:nvPr/>
        </p:nvSpPr>
        <p:spPr>
          <a:xfrm>
            <a:off x="3733294" y="6733262"/>
            <a:ext cx="440692" cy="409935"/>
          </a:xfrm>
          <a:custGeom>
            <a:avLst/>
            <a:gdLst>
              <a:gd name="connsiteX0" fmla="*/ 59692 w 440692"/>
              <a:gd name="connsiteY0" fmla="*/ 0 h 409935"/>
              <a:gd name="connsiteX1" fmla="*/ 31117 w 440692"/>
              <a:gd name="connsiteY1" fmla="*/ 409575 h 409935"/>
              <a:gd name="connsiteX2" fmla="*/ 440692 w 440692"/>
              <a:gd name="connsiteY2" fmla="*/ 57150 h 40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0692" h="409935">
                <a:moveTo>
                  <a:pt x="59692" y="0"/>
                </a:moveTo>
                <a:cubicBezTo>
                  <a:pt x="13654" y="200025"/>
                  <a:pt x="-32383" y="400050"/>
                  <a:pt x="31117" y="409575"/>
                </a:cubicBezTo>
                <a:cubicBezTo>
                  <a:pt x="94617" y="419100"/>
                  <a:pt x="267654" y="238125"/>
                  <a:pt x="440692" y="57150"/>
                </a:cubicBezTo>
              </a:path>
            </a:pathLst>
          </a:custGeom>
          <a:noFill/>
          <a:ln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DD3E1D5E-DA9A-A138-F470-7B5D7E572FA9}"/>
              </a:ext>
            </a:extLst>
          </p:cNvPr>
          <p:cNvSpPr/>
          <p:nvPr/>
        </p:nvSpPr>
        <p:spPr>
          <a:xfrm>
            <a:off x="3792986" y="6571337"/>
            <a:ext cx="381000" cy="660610"/>
          </a:xfrm>
          <a:custGeom>
            <a:avLst/>
            <a:gdLst>
              <a:gd name="connsiteX0" fmla="*/ 381000 w 381000"/>
              <a:gd name="connsiteY0" fmla="*/ 0 h 660610"/>
              <a:gd name="connsiteX1" fmla="*/ 133350 w 381000"/>
              <a:gd name="connsiteY1" fmla="*/ 657225 h 660610"/>
              <a:gd name="connsiteX2" fmla="*/ 0 w 381000"/>
              <a:gd name="connsiteY2" fmla="*/ 209550 h 66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" h="660610">
                <a:moveTo>
                  <a:pt x="381000" y="0"/>
                </a:moveTo>
                <a:cubicBezTo>
                  <a:pt x="288925" y="311150"/>
                  <a:pt x="196850" y="622300"/>
                  <a:pt x="133350" y="657225"/>
                </a:cubicBezTo>
                <a:cubicBezTo>
                  <a:pt x="69850" y="692150"/>
                  <a:pt x="34925" y="450850"/>
                  <a:pt x="0" y="209550"/>
                </a:cubicBezTo>
              </a:path>
            </a:pathLst>
          </a:custGeom>
          <a:noFill/>
          <a:ln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フリーフォーム: 図形 28">
            <a:extLst>
              <a:ext uri="{FF2B5EF4-FFF2-40B4-BE49-F238E27FC236}">
                <a16:creationId xmlns:a16="http://schemas.microsoft.com/office/drawing/2014/main" id="{D8B56766-B431-0980-BA68-7F3777667C22}"/>
              </a:ext>
            </a:extLst>
          </p:cNvPr>
          <p:cNvSpPr/>
          <p:nvPr/>
        </p:nvSpPr>
        <p:spPr>
          <a:xfrm>
            <a:off x="4412111" y="6299576"/>
            <a:ext cx="277259" cy="328911"/>
          </a:xfrm>
          <a:custGeom>
            <a:avLst/>
            <a:gdLst>
              <a:gd name="connsiteX0" fmla="*/ 0 w 277259"/>
              <a:gd name="connsiteY0" fmla="*/ 81261 h 328911"/>
              <a:gd name="connsiteX1" fmla="*/ 276225 w 277259"/>
              <a:gd name="connsiteY1" fmla="*/ 14586 h 328911"/>
              <a:gd name="connsiteX2" fmla="*/ 76200 w 277259"/>
              <a:gd name="connsiteY2" fmla="*/ 328911 h 32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259" h="328911">
                <a:moveTo>
                  <a:pt x="0" y="81261"/>
                </a:moveTo>
                <a:cubicBezTo>
                  <a:pt x="131762" y="27286"/>
                  <a:pt x="263525" y="-26689"/>
                  <a:pt x="276225" y="14586"/>
                </a:cubicBezTo>
                <a:cubicBezTo>
                  <a:pt x="288925" y="55861"/>
                  <a:pt x="182562" y="192386"/>
                  <a:pt x="76200" y="328911"/>
                </a:cubicBezTo>
              </a:path>
            </a:pathLst>
          </a:custGeom>
          <a:noFill/>
          <a:ln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フリーフォーム: 図形 29">
            <a:extLst>
              <a:ext uri="{FF2B5EF4-FFF2-40B4-BE49-F238E27FC236}">
                <a16:creationId xmlns:a16="http://schemas.microsoft.com/office/drawing/2014/main" id="{85D3AA71-7FD8-1C55-B214-314321A5FCB4}"/>
              </a:ext>
            </a:extLst>
          </p:cNvPr>
          <p:cNvSpPr/>
          <p:nvPr/>
        </p:nvSpPr>
        <p:spPr>
          <a:xfrm>
            <a:off x="3888936" y="6085562"/>
            <a:ext cx="513650" cy="304800"/>
          </a:xfrm>
          <a:custGeom>
            <a:avLst/>
            <a:gdLst>
              <a:gd name="connsiteX0" fmla="*/ 65975 w 513650"/>
              <a:gd name="connsiteY0" fmla="*/ 304800 h 304800"/>
              <a:gd name="connsiteX1" fmla="*/ 37400 w 513650"/>
              <a:gd name="connsiteY1" fmla="*/ 0 h 304800"/>
              <a:gd name="connsiteX2" fmla="*/ 513650 w 513650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3650" h="304800">
                <a:moveTo>
                  <a:pt x="65975" y="304800"/>
                </a:moveTo>
                <a:cubicBezTo>
                  <a:pt x="14381" y="152400"/>
                  <a:pt x="-37212" y="0"/>
                  <a:pt x="37400" y="0"/>
                </a:cubicBezTo>
                <a:cubicBezTo>
                  <a:pt x="112012" y="0"/>
                  <a:pt x="312831" y="152400"/>
                  <a:pt x="513650" y="304800"/>
                </a:cubicBezTo>
              </a:path>
            </a:pathLst>
          </a:custGeom>
          <a:noFill/>
          <a:ln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7204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503BCA6-8F16-296D-C007-715CD6AB3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" y="623587"/>
            <a:ext cx="6565392" cy="4369037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59034CC-B1B9-1916-158F-A14BD4704A3B}"/>
              </a:ext>
            </a:extLst>
          </p:cNvPr>
          <p:cNvSpPr/>
          <p:nvPr/>
        </p:nvSpPr>
        <p:spPr>
          <a:xfrm>
            <a:off x="278488" y="3726318"/>
            <a:ext cx="146920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9</a:t>
            </a:r>
            <a:endParaRPr lang="ja-JP" altLang="en-US" sz="1200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E920F5C-E44C-E416-7E46-D28D7544174E}"/>
              </a:ext>
            </a:extLst>
          </p:cNvPr>
          <p:cNvSpPr/>
          <p:nvPr/>
        </p:nvSpPr>
        <p:spPr>
          <a:xfrm>
            <a:off x="354757" y="3062301"/>
            <a:ext cx="163321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4’</a:t>
            </a:r>
            <a:endParaRPr lang="ja-JP" altLang="en-US" sz="12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E831C6A-024C-4C78-0F2F-621DA53EFEB9}"/>
              </a:ext>
            </a:extLst>
          </p:cNvPr>
          <p:cNvSpPr/>
          <p:nvPr/>
        </p:nvSpPr>
        <p:spPr>
          <a:xfrm>
            <a:off x="285023" y="3863896"/>
            <a:ext cx="146920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5</a:t>
            </a:r>
            <a:endParaRPr lang="ja-JP" altLang="en-US" sz="12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B0E24F4-C007-B334-9F8C-055B4B889A36}"/>
              </a:ext>
            </a:extLst>
          </p:cNvPr>
          <p:cNvSpPr/>
          <p:nvPr/>
        </p:nvSpPr>
        <p:spPr>
          <a:xfrm>
            <a:off x="285535" y="4669067"/>
            <a:ext cx="146920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4</a:t>
            </a:r>
            <a:endParaRPr lang="ja-JP" altLang="en-US" sz="12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336ACEE-0FAD-A26D-99AC-B348DDAD7C19}"/>
              </a:ext>
            </a:extLst>
          </p:cNvPr>
          <p:cNvSpPr/>
          <p:nvPr/>
        </p:nvSpPr>
        <p:spPr>
          <a:xfrm>
            <a:off x="312889" y="3974074"/>
            <a:ext cx="146920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</a:t>
            </a:r>
            <a:endParaRPr lang="ja-JP" altLang="en-US" sz="12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8691F91-B8E9-116F-6BF1-11945686CDA8}"/>
              </a:ext>
            </a:extLst>
          </p:cNvPr>
          <p:cNvSpPr/>
          <p:nvPr/>
        </p:nvSpPr>
        <p:spPr>
          <a:xfrm>
            <a:off x="360516" y="2317282"/>
            <a:ext cx="163321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1’</a:t>
            </a:r>
            <a:endParaRPr lang="ja-JP" altLang="en-US" sz="120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56C54CD-6379-0440-7CA2-FC772DC85739}"/>
              </a:ext>
            </a:extLst>
          </p:cNvPr>
          <p:cNvSpPr/>
          <p:nvPr/>
        </p:nvSpPr>
        <p:spPr>
          <a:xfrm>
            <a:off x="133211" y="1698996"/>
            <a:ext cx="194396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10</a:t>
            </a:r>
            <a:endParaRPr lang="ja-JP" altLang="en-US" sz="12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28CE18C-4F22-5522-5916-D41739D84E22}"/>
              </a:ext>
            </a:extLst>
          </p:cNvPr>
          <p:cNvSpPr/>
          <p:nvPr/>
        </p:nvSpPr>
        <p:spPr>
          <a:xfrm>
            <a:off x="217739" y="1442070"/>
            <a:ext cx="146920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</a:t>
            </a:r>
            <a:endParaRPr lang="ja-JP" altLang="en-US" sz="12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EAF667E-AADC-6861-0879-9C456C1023F2}"/>
              </a:ext>
            </a:extLst>
          </p:cNvPr>
          <p:cNvSpPr/>
          <p:nvPr/>
        </p:nvSpPr>
        <p:spPr>
          <a:xfrm>
            <a:off x="220361" y="1259792"/>
            <a:ext cx="146920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8</a:t>
            </a:r>
            <a:endParaRPr lang="ja-JP" altLang="en-US" sz="12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58A58AF-DF76-C395-BD54-B600C1D3B13F}"/>
              </a:ext>
            </a:extLst>
          </p:cNvPr>
          <p:cNvSpPr/>
          <p:nvPr/>
        </p:nvSpPr>
        <p:spPr>
          <a:xfrm>
            <a:off x="397221" y="4066085"/>
            <a:ext cx="144330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7</a:t>
            </a:r>
            <a:endParaRPr lang="ja-JP" altLang="en-US" sz="1200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7161DFA-C34B-030F-C84B-AFCDA0F5C0FD}"/>
              </a:ext>
            </a:extLst>
          </p:cNvPr>
          <p:cNvSpPr/>
          <p:nvPr/>
        </p:nvSpPr>
        <p:spPr>
          <a:xfrm>
            <a:off x="288184" y="1738175"/>
            <a:ext cx="163321" cy="1794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6’</a:t>
            </a:r>
            <a:endParaRPr lang="ja-JP" altLang="en-US" sz="1200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CFDB210-254C-7FDA-6B4E-E4B204FAF63B}"/>
              </a:ext>
            </a:extLst>
          </p:cNvPr>
          <p:cNvSpPr/>
          <p:nvPr/>
        </p:nvSpPr>
        <p:spPr>
          <a:xfrm>
            <a:off x="258539" y="1888042"/>
            <a:ext cx="163321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2’</a:t>
            </a:r>
            <a:endParaRPr lang="ja-JP" altLang="en-US" sz="1200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5A7740E-AF5B-492F-C9C6-053A7F0EB64F}"/>
              </a:ext>
            </a:extLst>
          </p:cNvPr>
          <p:cNvSpPr/>
          <p:nvPr/>
        </p:nvSpPr>
        <p:spPr>
          <a:xfrm>
            <a:off x="2904250" y="697874"/>
            <a:ext cx="146920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AB5BF93-CA7A-A0C7-1DFF-80D73CFFFCED}"/>
              </a:ext>
            </a:extLst>
          </p:cNvPr>
          <p:cNvSpPr/>
          <p:nvPr/>
        </p:nvSpPr>
        <p:spPr>
          <a:xfrm>
            <a:off x="2432669" y="753753"/>
            <a:ext cx="146920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8</a:t>
            </a:r>
            <a:endParaRPr lang="ja-JP" altLang="en-US" sz="1200" dirty="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C5B2B13-F21B-7E19-1C70-3BEF6393F511}"/>
              </a:ext>
            </a:extLst>
          </p:cNvPr>
          <p:cNvSpPr/>
          <p:nvPr/>
        </p:nvSpPr>
        <p:spPr>
          <a:xfrm>
            <a:off x="1191032" y="719486"/>
            <a:ext cx="163321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6’</a:t>
            </a:r>
            <a:endParaRPr lang="ja-JP" altLang="en-US" sz="1200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D0CC03B-16AB-D1D1-07F4-D220E178C2C4}"/>
              </a:ext>
            </a:extLst>
          </p:cNvPr>
          <p:cNvSpPr/>
          <p:nvPr/>
        </p:nvSpPr>
        <p:spPr>
          <a:xfrm>
            <a:off x="752102" y="663520"/>
            <a:ext cx="163321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2’</a:t>
            </a:r>
            <a:endParaRPr lang="ja-JP" altLang="en-US" sz="1200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775FBE7-A24C-CD41-E967-2A16133DA625}"/>
              </a:ext>
            </a:extLst>
          </p:cNvPr>
          <p:cNvSpPr/>
          <p:nvPr/>
        </p:nvSpPr>
        <p:spPr>
          <a:xfrm>
            <a:off x="3016854" y="1462387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CF13B8D-90FA-72F0-5F8F-D7E4EEA61DBF}"/>
              </a:ext>
            </a:extLst>
          </p:cNvPr>
          <p:cNvSpPr/>
          <p:nvPr/>
        </p:nvSpPr>
        <p:spPr>
          <a:xfrm>
            <a:off x="2501859" y="1278551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8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B3E98FE7-68DA-6D9D-DD13-6194DF57BBB1}"/>
              </a:ext>
            </a:extLst>
          </p:cNvPr>
          <p:cNvSpPr/>
          <p:nvPr/>
        </p:nvSpPr>
        <p:spPr>
          <a:xfrm>
            <a:off x="1238049" y="1690568"/>
            <a:ext cx="28245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6’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93D1E0E-940E-800D-BCE9-6C58819ED094}"/>
              </a:ext>
            </a:extLst>
          </p:cNvPr>
          <p:cNvSpPr/>
          <p:nvPr/>
        </p:nvSpPr>
        <p:spPr>
          <a:xfrm>
            <a:off x="785046" y="1839030"/>
            <a:ext cx="28245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2’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0B68D47-F314-70B1-0733-1E011368BA29}"/>
              </a:ext>
            </a:extLst>
          </p:cNvPr>
          <p:cNvSpPr/>
          <p:nvPr/>
        </p:nvSpPr>
        <p:spPr>
          <a:xfrm>
            <a:off x="2998250" y="1272731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6/8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4198FE60-1AD7-1FF2-D669-DF17568971C0}"/>
              </a:ext>
            </a:extLst>
          </p:cNvPr>
          <p:cNvSpPr/>
          <p:nvPr/>
        </p:nvSpPr>
        <p:spPr>
          <a:xfrm>
            <a:off x="2973441" y="1669909"/>
            <a:ext cx="431528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6/10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3FF035B8-FB3D-0261-8070-9D1CE489E783}"/>
              </a:ext>
            </a:extLst>
          </p:cNvPr>
          <p:cNvSpPr/>
          <p:nvPr/>
        </p:nvSpPr>
        <p:spPr>
          <a:xfrm>
            <a:off x="2498215" y="1663022"/>
            <a:ext cx="431528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8/10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0910BE-6C7E-C014-390B-A18F30B915F1}"/>
              </a:ext>
            </a:extLst>
          </p:cNvPr>
          <p:cNvSpPr/>
          <p:nvPr/>
        </p:nvSpPr>
        <p:spPr>
          <a:xfrm>
            <a:off x="2516819" y="1480757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8/6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BB58CA7-1122-E4D3-BA4C-F9DAEA3B8720}"/>
              </a:ext>
            </a:extLst>
          </p:cNvPr>
          <p:cNvSpPr/>
          <p:nvPr/>
        </p:nvSpPr>
        <p:spPr>
          <a:xfrm>
            <a:off x="778633" y="1673654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2’/6’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D1E4F44E-9F0B-6AD9-BCA9-AA7E60B12BA8}"/>
              </a:ext>
            </a:extLst>
          </p:cNvPr>
          <p:cNvSpPr/>
          <p:nvPr/>
        </p:nvSpPr>
        <p:spPr>
          <a:xfrm>
            <a:off x="798665" y="2330162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2’/1’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12C1F3B2-5588-C830-20BF-1B52F606CD19}"/>
              </a:ext>
            </a:extLst>
          </p:cNvPr>
          <p:cNvSpPr/>
          <p:nvPr/>
        </p:nvSpPr>
        <p:spPr>
          <a:xfrm>
            <a:off x="5058438" y="1637516"/>
            <a:ext cx="33054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G1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DDB968B3-23BD-11AA-52AA-3179EC6EA3CF}"/>
              </a:ext>
            </a:extLst>
          </p:cNvPr>
          <p:cNvSpPr/>
          <p:nvPr/>
        </p:nvSpPr>
        <p:spPr>
          <a:xfrm>
            <a:off x="4907663" y="661787"/>
            <a:ext cx="360996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G1</a:t>
            </a:r>
            <a:endParaRPr lang="ja-JP" altLang="en-US" sz="1200" dirty="0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258188A8-8930-3F72-632F-01A298E0F3DA}"/>
              </a:ext>
            </a:extLst>
          </p:cNvPr>
          <p:cNvSpPr/>
          <p:nvPr/>
        </p:nvSpPr>
        <p:spPr>
          <a:xfrm>
            <a:off x="2944372" y="4624664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6/4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491E8E86-926F-199C-D3FC-DDF8866F2F84}"/>
              </a:ext>
            </a:extLst>
          </p:cNvPr>
          <p:cNvSpPr/>
          <p:nvPr/>
        </p:nvSpPr>
        <p:spPr>
          <a:xfrm>
            <a:off x="2487057" y="4622756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8/4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AD14D30-439E-2B82-3176-417FC884684F}"/>
              </a:ext>
            </a:extLst>
          </p:cNvPr>
          <p:cNvSpPr/>
          <p:nvPr/>
        </p:nvSpPr>
        <p:spPr>
          <a:xfrm>
            <a:off x="1239353" y="1861729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6’/2’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6B13BE17-085E-610E-E557-24760C471815}"/>
              </a:ext>
            </a:extLst>
          </p:cNvPr>
          <p:cNvSpPr/>
          <p:nvPr/>
        </p:nvSpPr>
        <p:spPr>
          <a:xfrm>
            <a:off x="1234217" y="2323018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6’/1’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C06AAD4A-199E-44AE-16FB-B0E187AF87E2}"/>
              </a:ext>
            </a:extLst>
          </p:cNvPr>
          <p:cNvSpPr/>
          <p:nvPr/>
        </p:nvSpPr>
        <p:spPr>
          <a:xfrm>
            <a:off x="328541" y="3256236"/>
            <a:ext cx="163321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3’</a:t>
            </a:r>
            <a:endParaRPr lang="ja-JP" altLang="en-US" sz="1200" dirty="0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127751DC-02ED-EB19-8FD6-337CF4A40AF8}"/>
              </a:ext>
            </a:extLst>
          </p:cNvPr>
          <p:cNvSpPr/>
          <p:nvPr/>
        </p:nvSpPr>
        <p:spPr>
          <a:xfrm>
            <a:off x="5001398" y="3256236"/>
            <a:ext cx="48603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>
                <a:solidFill>
                  <a:srgbClr val="FF0000"/>
                </a:solidFill>
              </a:rPr>
              <a:t>G1/3’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2FA6F7BB-1BA2-29D3-8E7F-023E9E24EB52}"/>
              </a:ext>
            </a:extLst>
          </p:cNvPr>
          <p:cNvSpPr/>
          <p:nvPr/>
        </p:nvSpPr>
        <p:spPr>
          <a:xfrm>
            <a:off x="819893" y="3971683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2’/2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BF3A1CAA-3CEA-C773-97A7-F1A0C2DCEDD9}"/>
              </a:ext>
            </a:extLst>
          </p:cNvPr>
          <p:cNvSpPr/>
          <p:nvPr/>
        </p:nvSpPr>
        <p:spPr>
          <a:xfrm>
            <a:off x="1294081" y="3970979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6’/2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62DFD779-0823-8440-89B0-5BF150779228}"/>
              </a:ext>
            </a:extLst>
          </p:cNvPr>
          <p:cNvSpPr/>
          <p:nvPr/>
        </p:nvSpPr>
        <p:spPr>
          <a:xfrm>
            <a:off x="2997793" y="3981332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6/7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67EB4366-7441-470B-206D-DA133E72A68B}"/>
              </a:ext>
            </a:extLst>
          </p:cNvPr>
          <p:cNvSpPr/>
          <p:nvPr/>
        </p:nvSpPr>
        <p:spPr>
          <a:xfrm>
            <a:off x="2516645" y="3967778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8/7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75A2E7F9-D7EB-3C19-5CB9-FD057A23A550}"/>
              </a:ext>
            </a:extLst>
          </p:cNvPr>
          <p:cNvSpPr/>
          <p:nvPr/>
        </p:nvSpPr>
        <p:spPr>
          <a:xfrm>
            <a:off x="2993976" y="3829806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6/5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D894352F-F974-F8B6-A705-E9369EC0792E}"/>
              </a:ext>
            </a:extLst>
          </p:cNvPr>
          <p:cNvSpPr/>
          <p:nvPr/>
        </p:nvSpPr>
        <p:spPr>
          <a:xfrm>
            <a:off x="2516645" y="3683091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8/9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45660CD-350A-211E-523C-0873D973EF8D}"/>
              </a:ext>
            </a:extLst>
          </p:cNvPr>
          <p:cNvSpPr/>
          <p:nvPr/>
        </p:nvSpPr>
        <p:spPr>
          <a:xfrm>
            <a:off x="823943" y="3282989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2’/3’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B1C3F336-36EE-AAB3-EFC2-D9BDC2AF8362}"/>
              </a:ext>
            </a:extLst>
          </p:cNvPr>
          <p:cNvSpPr/>
          <p:nvPr/>
        </p:nvSpPr>
        <p:spPr>
          <a:xfrm>
            <a:off x="1298131" y="3282285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6’/3’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DC873B1D-C2D6-EB8A-CBF5-76F13429279C}"/>
              </a:ext>
            </a:extLst>
          </p:cNvPr>
          <p:cNvSpPr/>
          <p:nvPr/>
        </p:nvSpPr>
        <p:spPr>
          <a:xfrm>
            <a:off x="833487" y="3074070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2’/4’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E677649B-F301-7600-0F22-AD0FF7CA2918}"/>
              </a:ext>
            </a:extLst>
          </p:cNvPr>
          <p:cNvSpPr/>
          <p:nvPr/>
        </p:nvSpPr>
        <p:spPr>
          <a:xfrm>
            <a:off x="1307675" y="3073366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6’/4’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BBF5F418-E6EB-9F1A-1339-8E4134870C28}"/>
              </a:ext>
            </a:extLst>
          </p:cNvPr>
          <p:cNvSpPr/>
          <p:nvPr/>
        </p:nvSpPr>
        <p:spPr>
          <a:xfrm>
            <a:off x="6121456" y="659213"/>
            <a:ext cx="495649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 err="1"/>
              <a:t>OMe</a:t>
            </a:r>
            <a:endParaRPr lang="ja-JP" altLang="en-US" sz="1200" dirty="0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C4466537-7063-D33F-3872-1999ADE2D3E3}"/>
              </a:ext>
            </a:extLst>
          </p:cNvPr>
          <p:cNvSpPr/>
          <p:nvPr/>
        </p:nvSpPr>
        <p:spPr>
          <a:xfrm>
            <a:off x="2035715" y="728960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3</a:t>
            </a:r>
            <a:endParaRPr lang="ja-JP" altLang="en-US" sz="1200" dirty="0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2B8F9C62-0EC5-7273-B616-6A2BE2195DB1}"/>
              </a:ext>
            </a:extLst>
          </p:cNvPr>
          <p:cNvSpPr/>
          <p:nvPr/>
        </p:nvSpPr>
        <p:spPr>
          <a:xfrm>
            <a:off x="2116553" y="1537086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0000FF"/>
                </a:solidFill>
              </a:rPr>
              <a:t>3</a:t>
            </a:r>
            <a:endParaRPr lang="ja-JP" altLang="en-US" sz="1000" dirty="0">
              <a:solidFill>
                <a:srgbClr val="0000FF"/>
              </a:solidFill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76786B52-BEAD-DF64-BC63-4C3356126980}"/>
              </a:ext>
            </a:extLst>
          </p:cNvPr>
          <p:cNvSpPr/>
          <p:nvPr/>
        </p:nvSpPr>
        <p:spPr>
          <a:xfrm>
            <a:off x="2069520" y="2415916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3/1’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D016D722-AE54-E103-DBC4-43CF213FB10F}"/>
              </a:ext>
            </a:extLst>
          </p:cNvPr>
          <p:cNvSpPr/>
          <p:nvPr/>
        </p:nvSpPr>
        <p:spPr>
          <a:xfrm>
            <a:off x="1933650" y="4629184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3/4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4A7F0269-A5B8-577C-A57A-4B22A828A07D}"/>
              </a:ext>
            </a:extLst>
          </p:cNvPr>
          <p:cNvSpPr/>
          <p:nvPr/>
        </p:nvSpPr>
        <p:spPr>
          <a:xfrm>
            <a:off x="1966351" y="1749588"/>
            <a:ext cx="431528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3/10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1AF0E274-5F34-D80A-E82B-FE3981F758A6}"/>
              </a:ext>
            </a:extLst>
          </p:cNvPr>
          <p:cNvSpPr/>
          <p:nvPr/>
        </p:nvSpPr>
        <p:spPr>
          <a:xfrm>
            <a:off x="1927528" y="3971689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3/2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0FC6C2DC-3250-BBFB-2D5E-4FA81258BA0C}"/>
              </a:ext>
            </a:extLst>
          </p:cNvPr>
          <p:cNvSpPr/>
          <p:nvPr/>
        </p:nvSpPr>
        <p:spPr>
          <a:xfrm>
            <a:off x="1927528" y="3857174"/>
            <a:ext cx="3658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3/5</a:t>
            </a: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4A180CD3-7894-9A13-39DF-78D1313EBE7D}"/>
              </a:ext>
            </a:extLst>
          </p:cNvPr>
          <p:cNvSpPr/>
          <p:nvPr/>
        </p:nvSpPr>
        <p:spPr>
          <a:xfrm>
            <a:off x="201511" y="3374308"/>
            <a:ext cx="163321" cy="17943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5’</a:t>
            </a:r>
            <a:endParaRPr lang="ja-JP" altLang="en-US" sz="1200" dirty="0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F4FCC293-F0A2-5444-5F89-29480B1AEC16}"/>
              </a:ext>
            </a:extLst>
          </p:cNvPr>
          <p:cNvSpPr/>
          <p:nvPr/>
        </p:nvSpPr>
        <p:spPr>
          <a:xfrm>
            <a:off x="5911602" y="3400283"/>
            <a:ext cx="601447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b="1" dirty="0" err="1">
                <a:solidFill>
                  <a:srgbClr val="FF0000"/>
                </a:solidFill>
              </a:rPr>
              <a:t>OMe</a:t>
            </a:r>
            <a:r>
              <a:rPr lang="en-US" altLang="ja-JP" sz="1000" b="1" dirty="0">
                <a:solidFill>
                  <a:srgbClr val="FF0000"/>
                </a:solidFill>
              </a:rPr>
              <a:t>/5’</a:t>
            </a:r>
            <a:endParaRPr lang="ja-JP" altLang="en-US" sz="1000" b="1" dirty="0">
              <a:solidFill>
                <a:srgbClr val="FF0000"/>
              </a:solidFill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BE24AE9B-B344-1FC0-20D4-9D4832AB66C5}"/>
              </a:ext>
            </a:extLst>
          </p:cNvPr>
          <p:cNvSpPr/>
          <p:nvPr/>
        </p:nvSpPr>
        <p:spPr>
          <a:xfrm>
            <a:off x="823192" y="3419386"/>
            <a:ext cx="42672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2’/5'</a:t>
            </a: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278988FF-A969-83CF-0790-8F9FC46C3BF3}"/>
              </a:ext>
            </a:extLst>
          </p:cNvPr>
          <p:cNvSpPr/>
          <p:nvPr/>
        </p:nvSpPr>
        <p:spPr>
          <a:xfrm>
            <a:off x="1303745" y="3400283"/>
            <a:ext cx="42992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>
                <a:solidFill>
                  <a:srgbClr val="FF0000"/>
                </a:solidFill>
              </a:rPr>
              <a:t>6’/5’</a:t>
            </a:r>
            <a:endParaRPr lang="ja-JP" altLang="en-US" sz="1000" dirty="0">
              <a:solidFill>
                <a:srgbClr val="FF0000"/>
              </a:solidFill>
            </a:endParaRPr>
          </a:p>
        </p:txBody>
      </p:sp>
      <p:graphicFrame>
        <p:nvGraphicFramePr>
          <p:cNvPr id="62" name="オブジェクト 61">
            <a:extLst>
              <a:ext uri="{FF2B5EF4-FFF2-40B4-BE49-F238E27FC236}">
                <a16:creationId xmlns:a16="http://schemas.microsoft.com/office/drawing/2014/main" id="{6CF2C781-28C8-0E43-7049-899BE8345B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96852"/>
              </p:ext>
            </p:extLst>
          </p:nvPr>
        </p:nvGraphicFramePr>
        <p:xfrm>
          <a:off x="2251997" y="6044937"/>
          <a:ext cx="2505954" cy="1032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4353951" imgH="1793522" progId="ChemDraw.Document.6.0">
                  <p:embed/>
                </p:oleObj>
              </mc:Choice>
              <mc:Fallback>
                <p:oleObj name="CS ChemDraw Drawing" r:id="rId3" imgW="4353951" imgH="1793522" progId="ChemDraw.Document.6.0">
                  <p:embed/>
                  <p:pic>
                    <p:nvPicPr>
                      <p:cNvPr id="96" name="オブジェクト 95">
                        <a:extLst>
                          <a:ext uri="{FF2B5EF4-FFF2-40B4-BE49-F238E27FC236}">
                            <a16:creationId xmlns:a16="http://schemas.microsoft.com/office/drawing/2014/main" id="{C894CD0A-2709-4BE1-B6C5-B1F67283C5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1997" y="6044937"/>
                        <a:ext cx="2505954" cy="10323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フリーフォーム: 図形 62">
            <a:extLst>
              <a:ext uri="{FF2B5EF4-FFF2-40B4-BE49-F238E27FC236}">
                <a16:creationId xmlns:a16="http://schemas.microsoft.com/office/drawing/2014/main" id="{CA4A498F-D5C0-6BFB-996F-364E76E8135D}"/>
              </a:ext>
            </a:extLst>
          </p:cNvPr>
          <p:cNvSpPr/>
          <p:nvPr/>
        </p:nvSpPr>
        <p:spPr>
          <a:xfrm>
            <a:off x="3451671" y="5895241"/>
            <a:ext cx="238191" cy="330808"/>
          </a:xfrm>
          <a:custGeom>
            <a:avLst/>
            <a:gdLst>
              <a:gd name="connsiteX0" fmla="*/ 0 w 238191"/>
              <a:gd name="connsiteY0" fmla="*/ 140308 h 330808"/>
              <a:gd name="connsiteX1" fmla="*/ 238125 w 238191"/>
              <a:gd name="connsiteY1" fmla="*/ 6958 h 330808"/>
              <a:gd name="connsiteX2" fmla="*/ 19050 w 238191"/>
              <a:gd name="connsiteY2" fmla="*/ 330808 h 33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91" h="330808">
                <a:moveTo>
                  <a:pt x="0" y="140308"/>
                </a:moveTo>
                <a:cubicBezTo>
                  <a:pt x="117475" y="57758"/>
                  <a:pt x="234950" y="-24792"/>
                  <a:pt x="238125" y="6958"/>
                </a:cubicBezTo>
                <a:cubicBezTo>
                  <a:pt x="241300" y="38708"/>
                  <a:pt x="130175" y="184758"/>
                  <a:pt x="19050" y="330808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フリーフォーム: 図形 63">
            <a:extLst>
              <a:ext uri="{FF2B5EF4-FFF2-40B4-BE49-F238E27FC236}">
                <a16:creationId xmlns:a16="http://schemas.microsoft.com/office/drawing/2014/main" id="{4B33AB9A-DD8C-FD3C-6163-411EABF97EB2}"/>
              </a:ext>
            </a:extLst>
          </p:cNvPr>
          <p:cNvSpPr/>
          <p:nvPr/>
        </p:nvSpPr>
        <p:spPr>
          <a:xfrm>
            <a:off x="3565971" y="6626099"/>
            <a:ext cx="285750" cy="382417"/>
          </a:xfrm>
          <a:custGeom>
            <a:avLst/>
            <a:gdLst>
              <a:gd name="connsiteX0" fmla="*/ 285750 w 285750"/>
              <a:gd name="connsiteY0" fmla="*/ 104775 h 382417"/>
              <a:gd name="connsiteX1" fmla="*/ 228600 w 285750"/>
              <a:gd name="connsiteY1" fmla="*/ 381000 h 382417"/>
              <a:gd name="connsiteX2" fmla="*/ 0 w 285750"/>
              <a:gd name="connsiteY2" fmla="*/ 0 h 382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5750" h="382417">
                <a:moveTo>
                  <a:pt x="285750" y="104775"/>
                </a:moveTo>
                <a:cubicBezTo>
                  <a:pt x="280987" y="251619"/>
                  <a:pt x="276225" y="398463"/>
                  <a:pt x="228600" y="381000"/>
                </a:cubicBezTo>
                <a:cubicBezTo>
                  <a:pt x="180975" y="363538"/>
                  <a:pt x="90487" y="181769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FB9FF90-002F-3E81-C117-B6E167D00208}"/>
              </a:ext>
            </a:extLst>
          </p:cNvPr>
          <p:cNvSpPr txBox="1"/>
          <p:nvPr/>
        </p:nvSpPr>
        <p:spPr>
          <a:xfrm>
            <a:off x="675680" y="8084722"/>
            <a:ext cx="5695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S11. HSQC (blue) and HMBC (red) spectra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Methanol-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used as the solvent.</a:t>
            </a:r>
            <a:endParaRPr lang="en-US" altLang="ja-JP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526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テキスト ボックス 380">
            <a:extLst>
              <a:ext uri="{FF2B5EF4-FFF2-40B4-BE49-F238E27FC236}">
                <a16:creationId xmlns:a16="http://schemas.microsoft.com/office/drawing/2014/main" id="{AF44ED81-97A0-CB9A-DC91-E8873636B0D7}"/>
              </a:ext>
            </a:extLst>
          </p:cNvPr>
          <p:cNvSpPr txBox="1"/>
          <p:nvPr/>
        </p:nvSpPr>
        <p:spPr>
          <a:xfrm>
            <a:off x="675680" y="8084722"/>
            <a:ext cx="5695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S12. NOESY (blue, mixing time: 500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spectrum of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Methanol-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d4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used as the solvent.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0E4C4D4-BB7E-FF9A-2AB6-27F24E344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34" y="343876"/>
            <a:ext cx="6858000" cy="482280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5EDF106-A741-95C3-936D-62D5F5DD393A}"/>
              </a:ext>
            </a:extLst>
          </p:cNvPr>
          <p:cNvSpPr/>
          <p:nvPr/>
        </p:nvSpPr>
        <p:spPr>
          <a:xfrm>
            <a:off x="780718" y="417571"/>
            <a:ext cx="214783" cy="1975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G1</a:t>
            </a:r>
            <a:endParaRPr lang="ja-JP" altLang="en-US" sz="1200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53478E-72EB-8470-B13F-7535EC55E208}"/>
              </a:ext>
            </a:extLst>
          </p:cNvPr>
          <p:cNvSpPr/>
          <p:nvPr/>
        </p:nvSpPr>
        <p:spPr>
          <a:xfrm>
            <a:off x="5765693" y="346165"/>
            <a:ext cx="210274" cy="1975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G5</a:t>
            </a:r>
            <a:endParaRPr lang="ja-JP" altLang="en-US" sz="12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E978AC3-D91B-A948-B13C-2B119936F308}"/>
              </a:ext>
            </a:extLst>
          </p:cNvPr>
          <p:cNvSpPr/>
          <p:nvPr/>
        </p:nvSpPr>
        <p:spPr>
          <a:xfrm>
            <a:off x="6236272" y="460922"/>
            <a:ext cx="210274" cy="1975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G4</a:t>
            </a:r>
            <a:endParaRPr lang="ja-JP" altLang="en-US" sz="1200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084B5CB-5877-18A5-C280-1E26BA42DECE}"/>
              </a:ext>
            </a:extLst>
          </p:cNvPr>
          <p:cNvSpPr/>
          <p:nvPr/>
        </p:nvSpPr>
        <p:spPr>
          <a:xfrm>
            <a:off x="4041736" y="559720"/>
            <a:ext cx="260768" cy="1975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G6b</a:t>
            </a:r>
            <a:endParaRPr lang="ja-JP" altLang="en-US" sz="12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E261F0F-8ECA-6466-AA55-D81CFF605A5D}"/>
              </a:ext>
            </a:extLst>
          </p:cNvPr>
          <p:cNvSpPr/>
          <p:nvPr/>
        </p:nvSpPr>
        <p:spPr>
          <a:xfrm>
            <a:off x="4974799" y="550023"/>
            <a:ext cx="254457" cy="1975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G6a</a:t>
            </a:r>
            <a:endParaRPr lang="ja-JP" altLang="en-US" sz="12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991EA35-CE88-8F8F-B4CD-34D419448442}"/>
              </a:ext>
            </a:extLst>
          </p:cNvPr>
          <p:cNvSpPr/>
          <p:nvPr/>
        </p:nvSpPr>
        <p:spPr>
          <a:xfrm>
            <a:off x="5663796" y="456930"/>
            <a:ext cx="210274" cy="1975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G2</a:t>
            </a:r>
            <a:endParaRPr lang="ja-JP" altLang="en-US" sz="12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D3A61D4-E253-07E0-3569-DFDB5E599CED}"/>
              </a:ext>
            </a:extLst>
          </p:cNvPr>
          <p:cNvSpPr/>
          <p:nvPr/>
        </p:nvSpPr>
        <p:spPr>
          <a:xfrm>
            <a:off x="5841715" y="454880"/>
            <a:ext cx="210274" cy="1975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G3</a:t>
            </a:r>
            <a:endParaRPr lang="ja-JP" altLang="en-US" sz="120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B263145-E4AD-6BA6-42C2-E8CE72BEC62F}"/>
              </a:ext>
            </a:extLst>
          </p:cNvPr>
          <p:cNvSpPr/>
          <p:nvPr/>
        </p:nvSpPr>
        <p:spPr>
          <a:xfrm>
            <a:off x="517665" y="1676438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G1/G5</a:t>
            </a:r>
            <a:endParaRPr lang="ja-JP" altLang="en-US" sz="10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0014B0C-A77E-CE77-8861-3DC0D188A7AD}"/>
              </a:ext>
            </a:extLst>
          </p:cNvPr>
          <p:cNvSpPr/>
          <p:nvPr/>
        </p:nvSpPr>
        <p:spPr>
          <a:xfrm>
            <a:off x="5344724" y="4702825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G5/G1</a:t>
            </a:r>
            <a:endParaRPr lang="ja-JP" altLang="en-US" sz="10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B9E372-6BB0-335B-2DA5-319B13CB1A68}"/>
              </a:ext>
            </a:extLst>
          </p:cNvPr>
          <p:cNvSpPr/>
          <p:nvPr/>
        </p:nvSpPr>
        <p:spPr>
          <a:xfrm>
            <a:off x="4515007" y="1142874"/>
            <a:ext cx="587020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G6a/G4</a:t>
            </a:r>
            <a:endParaRPr lang="ja-JP" altLang="en-US" sz="1000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FD4904C-B042-66A2-C313-F33E18D093B2}"/>
              </a:ext>
            </a:extLst>
          </p:cNvPr>
          <p:cNvSpPr/>
          <p:nvPr/>
        </p:nvSpPr>
        <p:spPr>
          <a:xfrm>
            <a:off x="6085999" y="1639906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G4/G2</a:t>
            </a:r>
            <a:endParaRPr lang="ja-JP" altLang="en-US" sz="1000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2ED8BC0-5EB2-4A57-699C-0B5B89DDC100}"/>
              </a:ext>
            </a:extLst>
          </p:cNvPr>
          <p:cNvSpPr/>
          <p:nvPr/>
        </p:nvSpPr>
        <p:spPr>
          <a:xfrm>
            <a:off x="3626090" y="1142874"/>
            <a:ext cx="593432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G6b/G4</a:t>
            </a:r>
            <a:endParaRPr lang="ja-JP" altLang="en-US" sz="1000" dirty="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3BE514F-9EFC-51CA-8187-3C883F298C69}"/>
              </a:ext>
            </a:extLst>
          </p:cNvPr>
          <p:cNvSpPr/>
          <p:nvPr/>
        </p:nvSpPr>
        <p:spPr>
          <a:xfrm>
            <a:off x="5979180" y="4681054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G3/G1</a:t>
            </a:r>
            <a:endParaRPr lang="ja-JP" altLang="en-US" sz="1000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961FB3B8-F9DF-C29D-2359-1CC8B53200B7}"/>
              </a:ext>
            </a:extLst>
          </p:cNvPr>
          <p:cNvSpPr/>
          <p:nvPr/>
        </p:nvSpPr>
        <p:spPr>
          <a:xfrm>
            <a:off x="469395" y="1265984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00" dirty="0"/>
              <a:t>G1/G3</a:t>
            </a:r>
            <a:endParaRPr lang="ja-JP" altLang="en-US" sz="1000" dirty="0"/>
          </a:p>
        </p:txBody>
      </p:sp>
      <p:graphicFrame>
        <p:nvGraphicFramePr>
          <p:cNvPr id="21" name="オブジェクト 20">
            <a:extLst>
              <a:ext uri="{FF2B5EF4-FFF2-40B4-BE49-F238E27FC236}">
                <a16:creationId xmlns:a16="http://schemas.microsoft.com/office/drawing/2014/main" id="{6ED3E96A-93B2-8BF1-C3F6-C34AB141A9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957281"/>
              </p:ext>
            </p:extLst>
          </p:nvPr>
        </p:nvGraphicFramePr>
        <p:xfrm>
          <a:off x="1818584" y="6109530"/>
          <a:ext cx="2505954" cy="1032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4353951" imgH="1793522" progId="ChemDraw.Document.6.0">
                  <p:embed/>
                </p:oleObj>
              </mc:Choice>
              <mc:Fallback>
                <p:oleObj name="CS ChemDraw Drawing" r:id="rId3" imgW="4353951" imgH="1793522" progId="ChemDraw.Document.6.0">
                  <p:embed/>
                  <p:pic>
                    <p:nvPicPr>
                      <p:cNvPr id="28" name="オブジェクト 27">
                        <a:extLst>
                          <a:ext uri="{FF2B5EF4-FFF2-40B4-BE49-F238E27FC236}">
                            <a16:creationId xmlns:a16="http://schemas.microsoft.com/office/drawing/2014/main" id="{7A5F68CD-223A-4B24-B92C-360DA77580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18584" y="6109530"/>
                        <a:ext cx="2505954" cy="10323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フリーフォーム: 図形 21">
            <a:extLst>
              <a:ext uri="{FF2B5EF4-FFF2-40B4-BE49-F238E27FC236}">
                <a16:creationId xmlns:a16="http://schemas.microsoft.com/office/drawing/2014/main" id="{BD42E4CE-F2C9-1FDE-2E5B-8127F020B04D}"/>
              </a:ext>
            </a:extLst>
          </p:cNvPr>
          <p:cNvSpPr/>
          <p:nvPr/>
        </p:nvSpPr>
        <p:spPr>
          <a:xfrm>
            <a:off x="3396907" y="6607862"/>
            <a:ext cx="352425" cy="677505"/>
          </a:xfrm>
          <a:custGeom>
            <a:avLst/>
            <a:gdLst>
              <a:gd name="connsiteX0" fmla="*/ 0 w 352425"/>
              <a:gd name="connsiteY0" fmla="*/ 133350 h 677505"/>
              <a:gd name="connsiteX1" fmla="*/ 85725 w 352425"/>
              <a:gd name="connsiteY1" fmla="*/ 676275 h 677505"/>
              <a:gd name="connsiteX2" fmla="*/ 352425 w 352425"/>
              <a:gd name="connsiteY2" fmla="*/ 0 h 677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425" h="677505">
                <a:moveTo>
                  <a:pt x="0" y="133350"/>
                </a:moveTo>
                <a:cubicBezTo>
                  <a:pt x="13494" y="415925"/>
                  <a:pt x="26988" y="698500"/>
                  <a:pt x="85725" y="676275"/>
                </a:cubicBezTo>
                <a:cubicBezTo>
                  <a:pt x="144462" y="654050"/>
                  <a:pt x="248443" y="327025"/>
                  <a:pt x="352425" y="0"/>
                </a:cubicBezTo>
              </a:path>
            </a:pathLst>
          </a:custGeom>
          <a:noFill/>
          <a:ln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フリーフォーム: 図形 22">
            <a:extLst>
              <a:ext uri="{FF2B5EF4-FFF2-40B4-BE49-F238E27FC236}">
                <a16:creationId xmlns:a16="http://schemas.microsoft.com/office/drawing/2014/main" id="{59A8C48F-6308-6371-2D71-FA7206B07C01}"/>
              </a:ext>
            </a:extLst>
          </p:cNvPr>
          <p:cNvSpPr/>
          <p:nvPr/>
        </p:nvSpPr>
        <p:spPr>
          <a:xfrm>
            <a:off x="3415957" y="6788837"/>
            <a:ext cx="438150" cy="476807"/>
          </a:xfrm>
          <a:custGeom>
            <a:avLst/>
            <a:gdLst>
              <a:gd name="connsiteX0" fmla="*/ 0 w 438150"/>
              <a:gd name="connsiteY0" fmla="*/ 0 h 476807"/>
              <a:gd name="connsiteX1" fmla="*/ 342900 w 438150"/>
              <a:gd name="connsiteY1" fmla="*/ 476250 h 476807"/>
              <a:gd name="connsiteX2" fmla="*/ 438150 w 438150"/>
              <a:gd name="connsiteY2" fmla="*/ 76200 h 47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" h="476807">
                <a:moveTo>
                  <a:pt x="0" y="0"/>
                </a:moveTo>
                <a:cubicBezTo>
                  <a:pt x="134937" y="231775"/>
                  <a:pt x="269875" y="463550"/>
                  <a:pt x="342900" y="476250"/>
                </a:cubicBezTo>
                <a:cubicBezTo>
                  <a:pt x="415925" y="488950"/>
                  <a:pt x="427037" y="282575"/>
                  <a:pt x="438150" y="76200"/>
                </a:cubicBezTo>
              </a:path>
            </a:pathLst>
          </a:custGeom>
          <a:noFill/>
          <a:ln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フリーフォーム: 図形 23">
            <a:extLst>
              <a:ext uri="{FF2B5EF4-FFF2-40B4-BE49-F238E27FC236}">
                <a16:creationId xmlns:a16="http://schemas.microsoft.com/office/drawing/2014/main" id="{E62A4EA1-A05E-32FC-203B-C69A6DEB678D}"/>
              </a:ext>
            </a:extLst>
          </p:cNvPr>
          <p:cNvSpPr/>
          <p:nvPr/>
        </p:nvSpPr>
        <p:spPr>
          <a:xfrm>
            <a:off x="3472741" y="6121994"/>
            <a:ext cx="476616" cy="381093"/>
          </a:xfrm>
          <a:custGeom>
            <a:avLst/>
            <a:gdLst>
              <a:gd name="connsiteX0" fmla="*/ 28941 w 476616"/>
              <a:gd name="connsiteY0" fmla="*/ 381093 h 381093"/>
              <a:gd name="connsiteX1" fmla="*/ 47991 w 476616"/>
              <a:gd name="connsiteY1" fmla="*/ 93 h 381093"/>
              <a:gd name="connsiteX2" fmla="*/ 476616 w 476616"/>
              <a:gd name="connsiteY2" fmla="*/ 352518 h 381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6616" h="381093">
                <a:moveTo>
                  <a:pt x="28941" y="381093"/>
                </a:moveTo>
                <a:cubicBezTo>
                  <a:pt x="1159" y="192974"/>
                  <a:pt x="-26622" y="4855"/>
                  <a:pt x="47991" y="93"/>
                </a:cubicBezTo>
                <a:cubicBezTo>
                  <a:pt x="122604" y="-4670"/>
                  <a:pt x="299610" y="173924"/>
                  <a:pt x="476616" y="352518"/>
                </a:cubicBezTo>
              </a:path>
            </a:pathLst>
          </a:custGeom>
          <a:noFill/>
          <a:ln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フリーフォーム: 図形 24">
            <a:extLst>
              <a:ext uri="{FF2B5EF4-FFF2-40B4-BE49-F238E27FC236}">
                <a16:creationId xmlns:a16="http://schemas.microsoft.com/office/drawing/2014/main" id="{88578D0A-72A6-ABD8-AE74-6E1EC498C68D}"/>
              </a:ext>
            </a:extLst>
          </p:cNvPr>
          <p:cNvSpPr/>
          <p:nvPr/>
        </p:nvSpPr>
        <p:spPr>
          <a:xfrm>
            <a:off x="4006507" y="6214038"/>
            <a:ext cx="142902" cy="470024"/>
          </a:xfrm>
          <a:custGeom>
            <a:avLst/>
            <a:gdLst>
              <a:gd name="connsiteX0" fmla="*/ 0 w 142902"/>
              <a:gd name="connsiteY0" fmla="*/ 298574 h 470024"/>
              <a:gd name="connsiteX1" fmla="*/ 142875 w 142902"/>
              <a:gd name="connsiteY1" fmla="*/ 3299 h 470024"/>
              <a:gd name="connsiteX2" fmla="*/ 9525 w 142902"/>
              <a:gd name="connsiteY2" fmla="*/ 470024 h 47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902" h="470024">
                <a:moveTo>
                  <a:pt x="0" y="298574"/>
                </a:moveTo>
                <a:cubicBezTo>
                  <a:pt x="70644" y="136649"/>
                  <a:pt x="141288" y="-25276"/>
                  <a:pt x="142875" y="3299"/>
                </a:cubicBezTo>
                <a:cubicBezTo>
                  <a:pt x="144463" y="31874"/>
                  <a:pt x="76994" y="250949"/>
                  <a:pt x="9525" y="470024"/>
                </a:cubicBezTo>
              </a:path>
            </a:pathLst>
          </a:custGeom>
          <a:noFill/>
          <a:ln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254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18797</TotalTime>
  <Words>828</Words>
  <Application>Microsoft Office PowerPoint</Application>
  <PresentationFormat>画面に合わせる (4:3)</PresentationFormat>
  <Paragraphs>307</Paragraphs>
  <Slides>12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テーマ</vt:lpstr>
      <vt:lpstr>CS ChemDraw Drawing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takayuki mizuno</dc:creator>
  <cp:lastModifiedBy>takayuki mizuno</cp:lastModifiedBy>
  <cp:revision>739</cp:revision>
  <cp:lastPrinted>2023-03-01T07:46:56Z</cp:lastPrinted>
  <dcterms:created xsi:type="dcterms:W3CDTF">2018-01-24T00:13:37Z</dcterms:created>
  <dcterms:modified xsi:type="dcterms:W3CDTF">2023-10-26T22:53:19Z</dcterms:modified>
</cp:coreProperties>
</file>