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Pharmacovigilance of nephrotoxic drugs in neonates: </a:t>
            </a:r>
          </a:p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the </a:t>
            </a:r>
            <a:r>
              <a:rPr lang="en-US" sz="2800" b="1" dirty="0" err="1">
                <a:solidFill>
                  <a:schemeClr val="bg1"/>
                </a:solidFill>
              </a:rPr>
              <a:t>Pottel</a:t>
            </a:r>
            <a:r>
              <a:rPr lang="en-US" sz="2800" b="1" dirty="0">
                <a:solidFill>
                  <a:schemeClr val="bg1"/>
                </a:solidFill>
              </a:rPr>
              <a:t> method for signal detection in ELBW neonates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The Pottel method can detect drug-related nephrotoxicity signals in ELBW neonates.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</a:t>
            </a:r>
          </a:p>
          <a:p>
            <a:r>
              <a:rPr lang="en-GB" dirty="0">
                <a:solidFill>
                  <a:srgbClr val="0065AA"/>
                </a:solidFill>
              </a:rPr>
              <a:t>Retrospective, single-centre study</a:t>
            </a: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Dumoulin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7" y="5719172"/>
            <a:ext cx="731821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The Pottel method showed a clear AKI signal in ibuprofen-exposed ELBW neonates, but not in antibiotic-exposed neonates. Large multi-centre studies are needed to validate this method as bed-side detection tool.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D4BAC6C-6899-B3CC-C63C-F7B9F72F9D49}"/>
              </a:ext>
            </a:extLst>
          </p:cNvPr>
          <p:cNvSpPr/>
          <p:nvPr/>
        </p:nvSpPr>
        <p:spPr>
          <a:xfrm>
            <a:off x="1574790" y="3716203"/>
            <a:ext cx="1735313" cy="622841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201 ELBW neonates</a:t>
            </a:r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0D6AA441-E58F-72D7-4364-A86846C8FAA8}"/>
              </a:ext>
            </a:extLst>
          </p:cNvPr>
          <p:cNvSpPr/>
          <p:nvPr/>
        </p:nvSpPr>
        <p:spPr>
          <a:xfrm>
            <a:off x="318599" y="2527324"/>
            <a:ext cx="3280621" cy="935656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Pottel method: serum creatinine (Scr)/</a:t>
            </a:r>
            <a:r>
              <a:rPr lang="en-US" dirty="0">
                <a:solidFill>
                  <a:srgbClr val="00437A"/>
                </a:solidFill>
              </a:rPr>
              <a:t>mean Scr of the age and sex specific healthy population</a:t>
            </a:r>
            <a:endParaRPr lang="en-GB" dirty="0">
              <a:solidFill>
                <a:srgbClr val="00437A"/>
              </a:solidFill>
            </a:endParaRPr>
          </a:p>
        </p:txBody>
      </p:sp>
      <p:sp>
        <p:nvSpPr>
          <p:cNvPr id="15" name="TextBox 59">
            <a:extLst>
              <a:ext uri="{FF2B5EF4-FFF2-40B4-BE49-F238E27FC236}">
                <a16:creationId xmlns:a16="http://schemas.microsoft.com/office/drawing/2014/main" id="{7993DA9D-37BB-1C56-6B3F-D5E57BD15C19}"/>
              </a:ext>
            </a:extLst>
          </p:cNvPr>
          <p:cNvSpPr txBox="1"/>
          <p:nvPr/>
        </p:nvSpPr>
        <p:spPr>
          <a:xfrm>
            <a:off x="3635550" y="3938816"/>
            <a:ext cx="3280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rgbClr val="AA0065"/>
                </a:solidFill>
              </a:rPr>
              <a:t>Analyzed</a:t>
            </a:r>
            <a:r>
              <a:rPr lang="en-GB" sz="2000" dirty="0">
                <a:solidFill>
                  <a:srgbClr val="AA0065"/>
                </a:solidFill>
              </a:rPr>
              <a:t> for the use of ibuprofen, vancomycin and amikacin</a:t>
            </a:r>
          </a:p>
        </p:txBody>
      </p:sp>
      <p:sp>
        <p:nvSpPr>
          <p:cNvPr id="16" name="TextBox 59">
            <a:extLst>
              <a:ext uri="{FF2B5EF4-FFF2-40B4-BE49-F238E27FC236}">
                <a16:creationId xmlns:a16="http://schemas.microsoft.com/office/drawing/2014/main" id="{295A4EFD-4965-F35F-545B-2A10C7511E72}"/>
              </a:ext>
            </a:extLst>
          </p:cNvPr>
          <p:cNvSpPr txBox="1"/>
          <p:nvPr/>
        </p:nvSpPr>
        <p:spPr>
          <a:xfrm>
            <a:off x="3744371" y="2953925"/>
            <a:ext cx="3062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Pottel score for every available Scr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27F2B0-B506-D465-A324-6852B5F4140B}"/>
              </a:ext>
            </a:extLst>
          </p:cNvPr>
          <p:cNvSpPr/>
          <p:nvPr/>
        </p:nvSpPr>
        <p:spPr>
          <a:xfrm>
            <a:off x="1400965" y="4389518"/>
            <a:ext cx="2025956" cy="935656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3231 Scr observation in 1st 28 postnatal days</a:t>
            </a:r>
          </a:p>
        </p:txBody>
      </p:sp>
      <p:cxnSp>
        <p:nvCxnSpPr>
          <p:cNvPr id="22" name="Straight Arrow Connector 54">
            <a:extLst>
              <a:ext uri="{FF2B5EF4-FFF2-40B4-BE49-F238E27FC236}">
                <a16:creationId xmlns:a16="http://schemas.microsoft.com/office/drawing/2014/main" id="{8CC84952-B93A-6096-DCC8-3B1C9648E5C3}"/>
              </a:ext>
            </a:extLst>
          </p:cNvPr>
          <p:cNvCxnSpPr>
            <a:cxnSpLocks/>
          </p:cNvCxnSpPr>
          <p:nvPr/>
        </p:nvCxnSpPr>
        <p:spPr>
          <a:xfrm>
            <a:off x="3744371" y="3825072"/>
            <a:ext cx="3171800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9">
            <a:extLst>
              <a:ext uri="{FF2B5EF4-FFF2-40B4-BE49-F238E27FC236}">
                <a16:creationId xmlns:a16="http://schemas.microsoft.com/office/drawing/2014/main" id="{8F9866F9-31EF-4D51-F248-CA064EE6A169}"/>
              </a:ext>
            </a:extLst>
          </p:cNvPr>
          <p:cNvSpPr/>
          <p:nvPr/>
        </p:nvSpPr>
        <p:spPr>
          <a:xfrm>
            <a:off x="6982914" y="5080136"/>
            <a:ext cx="5094961" cy="348899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No significant results in antibiotic-exposed neonates</a:t>
            </a:r>
          </a:p>
        </p:txBody>
      </p:sp>
      <p:sp>
        <p:nvSpPr>
          <p:cNvPr id="34" name="Rectangle 39">
            <a:extLst>
              <a:ext uri="{FF2B5EF4-FFF2-40B4-BE49-F238E27FC236}">
                <a16:creationId xmlns:a16="http://schemas.microsoft.com/office/drawing/2014/main" id="{C09CFBB1-56D9-4A50-985B-7D82A4E3EB79}"/>
              </a:ext>
            </a:extLst>
          </p:cNvPr>
          <p:cNvSpPr/>
          <p:nvPr/>
        </p:nvSpPr>
        <p:spPr>
          <a:xfrm>
            <a:off x="7149103" y="1724155"/>
            <a:ext cx="4762581" cy="348899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Significant signal in ibuprofen-exposed neonates</a:t>
            </a:r>
          </a:p>
        </p:txBody>
      </p:sp>
      <p:cxnSp>
        <p:nvCxnSpPr>
          <p:cNvPr id="35" name="Straight Arrow Connector 9">
            <a:extLst>
              <a:ext uri="{FF2B5EF4-FFF2-40B4-BE49-F238E27FC236}">
                <a16:creationId xmlns:a16="http://schemas.microsoft.com/office/drawing/2014/main" id="{73E8751B-662C-9892-4B18-CDE0594BD65D}"/>
              </a:ext>
            </a:extLst>
          </p:cNvPr>
          <p:cNvCxnSpPr>
            <a:cxnSpLocks/>
          </p:cNvCxnSpPr>
          <p:nvPr/>
        </p:nvCxnSpPr>
        <p:spPr>
          <a:xfrm>
            <a:off x="7315294" y="3825072"/>
            <a:ext cx="0" cy="116460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9">
            <a:extLst>
              <a:ext uri="{FF2B5EF4-FFF2-40B4-BE49-F238E27FC236}">
                <a16:creationId xmlns:a16="http://schemas.microsoft.com/office/drawing/2014/main" id="{71C3B8DC-9572-F4F1-D286-26BA4C5DA03A}"/>
              </a:ext>
            </a:extLst>
          </p:cNvPr>
          <p:cNvCxnSpPr>
            <a:cxnSpLocks/>
          </p:cNvCxnSpPr>
          <p:nvPr/>
        </p:nvCxnSpPr>
        <p:spPr>
          <a:xfrm flipV="1">
            <a:off x="7315294" y="2151585"/>
            <a:ext cx="0" cy="1673487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16">
            <a:extLst>
              <a:ext uri="{FF2B5EF4-FFF2-40B4-BE49-F238E27FC236}">
                <a16:creationId xmlns:a16="http://schemas.microsoft.com/office/drawing/2014/main" id="{710E0534-9CB5-3B5E-B440-AAC397AEF7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493" y="2151585"/>
            <a:ext cx="3834938" cy="28744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48">
            <a:extLst>
              <a:ext uri="{FF2B5EF4-FFF2-40B4-BE49-F238E27FC236}">
                <a16:creationId xmlns:a16="http://schemas.microsoft.com/office/drawing/2014/main" id="{05910D0F-DF36-543F-03FD-52D0489D1251}"/>
              </a:ext>
            </a:extLst>
          </p:cNvPr>
          <p:cNvSpPr/>
          <p:nvPr/>
        </p:nvSpPr>
        <p:spPr>
          <a:xfrm>
            <a:off x="318599" y="3661811"/>
            <a:ext cx="3280620" cy="1695268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96DC0"/>
              </a:solidFill>
            </a:endParaRPr>
          </a:p>
        </p:txBody>
      </p:sp>
      <p:pic>
        <p:nvPicPr>
          <p:cNvPr id="6" name="Graphic 5" descr="Baby met effen opvulling">
            <a:extLst>
              <a:ext uri="{FF2B5EF4-FFF2-40B4-BE49-F238E27FC236}">
                <a16:creationId xmlns:a16="http://schemas.microsoft.com/office/drawing/2014/main" id="{1E763B1E-F92C-DD81-6F4A-8C1296D89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272" y="3931905"/>
            <a:ext cx="548570" cy="548570"/>
          </a:xfrm>
          <a:prstGeom prst="rect">
            <a:avLst/>
          </a:prstGeom>
        </p:spPr>
      </p:pic>
      <p:pic>
        <p:nvPicPr>
          <p:cNvPr id="8" name="Graphic 7" descr="Baby met effen opvulling">
            <a:extLst>
              <a:ext uri="{FF2B5EF4-FFF2-40B4-BE49-F238E27FC236}">
                <a16:creationId xmlns:a16="http://schemas.microsoft.com/office/drawing/2014/main" id="{9F2CAEC2-E447-8717-D7D3-951ACC9CC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9877" y="4227673"/>
            <a:ext cx="548570" cy="548570"/>
          </a:xfrm>
          <a:prstGeom prst="rect">
            <a:avLst/>
          </a:prstGeom>
        </p:spPr>
      </p:pic>
      <p:pic>
        <p:nvPicPr>
          <p:cNvPr id="9" name="Graphic 8" descr="Baby met effen opvulling">
            <a:extLst>
              <a:ext uri="{FF2B5EF4-FFF2-40B4-BE49-F238E27FC236}">
                <a16:creationId xmlns:a16="http://schemas.microsoft.com/office/drawing/2014/main" id="{790740FE-8FC7-ACF3-CBEA-47F30438B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790" y="4509445"/>
            <a:ext cx="548570" cy="54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2963</TotalTime>
  <Words>134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PowerPoint-presentatie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Karel Allegaert</cp:lastModifiedBy>
  <cp:revision>68</cp:revision>
  <dcterms:created xsi:type="dcterms:W3CDTF">2019-06-13T12:30:18Z</dcterms:created>
  <dcterms:modified xsi:type="dcterms:W3CDTF">2023-10-29T11:32:48Z</dcterms:modified>
</cp:coreProperties>
</file>