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
  </p:notesMasterIdLst>
  <p:sldIdLst>
    <p:sldId id="2141411297" r:id="rId2"/>
    <p:sldId id="2141411298" r:id="rId3"/>
    <p:sldId id="2141411299" r:id="rId4"/>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8" autoAdjust="0"/>
    <p:restoredTop sz="94660"/>
  </p:normalViewPr>
  <p:slideViewPr>
    <p:cSldViewPr snapToGrid="0">
      <p:cViewPr varScale="1">
        <p:scale>
          <a:sx n="90" d="100"/>
          <a:sy n="90" d="100"/>
        </p:scale>
        <p:origin x="708"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14D321D-8801-4AE6-B6A6-D77BA895B25D}" type="datetimeFigureOut">
              <a:rPr kumimoji="1" lang="ja-JP" altLang="en-US" smtClean="0"/>
              <a:t>2023/8/30</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17C9D01-64ED-4BCA-B5BD-102E97E9FE9F}" type="slidenum">
              <a:rPr kumimoji="1" lang="ja-JP" altLang="en-US" smtClean="0"/>
              <a:t>‹#›</a:t>
            </a:fld>
            <a:endParaRPr kumimoji="1" lang="ja-JP" altLang="en-US"/>
          </a:p>
        </p:txBody>
      </p:sp>
    </p:spTree>
    <p:extLst>
      <p:ext uri="{BB962C8B-B14F-4D97-AF65-F5344CB8AC3E}">
        <p14:creationId xmlns:p14="http://schemas.microsoft.com/office/powerpoint/2010/main" val="2813195520"/>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JMDC</a:t>
            </a:r>
            <a:r>
              <a:rPr kumimoji="1" lang="ja-JP" altLang="en-US" dirty="0"/>
              <a:t>データから、</a:t>
            </a:r>
            <a:r>
              <a:rPr kumimoji="1" lang="en-US" altLang="ja-JP" dirty="0"/>
              <a:t>2016</a:t>
            </a:r>
            <a:r>
              <a:rPr kumimoji="1" lang="ja-JP" altLang="en-US" dirty="0"/>
              <a:t>年での前立腺癌疑い診断の症例を抽出し、そのうち非降圧剤群、非</a:t>
            </a:r>
            <a:r>
              <a:rPr kumimoji="1" lang="en-US" altLang="ja-JP" dirty="0"/>
              <a:t>ARB</a:t>
            </a:r>
            <a:r>
              <a:rPr kumimoji="1" lang="ja-JP" altLang="en-US" dirty="0"/>
              <a:t>群と</a:t>
            </a:r>
            <a:r>
              <a:rPr kumimoji="1" lang="en-US" altLang="ja-JP" dirty="0"/>
              <a:t>ARB</a:t>
            </a:r>
            <a:r>
              <a:rPr kumimoji="1" lang="ja-JP" altLang="en-US" dirty="0"/>
              <a:t>群を年齢別に調べた。</a:t>
            </a:r>
            <a:endParaRPr kumimoji="1" lang="en-US" altLang="ja-JP" dirty="0"/>
          </a:p>
          <a:p>
            <a:r>
              <a:rPr kumimoji="1" lang="en-US" altLang="ja-JP" dirty="0"/>
              <a:t>JMDC</a:t>
            </a:r>
            <a:r>
              <a:rPr kumimoji="1" lang="ja-JP" altLang="en-US" dirty="0"/>
              <a:t>データでの、降圧剤内服者の割合は、非</a:t>
            </a:r>
            <a:r>
              <a:rPr kumimoji="1" lang="en-US" altLang="ja-JP" dirty="0"/>
              <a:t>ARB</a:t>
            </a:r>
            <a:r>
              <a:rPr kumimoji="1" lang="ja-JP" altLang="en-US" dirty="0"/>
              <a:t>の内服群は</a:t>
            </a:r>
            <a:r>
              <a:rPr kumimoji="1" lang="en-US" altLang="ja-JP" dirty="0"/>
              <a:t>47.4</a:t>
            </a:r>
            <a:r>
              <a:rPr kumimoji="1" lang="ja-JP" altLang="en-US" dirty="0"/>
              <a:t>％、</a:t>
            </a:r>
            <a:r>
              <a:rPr kumimoji="1" lang="en-US" altLang="ja-JP" dirty="0"/>
              <a:t>ARB</a:t>
            </a:r>
            <a:r>
              <a:rPr kumimoji="1" lang="ja-JP" altLang="en-US" dirty="0"/>
              <a:t>内服群は</a:t>
            </a:r>
            <a:r>
              <a:rPr kumimoji="1" lang="en-US" altLang="ja-JP" dirty="0"/>
              <a:t>31.2</a:t>
            </a:r>
            <a:r>
              <a:rPr kumimoji="1" lang="ja-JP" altLang="en-US" dirty="0"/>
              <a:t>％であり、両群とも年齢上昇とともに増加傾向であった。</a:t>
            </a:r>
            <a:endParaRPr kumimoji="1" lang="en-US" altLang="ja-JP" dirty="0"/>
          </a:p>
          <a:p>
            <a:r>
              <a:rPr kumimoji="1" lang="ja-JP" altLang="en-US" dirty="0"/>
              <a:t>一方、降圧剤非内服者は</a:t>
            </a:r>
            <a:r>
              <a:rPr kumimoji="1" lang="en-US" altLang="ja-JP" dirty="0"/>
              <a:t>21.6</a:t>
            </a:r>
            <a:r>
              <a:rPr kumimoji="1" lang="ja-JP" altLang="en-US" dirty="0"/>
              <a:t>％であり、年齢症状に伴って減少傾向を示した。この減少傾向は、高齢者ほど高血圧ではない症例が少ないためと思われる。</a:t>
            </a:r>
            <a:endParaRPr kumimoji="1" lang="en-US" altLang="ja-JP" dirty="0"/>
          </a:p>
          <a:p>
            <a:r>
              <a:rPr kumimoji="1" lang="en-US" altLang="ja-JP" dirty="0"/>
              <a:t>From the JMDC data, cases of suspected prostate cancer diagnosis in 2016 were extracted, among which the non-antihypertensive group, non-ARB group and ARB group were examined by age.</a:t>
            </a:r>
          </a:p>
          <a:p>
            <a:r>
              <a:rPr lang="en-US" altLang="ja-JP" dirty="0"/>
              <a:t>According to JMDC data, the percentage of people taking antihypertensive drugs was 47.4% in the non-ARB group and 31.2% in the ARB group, and both groups tended to increase with age. </a:t>
            </a:r>
          </a:p>
          <a:p>
            <a:r>
              <a:rPr lang="en-US" altLang="ja-JP" b="0" i="0" dirty="0">
                <a:solidFill>
                  <a:srgbClr val="202124"/>
                </a:solidFill>
                <a:effectLst/>
                <a:latin typeface="arial" panose="020B0604020202020204" pitchFamily="34" charset="0"/>
              </a:rPr>
              <a:t>On the other hand, those who did not take antihypertensive drugs accounted for 21.6%, showing a decreasing trend with age.</a:t>
            </a:r>
            <a:r>
              <a:rPr lang="en-US" altLang="ja-JP" dirty="0"/>
              <a:t> This downward trend is likely due to fewer non-hypertensive cases among the elderly.</a:t>
            </a:r>
            <a:endParaRPr kumimoji="1" lang="en-US" altLang="ja-JP" dirty="0"/>
          </a:p>
        </p:txBody>
      </p:sp>
      <p:sp>
        <p:nvSpPr>
          <p:cNvPr id="4" name="スライド番号プレースホルダー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3A93B48-52F3-4EA4-819B-E5E1F6DEDEC4}" type="slidenum">
              <a:rPr kumimoji="1" lang="ja-JP" altLang="en-US" sz="1200" b="0" i="0" u="none" strike="noStrike" kern="1200" cap="none" spc="0" normalizeH="0" baseline="0" noProof="0" smtClean="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8498189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2016</a:t>
            </a:r>
            <a:r>
              <a:rPr kumimoji="1" lang="ja-JP" altLang="en-US" dirty="0"/>
              <a:t>年</a:t>
            </a:r>
            <a:r>
              <a:rPr kumimoji="1" lang="en-US" altLang="ja-JP" dirty="0"/>
              <a:t>1</a:t>
            </a:r>
            <a:r>
              <a:rPr kumimoji="1" lang="ja-JP" altLang="en-US" dirty="0"/>
              <a:t>月からの</a:t>
            </a:r>
            <a:r>
              <a:rPr kumimoji="1" lang="en-US" altLang="ja-JP" dirty="0"/>
              <a:t>1</a:t>
            </a:r>
            <a:r>
              <a:rPr kumimoji="1" lang="ja-JP" altLang="en-US" dirty="0"/>
              <a:t>年間に行った横浜市立大学関連</a:t>
            </a:r>
            <a:r>
              <a:rPr kumimoji="1" lang="en-US" altLang="ja-JP" dirty="0"/>
              <a:t>7</a:t>
            </a:r>
            <a:r>
              <a:rPr kumimoji="1" lang="ja-JP" altLang="en-US" dirty="0"/>
              <a:t>施設での前立腺生検</a:t>
            </a:r>
            <a:endParaRPr kumimoji="1" lang="en-US" altLang="ja-JP" dirty="0"/>
          </a:p>
          <a:p>
            <a:r>
              <a:rPr kumimoji="1" lang="ja-JP" altLang="en-US" dirty="0"/>
              <a:t>、横浜市大関連の前立腺生検による陽性率は、非降圧剤群で</a:t>
            </a:r>
            <a:r>
              <a:rPr kumimoji="1" lang="en-US" altLang="ja-JP" dirty="0"/>
              <a:t>42</a:t>
            </a:r>
            <a:r>
              <a:rPr kumimoji="1" lang="ja-JP" altLang="en-US" dirty="0"/>
              <a:t>％、非</a:t>
            </a:r>
            <a:r>
              <a:rPr kumimoji="1" lang="en-US" altLang="ja-JP" dirty="0"/>
              <a:t>ARB</a:t>
            </a:r>
            <a:r>
              <a:rPr kumimoji="1" lang="ja-JP" altLang="en-US" dirty="0"/>
              <a:t>群は</a:t>
            </a:r>
            <a:r>
              <a:rPr kumimoji="1" lang="en-US" altLang="ja-JP" dirty="0"/>
              <a:t>53.8</a:t>
            </a:r>
            <a:r>
              <a:rPr kumimoji="1" lang="ja-JP" altLang="en-US" dirty="0"/>
              <a:t>％、</a:t>
            </a:r>
            <a:r>
              <a:rPr kumimoji="1" lang="en-US" altLang="ja-JP" dirty="0"/>
              <a:t>ARB</a:t>
            </a:r>
            <a:r>
              <a:rPr kumimoji="1" lang="ja-JP" altLang="en-US" dirty="0"/>
              <a:t>群は</a:t>
            </a:r>
            <a:r>
              <a:rPr kumimoji="1" lang="en-US" altLang="ja-JP" dirty="0"/>
              <a:t>53.6</a:t>
            </a:r>
            <a:r>
              <a:rPr kumimoji="1" lang="ja-JP" altLang="en-US" dirty="0"/>
              <a:t>％であった。</a:t>
            </a:r>
            <a:endParaRPr kumimoji="1" lang="en-US" altLang="ja-JP" dirty="0"/>
          </a:p>
          <a:p>
            <a:r>
              <a:rPr kumimoji="1" lang="ja-JP" altLang="en-US" dirty="0"/>
              <a:t>統計学的に、各群間での陽性率に有意差を認めた（</a:t>
            </a:r>
            <a:r>
              <a:rPr kumimoji="1" lang="en-US" altLang="ja-JP" dirty="0"/>
              <a:t>χ2</a:t>
            </a:r>
            <a:r>
              <a:rPr kumimoji="1" lang="ja-JP" altLang="en-US" dirty="0"/>
              <a:t>乗検定　</a:t>
            </a:r>
            <a:r>
              <a:rPr kumimoji="1" lang="en-US" altLang="ja-JP" dirty="0"/>
              <a:t>P=0.007102</a:t>
            </a:r>
            <a:r>
              <a:rPr kumimoji="1" lang="ja-JP" altLang="en-US" dirty="0"/>
              <a:t>）。</a:t>
            </a:r>
            <a:endParaRPr kumimoji="1" lang="en-US" altLang="ja-JP" dirty="0"/>
          </a:p>
          <a:p>
            <a:endParaRPr kumimoji="1" lang="en-US" altLang="ja-JP" dirty="0"/>
          </a:p>
          <a:p>
            <a:r>
              <a:rPr kumimoji="1" lang="en-US" altLang="ja-JP" dirty="0"/>
              <a:t>ARB</a:t>
            </a:r>
            <a:r>
              <a:rPr kumimoji="1" lang="ja-JP" altLang="en-US" dirty="0"/>
              <a:t>は、我々の報告では、前立腺癌症例の</a:t>
            </a:r>
            <a:r>
              <a:rPr kumimoji="1" lang="en-US" altLang="ja-JP" dirty="0"/>
              <a:t>PSA</a:t>
            </a:r>
            <a:r>
              <a:rPr kumimoji="1" lang="ja-JP" altLang="en-US" dirty="0"/>
              <a:t>を減少させる効果があることを実証した。（術後</a:t>
            </a:r>
            <a:r>
              <a:rPr kumimoji="1" lang="en-US" altLang="ja-JP" dirty="0"/>
              <a:t>PSA</a:t>
            </a:r>
            <a:r>
              <a:rPr kumimoji="1" lang="ja-JP" altLang="en-US" dirty="0"/>
              <a:t>再発における</a:t>
            </a:r>
            <a:r>
              <a:rPr kumimoji="1" lang="en-US" altLang="ja-JP" dirty="0"/>
              <a:t>ARB</a:t>
            </a:r>
            <a:r>
              <a:rPr kumimoji="1" lang="ja-JP" altLang="en-US" dirty="0"/>
              <a:t>投与によって、</a:t>
            </a:r>
            <a:r>
              <a:rPr kumimoji="1" lang="en-US" altLang="ja-JP" dirty="0"/>
              <a:t>PSA</a:t>
            </a:r>
            <a:r>
              <a:rPr kumimoji="1" lang="ja-JP" altLang="en-US" dirty="0"/>
              <a:t>上昇の速度を抑制する）</a:t>
            </a:r>
            <a:endParaRPr kumimoji="1" lang="en-US" altLang="ja-JP" dirty="0"/>
          </a:p>
          <a:p>
            <a:r>
              <a:rPr kumimoji="1" lang="ja-JP" altLang="en-US" dirty="0"/>
              <a:t>前立腺生検の適応は、</a:t>
            </a:r>
            <a:r>
              <a:rPr kumimoji="1" lang="en-US" altLang="ja-JP" dirty="0"/>
              <a:t>PSA</a:t>
            </a:r>
            <a:r>
              <a:rPr kumimoji="1" lang="ja-JP" altLang="en-US" dirty="0"/>
              <a:t>上昇であり、</a:t>
            </a:r>
            <a:r>
              <a:rPr kumimoji="1" lang="en-US" altLang="ja-JP" dirty="0"/>
              <a:t>PSA</a:t>
            </a:r>
            <a:r>
              <a:rPr kumimoji="1" lang="ja-JP" altLang="en-US" dirty="0"/>
              <a:t>＞４の条件で生検を勧めるのが、一般的である。最近では、</a:t>
            </a:r>
            <a:r>
              <a:rPr kumimoji="1" lang="en-US" altLang="ja-JP" dirty="0"/>
              <a:t>MRI</a:t>
            </a:r>
            <a:r>
              <a:rPr kumimoji="1" lang="ja-JP" altLang="en-US" dirty="0"/>
              <a:t>による</a:t>
            </a:r>
            <a:r>
              <a:rPr kumimoji="1" lang="en-US" altLang="ja-JP" dirty="0"/>
              <a:t>PIRADS</a:t>
            </a:r>
            <a:r>
              <a:rPr kumimoji="1" lang="ja-JP" altLang="en-US" dirty="0"/>
              <a:t>のカテゴリー分類で前立腺癌組織の同定を画像的に探索しながら、生検を行うのが主流となっている。</a:t>
            </a:r>
            <a:endParaRPr kumimoji="1" lang="en-US" altLang="ja-JP" dirty="0"/>
          </a:p>
          <a:p>
            <a:endParaRPr kumimoji="1" lang="en-US" altLang="ja-JP" dirty="0"/>
          </a:p>
          <a:p>
            <a:r>
              <a:rPr kumimoji="1" lang="en-US" altLang="ja-JP" dirty="0"/>
              <a:t>ARB</a:t>
            </a:r>
            <a:r>
              <a:rPr kumimoji="1" lang="ja-JP" altLang="en-US" dirty="0"/>
              <a:t>群は生検受診率が低いにもかかわらず、がん陽性率は非</a:t>
            </a:r>
            <a:r>
              <a:rPr kumimoji="1" lang="en-US" altLang="ja-JP" dirty="0"/>
              <a:t>ARB</a:t>
            </a:r>
            <a:r>
              <a:rPr kumimoji="1" lang="ja-JP" altLang="en-US" dirty="0"/>
              <a:t>群と変わらない。</a:t>
            </a:r>
            <a:endParaRPr kumimoji="1" lang="en-US" altLang="ja-JP" dirty="0"/>
          </a:p>
          <a:p>
            <a:r>
              <a:rPr kumimoji="1" lang="ja-JP" altLang="en-US" dirty="0"/>
              <a:t>一方、非降圧剤群では、がん陽性率が降圧剤群（</a:t>
            </a:r>
            <a:r>
              <a:rPr kumimoji="1" lang="en-US" altLang="ja-JP" dirty="0"/>
              <a:t>ARB</a:t>
            </a:r>
            <a:r>
              <a:rPr kumimoji="1" lang="ja-JP" altLang="en-US" dirty="0"/>
              <a:t>および非</a:t>
            </a:r>
            <a:r>
              <a:rPr kumimoji="1" lang="en-US" altLang="ja-JP" dirty="0"/>
              <a:t>ARB</a:t>
            </a:r>
            <a:r>
              <a:rPr kumimoji="1" lang="ja-JP" altLang="en-US" dirty="0"/>
              <a:t>群）と比べて低い。</a:t>
            </a:r>
            <a:endParaRPr kumimoji="1" lang="en-US" altLang="ja-JP" dirty="0"/>
          </a:p>
          <a:p>
            <a:r>
              <a:rPr kumimoji="1" lang="ja-JP" altLang="en-US" dirty="0"/>
              <a:t>その理由として考えられるのは、年齢が上昇するほど非降圧剤群の割合が減少しているためと考えられる（通常は高齢者ほどがん陽性率が高い。実際に、降圧剤群は年齢が高いほど、がん陽性率が高い）。がん陽性率が高い高齢者の割合が、非降圧剤群では低い。したがって、非降圧剤群はがん陽性率が低かった。</a:t>
            </a:r>
            <a:endParaRPr kumimoji="1" lang="en-US" altLang="ja-JP" dirty="0"/>
          </a:p>
          <a:p>
            <a:endParaRPr kumimoji="1" lang="en-US" altLang="ja-JP" dirty="0"/>
          </a:p>
          <a:p>
            <a:r>
              <a:rPr kumimoji="1" lang="en-US" altLang="ja-JP" dirty="0"/>
              <a:t>ARB</a:t>
            </a:r>
            <a:r>
              <a:rPr kumimoji="1" lang="ja-JP" altLang="en-US" dirty="0"/>
              <a:t>による</a:t>
            </a:r>
            <a:r>
              <a:rPr kumimoji="1" lang="en-US" altLang="ja-JP" dirty="0"/>
              <a:t>PSA</a:t>
            </a:r>
            <a:r>
              <a:rPr kumimoji="1" lang="ja-JP" altLang="en-US" dirty="0"/>
              <a:t>分泌の低下で生検を受けるチャンスが減るが、がんの存在自体は減少させていないことが推測される。</a:t>
            </a:r>
            <a:endParaRPr kumimoji="1" lang="en-US" altLang="ja-JP" dirty="0"/>
          </a:p>
          <a:p>
            <a:endParaRPr kumimoji="1" lang="en-US" altLang="ja-JP" dirty="0"/>
          </a:p>
          <a:p>
            <a:r>
              <a:rPr kumimoji="1" lang="ja-JP" altLang="en-US" dirty="0"/>
              <a:t>従って、</a:t>
            </a:r>
            <a:r>
              <a:rPr kumimoji="1" lang="en-US" altLang="ja-JP" dirty="0"/>
              <a:t>ARB</a:t>
            </a:r>
            <a:r>
              <a:rPr kumimoji="1" lang="ja-JP" altLang="en-US" dirty="0"/>
              <a:t>内服者の</a:t>
            </a:r>
            <a:r>
              <a:rPr kumimoji="1" lang="en-US" altLang="ja-JP" dirty="0"/>
              <a:t>PSA</a:t>
            </a:r>
            <a:r>
              <a:rPr kumimoji="1" lang="ja-JP" altLang="en-US" dirty="0"/>
              <a:t>は、非</a:t>
            </a:r>
            <a:r>
              <a:rPr kumimoji="1" lang="en-US" altLang="ja-JP" dirty="0"/>
              <a:t>ARB</a:t>
            </a:r>
            <a:r>
              <a:rPr kumimoji="1" lang="ja-JP" altLang="en-US" dirty="0"/>
              <a:t>内服者よりも低めであることを認識して、生検を勧める必要がある。</a:t>
            </a:r>
            <a:endParaRPr kumimoji="1" lang="en-US" altLang="ja-JP" dirty="0"/>
          </a:p>
          <a:p>
            <a:endParaRPr kumimoji="1" lang="ja-JP" altLang="en-US" dirty="0"/>
          </a:p>
        </p:txBody>
      </p:sp>
      <p:sp>
        <p:nvSpPr>
          <p:cNvPr id="4" name="スライド番号プレースホルダー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3A93B48-52F3-4EA4-819B-E5E1F6DEDEC4}" type="slidenum">
              <a:rPr kumimoji="1" lang="ja-JP" altLang="en-US" sz="1200" b="0" i="0" u="none" strike="noStrike" kern="1200" cap="none" spc="0" normalizeH="0" baseline="0" noProof="0" smtClean="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19044648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次に、年齢別降圧剤内服者数と前立腺生検を受けた症例の割合を調べた。</a:t>
            </a:r>
            <a:endParaRPr kumimoji="1" lang="en-US" altLang="ja-JP" dirty="0"/>
          </a:p>
          <a:p>
            <a:r>
              <a:rPr kumimoji="1" lang="ja-JP" altLang="en-US" dirty="0"/>
              <a:t>非</a:t>
            </a:r>
            <a:r>
              <a:rPr kumimoji="1" lang="en-US" altLang="ja-JP" dirty="0"/>
              <a:t>ARB</a:t>
            </a:r>
            <a:r>
              <a:rPr kumimoji="1" lang="ja-JP" altLang="en-US" dirty="0"/>
              <a:t>および</a:t>
            </a:r>
            <a:r>
              <a:rPr kumimoji="1" lang="en-US" altLang="ja-JP" dirty="0"/>
              <a:t>ARB</a:t>
            </a:r>
            <a:r>
              <a:rPr kumimoji="1" lang="ja-JP" altLang="en-US" dirty="0"/>
              <a:t>群とも、年代が上昇するにつれて、生検受診者が増加している。</a:t>
            </a:r>
            <a:r>
              <a:rPr kumimoji="1" lang="en-US" altLang="ja-JP" dirty="0"/>
              <a:t>ARB</a:t>
            </a:r>
            <a:r>
              <a:rPr kumimoji="1" lang="ja-JP" altLang="en-US" dirty="0"/>
              <a:t>群の方が、前立腺生検を受けた割合が非</a:t>
            </a:r>
            <a:r>
              <a:rPr kumimoji="1" lang="en-US" altLang="ja-JP" dirty="0"/>
              <a:t>ARB</a:t>
            </a:r>
            <a:r>
              <a:rPr kumimoji="1" lang="ja-JP" altLang="en-US" dirty="0"/>
              <a:t>群に比べて、有意差をもって低い。</a:t>
            </a:r>
            <a:endParaRPr kumimoji="1" lang="en-US" altLang="ja-JP" dirty="0"/>
          </a:p>
          <a:p>
            <a:r>
              <a:rPr kumimoji="1" lang="ja-JP" altLang="en-US" dirty="0"/>
              <a:t>非</a:t>
            </a:r>
            <a:r>
              <a:rPr kumimoji="1" lang="en-US" altLang="ja-JP" dirty="0"/>
              <a:t>ARB</a:t>
            </a:r>
            <a:r>
              <a:rPr kumimoji="1" lang="ja-JP" altLang="en-US" dirty="0"/>
              <a:t>群では全体で</a:t>
            </a:r>
            <a:r>
              <a:rPr kumimoji="1" lang="en-US" altLang="ja-JP" dirty="0"/>
              <a:t>45.7</a:t>
            </a:r>
            <a:r>
              <a:rPr kumimoji="1" lang="ja-JP" altLang="en-US" dirty="0"/>
              <a:t>％、</a:t>
            </a:r>
            <a:r>
              <a:rPr kumimoji="1" lang="en-US" altLang="ja-JP" dirty="0"/>
              <a:t>ARB</a:t>
            </a:r>
            <a:r>
              <a:rPr kumimoji="1" lang="ja-JP" altLang="en-US" dirty="0"/>
              <a:t>群では</a:t>
            </a:r>
            <a:r>
              <a:rPr kumimoji="1" lang="en-US" altLang="ja-JP" dirty="0"/>
              <a:t>24.4</a:t>
            </a:r>
            <a:r>
              <a:rPr kumimoji="1" lang="ja-JP" altLang="en-US" dirty="0"/>
              <a:t>％であり、</a:t>
            </a:r>
            <a:r>
              <a:rPr kumimoji="1" lang="en-US" altLang="ja-JP" dirty="0"/>
              <a:t>ARB</a:t>
            </a:r>
            <a:r>
              <a:rPr kumimoji="1" lang="ja-JP" altLang="en-US" dirty="0"/>
              <a:t>群の生検受診リスク比は</a:t>
            </a:r>
            <a:r>
              <a:rPr kumimoji="1" lang="en-US" altLang="ja-JP" dirty="0"/>
              <a:t>0.78</a:t>
            </a:r>
            <a:r>
              <a:rPr kumimoji="1" lang="ja-JP" altLang="en-US" dirty="0"/>
              <a:t>（</a:t>
            </a:r>
            <a:r>
              <a:rPr kumimoji="1" lang="en-US" altLang="ja-JP" dirty="0"/>
              <a:t>0.69-0.88</a:t>
            </a:r>
            <a:r>
              <a:rPr kumimoji="1" lang="ja-JP" altLang="en-US" dirty="0"/>
              <a:t>）であった。つまり、</a:t>
            </a:r>
            <a:r>
              <a:rPr kumimoji="1" lang="en-US" altLang="ja-JP" dirty="0"/>
              <a:t>ARB</a:t>
            </a:r>
            <a:r>
              <a:rPr kumimoji="1" lang="ja-JP" altLang="en-US" dirty="0"/>
              <a:t>は</a:t>
            </a:r>
            <a:r>
              <a:rPr kumimoji="1" lang="en-US" altLang="ja-JP" dirty="0"/>
              <a:t>22</a:t>
            </a:r>
            <a:r>
              <a:rPr kumimoji="1" lang="ja-JP" altLang="en-US" dirty="0"/>
              <a:t>％の生検を受けるリスクを低減させることになる。</a:t>
            </a:r>
            <a:endParaRPr kumimoji="1" lang="en-US" altLang="ja-JP" dirty="0"/>
          </a:p>
          <a:p>
            <a:r>
              <a:rPr kumimoji="1" lang="ja-JP" altLang="en-US" dirty="0"/>
              <a:t>また、非降圧剤群は年齢の上昇ともに生検受診率の減少があり、これは</a:t>
            </a:r>
            <a:r>
              <a:rPr kumimoji="1" lang="en-US" altLang="ja-JP" dirty="0"/>
              <a:t>JMDC</a:t>
            </a:r>
            <a:r>
              <a:rPr kumimoji="1" lang="ja-JP" altLang="en-US" dirty="0"/>
              <a:t>データと同様の傾向であった。</a:t>
            </a:r>
            <a:endParaRPr kumimoji="1" lang="en-US" altLang="ja-JP" dirty="0"/>
          </a:p>
          <a:p>
            <a:r>
              <a:rPr lang="en-US" altLang="ja-JP" dirty="0"/>
              <a:t>Next, we investigated the number of patients taking antihypertensive drugs by age and the proportion of patients undergoing prostate biopsy.</a:t>
            </a:r>
            <a:endParaRPr kumimoji="1" lang="en-US" altLang="ja-JP" dirty="0"/>
          </a:p>
          <a:p>
            <a:r>
              <a:rPr lang="en-US" altLang="ja-JP" dirty="0"/>
              <a:t>In both the non-ARB and ARB groups, the number of biopsy recipients increased with increasing age. The ARB group had significantly lower rates of prostate biopsy than the non-ARB group. The overall rate was 45.7% in the non-ARB group and 24.4% in the ARB group, with a biopsy visit risk ratio of 0.78 (0.69-0.88) in the ARB group. In other words, ARB reduces the risk of having a biopsy by 22%.</a:t>
            </a:r>
            <a:endParaRPr kumimoji="1" lang="en-US" altLang="ja-JP" dirty="0"/>
          </a:p>
          <a:p>
            <a:endParaRPr kumimoji="1" lang="ja-JP" altLang="en-US" dirty="0"/>
          </a:p>
        </p:txBody>
      </p:sp>
      <p:sp>
        <p:nvSpPr>
          <p:cNvPr id="4" name="スライド番号プレースホルダー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3A93B48-52F3-4EA4-819B-E5E1F6DEDEC4}" type="slidenum">
              <a:rPr kumimoji="1" lang="ja-JP" altLang="en-US" sz="1200" b="0" i="0" u="none" strike="noStrike" kern="1200" cap="none" spc="0" normalizeH="0" baseline="0" noProof="0" smtClean="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1357262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D88B32A-792E-6305-996F-5F5DB06534CD}"/>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58D9CB4A-D72B-BEE8-B801-EC10692E8FA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B1411CBC-57FB-E852-639C-F3AACFDDDBA1}"/>
              </a:ext>
            </a:extLst>
          </p:cNvPr>
          <p:cNvSpPr>
            <a:spLocks noGrp="1"/>
          </p:cNvSpPr>
          <p:nvPr>
            <p:ph type="dt" sz="half" idx="10"/>
          </p:nvPr>
        </p:nvSpPr>
        <p:spPr/>
        <p:txBody>
          <a:bodyPr/>
          <a:lstStyle/>
          <a:p>
            <a:fld id="{1305AE03-CB1D-4DBA-837A-AC6B0F4C2F0A}" type="datetimeFigureOut">
              <a:rPr kumimoji="1" lang="ja-JP" altLang="en-US" smtClean="0"/>
              <a:t>2023/8/30</a:t>
            </a:fld>
            <a:endParaRPr kumimoji="1" lang="ja-JP" altLang="en-US"/>
          </a:p>
        </p:txBody>
      </p:sp>
      <p:sp>
        <p:nvSpPr>
          <p:cNvPr id="5" name="フッター プレースホルダー 4">
            <a:extLst>
              <a:ext uri="{FF2B5EF4-FFF2-40B4-BE49-F238E27FC236}">
                <a16:creationId xmlns:a16="http://schemas.microsoft.com/office/drawing/2014/main" id="{2562BDA4-5585-A8A3-E3B4-2ABBA1E30BF7}"/>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99704CF1-D8C7-8BA7-D875-0A44DC25EC5A}"/>
              </a:ext>
            </a:extLst>
          </p:cNvPr>
          <p:cNvSpPr>
            <a:spLocks noGrp="1"/>
          </p:cNvSpPr>
          <p:nvPr>
            <p:ph type="sldNum" sz="quarter" idx="12"/>
          </p:nvPr>
        </p:nvSpPr>
        <p:spPr/>
        <p:txBody>
          <a:bodyPr/>
          <a:lstStyle/>
          <a:p>
            <a:fld id="{55403091-8F24-4724-B74C-4FA210006DF7}" type="slidenum">
              <a:rPr kumimoji="1" lang="ja-JP" altLang="en-US" smtClean="0"/>
              <a:t>‹#›</a:t>
            </a:fld>
            <a:endParaRPr kumimoji="1" lang="ja-JP" altLang="en-US"/>
          </a:p>
        </p:txBody>
      </p:sp>
    </p:spTree>
    <p:extLst>
      <p:ext uri="{BB962C8B-B14F-4D97-AF65-F5344CB8AC3E}">
        <p14:creationId xmlns:p14="http://schemas.microsoft.com/office/powerpoint/2010/main" val="19912548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AF23649-451F-0E42-3416-87018C199CBF}"/>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590DE5A4-FD3B-78B7-2BA9-561CB8E4E405}"/>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A107E150-2E96-DFF4-BD43-0E5DE5880BF6}"/>
              </a:ext>
            </a:extLst>
          </p:cNvPr>
          <p:cNvSpPr>
            <a:spLocks noGrp="1"/>
          </p:cNvSpPr>
          <p:nvPr>
            <p:ph type="dt" sz="half" idx="10"/>
          </p:nvPr>
        </p:nvSpPr>
        <p:spPr/>
        <p:txBody>
          <a:bodyPr/>
          <a:lstStyle/>
          <a:p>
            <a:fld id="{1305AE03-CB1D-4DBA-837A-AC6B0F4C2F0A}" type="datetimeFigureOut">
              <a:rPr kumimoji="1" lang="ja-JP" altLang="en-US" smtClean="0"/>
              <a:t>2023/8/30</a:t>
            </a:fld>
            <a:endParaRPr kumimoji="1" lang="ja-JP" altLang="en-US"/>
          </a:p>
        </p:txBody>
      </p:sp>
      <p:sp>
        <p:nvSpPr>
          <p:cNvPr id="5" name="フッター プレースホルダー 4">
            <a:extLst>
              <a:ext uri="{FF2B5EF4-FFF2-40B4-BE49-F238E27FC236}">
                <a16:creationId xmlns:a16="http://schemas.microsoft.com/office/drawing/2014/main" id="{8D28DE91-0AC6-1C51-8DB3-FD996A2785CF}"/>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A4BE19D4-D218-13BC-563C-6612FFD88A8A}"/>
              </a:ext>
            </a:extLst>
          </p:cNvPr>
          <p:cNvSpPr>
            <a:spLocks noGrp="1"/>
          </p:cNvSpPr>
          <p:nvPr>
            <p:ph type="sldNum" sz="quarter" idx="12"/>
          </p:nvPr>
        </p:nvSpPr>
        <p:spPr/>
        <p:txBody>
          <a:bodyPr/>
          <a:lstStyle/>
          <a:p>
            <a:fld id="{55403091-8F24-4724-B74C-4FA210006DF7}" type="slidenum">
              <a:rPr kumimoji="1" lang="ja-JP" altLang="en-US" smtClean="0"/>
              <a:t>‹#›</a:t>
            </a:fld>
            <a:endParaRPr kumimoji="1" lang="ja-JP" altLang="en-US"/>
          </a:p>
        </p:txBody>
      </p:sp>
    </p:spTree>
    <p:extLst>
      <p:ext uri="{BB962C8B-B14F-4D97-AF65-F5344CB8AC3E}">
        <p14:creationId xmlns:p14="http://schemas.microsoft.com/office/powerpoint/2010/main" val="33926527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4E7D15E-B960-EC0D-FAE1-27B74295A89F}"/>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3EFD1D24-8C36-C045-37B5-366390B276B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BDB8973C-7F9F-8171-DCA7-C5BB8C2D3DCB}"/>
              </a:ext>
            </a:extLst>
          </p:cNvPr>
          <p:cNvSpPr>
            <a:spLocks noGrp="1"/>
          </p:cNvSpPr>
          <p:nvPr>
            <p:ph type="dt" sz="half" idx="10"/>
          </p:nvPr>
        </p:nvSpPr>
        <p:spPr/>
        <p:txBody>
          <a:bodyPr/>
          <a:lstStyle/>
          <a:p>
            <a:fld id="{1305AE03-CB1D-4DBA-837A-AC6B0F4C2F0A}" type="datetimeFigureOut">
              <a:rPr kumimoji="1" lang="ja-JP" altLang="en-US" smtClean="0"/>
              <a:t>2023/8/30</a:t>
            </a:fld>
            <a:endParaRPr kumimoji="1" lang="ja-JP" altLang="en-US"/>
          </a:p>
        </p:txBody>
      </p:sp>
      <p:sp>
        <p:nvSpPr>
          <p:cNvPr id="5" name="フッター プレースホルダー 4">
            <a:extLst>
              <a:ext uri="{FF2B5EF4-FFF2-40B4-BE49-F238E27FC236}">
                <a16:creationId xmlns:a16="http://schemas.microsoft.com/office/drawing/2014/main" id="{64BAFD29-12ED-4AF1-60B5-82615DD58275}"/>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7F522F17-BC03-F392-92B8-884E684F81B9}"/>
              </a:ext>
            </a:extLst>
          </p:cNvPr>
          <p:cNvSpPr>
            <a:spLocks noGrp="1"/>
          </p:cNvSpPr>
          <p:nvPr>
            <p:ph type="sldNum" sz="quarter" idx="12"/>
          </p:nvPr>
        </p:nvSpPr>
        <p:spPr/>
        <p:txBody>
          <a:bodyPr/>
          <a:lstStyle/>
          <a:p>
            <a:fld id="{55403091-8F24-4724-B74C-4FA210006DF7}" type="slidenum">
              <a:rPr kumimoji="1" lang="ja-JP" altLang="en-US" smtClean="0"/>
              <a:t>‹#›</a:t>
            </a:fld>
            <a:endParaRPr kumimoji="1" lang="ja-JP" altLang="en-US"/>
          </a:p>
        </p:txBody>
      </p:sp>
    </p:spTree>
    <p:extLst>
      <p:ext uri="{BB962C8B-B14F-4D97-AF65-F5344CB8AC3E}">
        <p14:creationId xmlns:p14="http://schemas.microsoft.com/office/powerpoint/2010/main" val="42883501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DA7A231-0B1A-3B96-9E09-C8B75E8CD5E1}"/>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DEB7FDD9-0F08-1114-131A-B7FBA380DA23}"/>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749FA295-AFE8-7524-DC8F-9ACAF52090A5}"/>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F6AF5768-C9A3-CB94-41D3-DD1699EF02C9}"/>
              </a:ext>
            </a:extLst>
          </p:cNvPr>
          <p:cNvSpPr>
            <a:spLocks noGrp="1"/>
          </p:cNvSpPr>
          <p:nvPr>
            <p:ph type="dt" sz="half" idx="10"/>
          </p:nvPr>
        </p:nvSpPr>
        <p:spPr/>
        <p:txBody>
          <a:bodyPr/>
          <a:lstStyle/>
          <a:p>
            <a:fld id="{1305AE03-CB1D-4DBA-837A-AC6B0F4C2F0A}" type="datetimeFigureOut">
              <a:rPr kumimoji="1" lang="ja-JP" altLang="en-US" smtClean="0"/>
              <a:t>2023/8/30</a:t>
            </a:fld>
            <a:endParaRPr kumimoji="1" lang="ja-JP" altLang="en-US"/>
          </a:p>
        </p:txBody>
      </p:sp>
      <p:sp>
        <p:nvSpPr>
          <p:cNvPr id="6" name="フッター プレースホルダー 5">
            <a:extLst>
              <a:ext uri="{FF2B5EF4-FFF2-40B4-BE49-F238E27FC236}">
                <a16:creationId xmlns:a16="http://schemas.microsoft.com/office/drawing/2014/main" id="{262593F3-FC33-3AB0-247D-63E37CE1B97C}"/>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0880B561-9A29-BBD0-6183-439E82CE9C55}"/>
              </a:ext>
            </a:extLst>
          </p:cNvPr>
          <p:cNvSpPr>
            <a:spLocks noGrp="1"/>
          </p:cNvSpPr>
          <p:nvPr>
            <p:ph type="sldNum" sz="quarter" idx="12"/>
          </p:nvPr>
        </p:nvSpPr>
        <p:spPr/>
        <p:txBody>
          <a:bodyPr/>
          <a:lstStyle/>
          <a:p>
            <a:fld id="{55403091-8F24-4724-B74C-4FA210006DF7}" type="slidenum">
              <a:rPr kumimoji="1" lang="ja-JP" altLang="en-US" smtClean="0"/>
              <a:t>‹#›</a:t>
            </a:fld>
            <a:endParaRPr kumimoji="1" lang="ja-JP" altLang="en-US"/>
          </a:p>
        </p:txBody>
      </p:sp>
    </p:spTree>
    <p:extLst>
      <p:ext uri="{BB962C8B-B14F-4D97-AF65-F5344CB8AC3E}">
        <p14:creationId xmlns:p14="http://schemas.microsoft.com/office/powerpoint/2010/main" val="16732332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CB90275-2F79-C8D1-06B7-C3D205AAE142}"/>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F710395B-3CD4-03DF-2A8A-A9598D1E399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C6EE3367-62BB-E2EA-649C-48C55286494B}"/>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9E25FE44-3E17-A242-1A65-ED1433B72EC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81E9FA78-2E4B-B5A9-C090-B2E2BE6131C2}"/>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175CA8DD-1815-858F-2932-CE1066809926}"/>
              </a:ext>
            </a:extLst>
          </p:cNvPr>
          <p:cNvSpPr>
            <a:spLocks noGrp="1"/>
          </p:cNvSpPr>
          <p:nvPr>
            <p:ph type="dt" sz="half" idx="10"/>
          </p:nvPr>
        </p:nvSpPr>
        <p:spPr/>
        <p:txBody>
          <a:bodyPr/>
          <a:lstStyle/>
          <a:p>
            <a:fld id="{1305AE03-CB1D-4DBA-837A-AC6B0F4C2F0A}" type="datetimeFigureOut">
              <a:rPr kumimoji="1" lang="ja-JP" altLang="en-US" smtClean="0"/>
              <a:t>2023/8/30</a:t>
            </a:fld>
            <a:endParaRPr kumimoji="1" lang="ja-JP" altLang="en-US"/>
          </a:p>
        </p:txBody>
      </p:sp>
      <p:sp>
        <p:nvSpPr>
          <p:cNvPr id="8" name="フッター プレースホルダー 7">
            <a:extLst>
              <a:ext uri="{FF2B5EF4-FFF2-40B4-BE49-F238E27FC236}">
                <a16:creationId xmlns:a16="http://schemas.microsoft.com/office/drawing/2014/main" id="{F8408D58-17E9-63AC-88B4-12D2D3E5D1B0}"/>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39BD84F4-4F31-52E0-9DBC-AFC50F3FEA40}"/>
              </a:ext>
            </a:extLst>
          </p:cNvPr>
          <p:cNvSpPr>
            <a:spLocks noGrp="1"/>
          </p:cNvSpPr>
          <p:nvPr>
            <p:ph type="sldNum" sz="quarter" idx="12"/>
          </p:nvPr>
        </p:nvSpPr>
        <p:spPr/>
        <p:txBody>
          <a:bodyPr/>
          <a:lstStyle/>
          <a:p>
            <a:fld id="{55403091-8F24-4724-B74C-4FA210006DF7}" type="slidenum">
              <a:rPr kumimoji="1" lang="ja-JP" altLang="en-US" smtClean="0"/>
              <a:t>‹#›</a:t>
            </a:fld>
            <a:endParaRPr kumimoji="1" lang="ja-JP" altLang="en-US"/>
          </a:p>
        </p:txBody>
      </p:sp>
    </p:spTree>
    <p:extLst>
      <p:ext uri="{BB962C8B-B14F-4D97-AF65-F5344CB8AC3E}">
        <p14:creationId xmlns:p14="http://schemas.microsoft.com/office/powerpoint/2010/main" val="3044346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D33C857-32DD-0CAA-3259-4F991758897A}"/>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6117DACA-CD72-69AD-0909-3FD06EF3AFBA}"/>
              </a:ext>
            </a:extLst>
          </p:cNvPr>
          <p:cNvSpPr>
            <a:spLocks noGrp="1"/>
          </p:cNvSpPr>
          <p:nvPr>
            <p:ph type="dt" sz="half" idx="10"/>
          </p:nvPr>
        </p:nvSpPr>
        <p:spPr/>
        <p:txBody>
          <a:bodyPr/>
          <a:lstStyle/>
          <a:p>
            <a:fld id="{1305AE03-CB1D-4DBA-837A-AC6B0F4C2F0A}" type="datetimeFigureOut">
              <a:rPr kumimoji="1" lang="ja-JP" altLang="en-US" smtClean="0"/>
              <a:t>2023/8/30</a:t>
            </a:fld>
            <a:endParaRPr kumimoji="1" lang="ja-JP" altLang="en-US"/>
          </a:p>
        </p:txBody>
      </p:sp>
      <p:sp>
        <p:nvSpPr>
          <p:cNvPr id="4" name="フッター プレースホルダー 3">
            <a:extLst>
              <a:ext uri="{FF2B5EF4-FFF2-40B4-BE49-F238E27FC236}">
                <a16:creationId xmlns:a16="http://schemas.microsoft.com/office/drawing/2014/main" id="{7FE6E7D5-B2D1-E430-B516-1069A4548B69}"/>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0D2367CC-4854-7137-4F1A-38D4986DF557}"/>
              </a:ext>
            </a:extLst>
          </p:cNvPr>
          <p:cNvSpPr>
            <a:spLocks noGrp="1"/>
          </p:cNvSpPr>
          <p:nvPr>
            <p:ph type="sldNum" sz="quarter" idx="12"/>
          </p:nvPr>
        </p:nvSpPr>
        <p:spPr/>
        <p:txBody>
          <a:bodyPr/>
          <a:lstStyle/>
          <a:p>
            <a:fld id="{55403091-8F24-4724-B74C-4FA210006DF7}" type="slidenum">
              <a:rPr kumimoji="1" lang="ja-JP" altLang="en-US" smtClean="0"/>
              <a:t>‹#›</a:t>
            </a:fld>
            <a:endParaRPr kumimoji="1" lang="ja-JP" altLang="en-US"/>
          </a:p>
        </p:txBody>
      </p:sp>
    </p:spTree>
    <p:extLst>
      <p:ext uri="{BB962C8B-B14F-4D97-AF65-F5344CB8AC3E}">
        <p14:creationId xmlns:p14="http://schemas.microsoft.com/office/powerpoint/2010/main" val="34262938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4065045C-AC17-56E1-85D1-47080A58623E}"/>
              </a:ext>
            </a:extLst>
          </p:cNvPr>
          <p:cNvSpPr>
            <a:spLocks noGrp="1"/>
          </p:cNvSpPr>
          <p:nvPr>
            <p:ph type="dt" sz="half" idx="10"/>
          </p:nvPr>
        </p:nvSpPr>
        <p:spPr/>
        <p:txBody>
          <a:bodyPr/>
          <a:lstStyle/>
          <a:p>
            <a:fld id="{1305AE03-CB1D-4DBA-837A-AC6B0F4C2F0A}" type="datetimeFigureOut">
              <a:rPr kumimoji="1" lang="ja-JP" altLang="en-US" smtClean="0"/>
              <a:t>2023/8/30</a:t>
            </a:fld>
            <a:endParaRPr kumimoji="1" lang="ja-JP" altLang="en-US"/>
          </a:p>
        </p:txBody>
      </p:sp>
      <p:sp>
        <p:nvSpPr>
          <p:cNvPr id="3" name="フッター プレースホルダー 2">
            <a:extLst>
              <a:ext uri="{FF2B5EF4-FFF2-40B4-BE49-F238E27FC236}">
                <a16:creationId xmlns:a16="http://schemas.microsoft.com/office/drawing/2014/main" id="{FBD96A45-9F12-D001-D994-0A019D78857E}"/>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75000DCB-07B4-D15C-82D6-C0B4FE109EEC}"/>
              </a:ext>
            </a:extLst>
          </p:cNvPr>
          <p:cNvSpPr>
            <a:spLocks noGrp="1"/>
          </p:cNvSpPr>
          <p:nvPr>
            <p:ph type="sldNum" sz="quarter" idx="12"/>
          </p:nvPr>
        </p:nvSpPr>
        <p:spPr/>
        <p:txBody>
          <a:bodyPr/>
          <a:lstStyle/>
          <a:p>
            <a:fld id="{55403091-8F24-4724-B74C-4FA210006DF7}" type="slidenum">
              <a:rPr kumimoji="1" lang="ja-JP" altLang="en-US" smtClean="0"/>
              <a:t>‹#›</a:t>
            </a:fld>
            <a:endParaRPr kumimoji="1" lang="ja-JP" altLang="en-US"/>
          </a:p>
        </p:txBody>
      </p:sp>
    </p:spTree>
    <p:extLst>
      <p:ext uri="{BB962C8B-B14F-4D97-AF65-F5344CB8AC3E}">
        <p14:creationId xmlns:p14="http://schemas.microsoft.com/office/powerpoint/2010/main" val="11059637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5BD11FE-227E-AFFB-496C-391E5C043A2C}"/>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536457F0-397E-8917-95A8-C61691CC0E4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D2787B85-27EA-E7D4-073A-088192498F6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1E572925-4BE6-23E7-1BDE-E9D0636F2048}"/>
              </a:ext>
            </a:extLst>
          </p:cNvPr>
          <p:cNvSpPr>
            <a:spLocks noGrp="1"/>
          </p:cNvSpPr>
          <p:nvPr>
            <p:ph type="dt" sz="half" idx="10"/>
          </p:nvPr>
        </p:nvSpPr>
        <p:spPr/>
        <p:txBody>
          <a:bodyPr/>
          <a:lstStyle/>
          <a:p>
            <a:fld id="{1305AE03-CB1D-4DBA-837A-AC6B0F4C2F0A}" type="datetimeFigureOut">
              <a:rPr kumimoji="1" lang="ja-JP" altLang="en-US" smtClean="0"/>
              <a:t>2023/8/30</a:t>
            </a:fld>
            <a:endParaRPr kumimoji="1" lang="ja-JP" altLang="en-US"/>
          </a:p>
        </p:txBody>
      </p:sp>
      <p:sp>
        <p:nvSpPr>
          <p:cNvPr id="6" name="フッター プレースホルダー 5">
            <a:extLst>
              <a:ext uri="{FF2B5EF4-FFF2-40B4-BE49-F238E27FC236}">
                <a16:creationId xmlns:a16="http://schemas.microsoft.com/office/drawing/2014/main" id="{4B84D500-FD8C-3CC0-EC67-32B7199D4F6A}"/>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015E0932-9638-7B26-62D9-8190FD7DA9F3}"/>
              </a:ext>
            </a:extLst>
          </p:cNvPr>
          <p:cNvSpPr>
            <a:spLocks noGrp="1"/>
          </p:cNvSpPr>
          <p:nvPr>
            <p:ph type="sldNum" sz="quarter" idx="12"/>
          </p:nvPr>
        </p:nvSpPr>
        <p:spPr/>
        <p:txBody>
          <a:bodyPr/>
          <a:lstStyle/>
          <a:p>
            <a:fld id="{55403091-8F24-4724-B74C-4FA210006DF7}" type="slidenum">
              <a:rPr kumimoji="1" lang="ja-JP" altLang="en-US" smtClean="0"/>
              <a:t>‹#›</a:t>
            </a:fld>
            <a:endParaRPr kumimoji="1" lang="ja-JP" altLang="en-US"/>
          </a:p>
        </p:txBody>
      </p:sp>
    </p:spTree>
    <p:extLst>
      <p:ext uri="{BB962C8B-B14F-4D97-AF65-F5344CB8AC3E}">
        <p14:creationId xmlns:p14="http://schemas.microsoft.com/office/powerpoint/2010/main" val="31940489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84E4D7A-F9EC-966A-332A-B46446299836}"/>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4B6250EE-39F8-C75E-0A77-BEF9BFE097E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249D1F39-B8CF-13E0-1F40-34073DF6824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5650493C-6FFD-BE98-517F-E1D767C30CB4}"/>
              </a:ext>
            </a:extLst>
          </p:cNvPr>
          <p:cNvSpPr>
            <a:spLocks noGrp="1"/>
          </p:cNvSpPr>
          <p:nvPr>
            <p:ph type="dt" sz="half" idx="10"/>
          </p:nvPr>
        </p:nvSpPr>
        <p:spPr/>
        <p:txBody>
          <a:bodyPr/>
          <a:lstStyle/>
          <a:p>
            <a:fld id="{1305AE03-CB1D-4DBA-837A-AC6B0F4C2F0A}" type="datetimeFigureOut">
              <a:rPr kumimoji="1" lang="ja-JP" altLang="en-US" smtClean="0"/>
              <a:t>2023/8/30</a:t>
            </a:fld>
            <a:endParaRPr kumimoji="1" lang="ja-JP" altLang="en-US"/>
          </a:p>
        </p:txBody>
      </p:sp>
      <p:sp>
        <p:nvSpPr>
          <p:cNvPr id="6" name="フッター プレースホルダー 5">
            <a:extLst>
              <a:ext uri="{FF2B5EF4-FFF2-40B4-BE49-F238E27FC236}">
                <a16:creationId xmlns:a16="http://schemas.microsoft.com/office/drawing/2014/main" id="{345A66D8-AA48-6D95-157F-72166067B5D6}"/>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B3218E62-3FB2-9A6F-CAA0-8EF0F02C9E17}"/>
              </a:ext>
            </a:extLst>
          </p:cNvPr>
          <p:cNvSpPr>
            <a:spLocks noGrp="1"/>
          </p:cNvSpPr>
          <p:nvPr>
            <p:ph type="sldNum" sz="quarter" idx="12"/>
          </p:nvPr>
        </p:nvSpPr>
        <p:spPr/>
        <p:txBody>
          <a:bodyPr/>
          <a:lstStyle/>
          <a:p>
            <a:fld id="{55403091-8F24-4724-B74C-4FA210006DF7}" type="slidenum">
              <a:rPr kumimoji="1" lang="ja-JP" altLang="en-US" smtClean="0"/>
              <a:t>‹#›</a:t>
            </a:fld>
            <a:endParaRPr kumimoji="1" lang="ja-JP" altLang="en-US"/>
          </a:p>
        </p:txBody>
      </p:sp>
    </p:spTree>
    <p:extLst>
      <p:ext uri="{BB962C8B-B14F-4D97-AF65-F5344CB8AC3E}">
        <p14:creationId xmlns:p14="http://schemas.microsoft.com/office/powerpoint/2010/main" val="24390359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2586247-7BFE-2E59-8AB6-16A5F920844B}"/>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B2F3110C-17C4-EC73-A20B-798C5D378A02}"/>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9C305E2F-1808-F600-CB3E-D0D1316CD586}"/>
              </a:ext>
            </a:extLst>
          </p:cNvPr>
          <p:cNvSpPr>
            <a:spLocks noGrp="1"/>
          </p:cNvSpPr>
          <p:nvPr>
            <p:ph type="dt" sz="half" idx="10"/>
          </p:nvPr>
        </p:nvSpPr>
        <p:spPr/>
        <p:txBody>
          <a:bodyPr/>
          <a:lstStyle/>
          <a:p>
            <a:fld id="{1305AE03-CB1D-4DBA-837A-AC6B0F4C2F0A}" type="datetimeFigureOut">
              <a:rPr kumimoji="1" lang="ja-JP" altLang="en-US" smtClean="0"/>
              <a:t>2023/8/30</a:t>
            </a:fld>
            <a:endParaRPr kumimoji="1" lang="ja-JP" altLang="en-US"/>
          </a:p>
        </p:txBody>
      </p:sp>
      <p:sp>
        <p:nvSpPr>
          <p:cNvPr id="5" name="フッター プレースホルダー 4">
            <a:extLst>
              <a:ext uri="{FF2B5EF4-FFF2-40B4-BE49-F238E27FC236}">
                <a16:creationId xmlns:a16="http://schemas.microsoft.com/office/drawing/2014/main" id="{9E9030BB-4F9F-859F-148A-7CACEC11F721}"/>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D145E267-169E-8A4E-C898-D19B2ADB5A2C}"/>
              </a:ext>
            </a:extLst>
          </p:cNvPr>
          <p:cNvSpPr>
            <a:spLocks noGrp="1"/>
          </p:cNvSpPr>
          <p:nvPr>
            <p:ph type="sldNum" sz="quarter" idx="12"/>
          </p:nvPr>
        </p:nvSpPr>
        <p:spPr/>
        <p:txBody>
          <a:bodyPr/>
          <a:lstStyle/>
          <a:p>
            <a:fld id="{55403091-8F24-4724-B74C-4FA210006DF7}" type="slidenum">
              <a:rPr kumimoji="1" lang="ja-JP" altLang="en-US" smtClean="0"/>
              <a:t>‹#›</a:t>
            </a:fld>
            <a:endParaRPr kumimoji="1" lang="ja-JP" altLang="en-US"/>
          </a:p>
        </p:txBody>
      </p:sp>
    </p:spTree>
    <p:extLst>
      <p:ext uri="{BB962C8B-B14F-4D97-AF65-F5344CB8AC3E}">
        <p14:creationId xmlns:p14="http://schemas.microsoft.com/office/powerpoint/2010/main" val="20503665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5B1DA2D9-41D7-5864-B9AE-578516EE4B01}"/>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ED004F77-A58C-C3C2-EAA9-1E897E0C4434}"/>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A9E46538-7C2C-60DC-7CB6-F6FE3DA94901}"/>
              </a:ext>
            </a:extLst>
          </p:cNvPr>
          <p:cNvSpPr>
            <a:spLocks noGrp="1"/>
          </p:cNvSpPr>
          <p:nvPr>
            <p:ph type="dt" sz="half" idx="10"/>
          </p:nvPr>
        </p:nvSpPr>
        <p:spPr/>
        <p:txBody>
          <a:bodyPr/>
          <a:lstStyle/>
          <a:p>
            <a:fld id="{1305AE03-CB1D-4DBA-837A-AC6B0F4C2F0A}" type="datetimeFigureOut">
              <a:rPr kumimoji="1" lang="ja-JP" altLang="en-US" smtClean="0"/>
              <a:t>2023/8/30</a:t>
            </a:fld>
            <a:endParaRPr kumimoji="1" lang="ja-JP" altLang="en-US"/>
          </a:p>
        </p:txBody>
      </p:sp>
      <p:sp>
        <p:nvSpPr>
          <p:cNvPr id="5" name="フッター プレースホルダー 4">
            <a:extLst>
              <a:ext uri="{FF2B5EF4-FFF2-40B4-BE49-F238E27FC236}">
                <a16:creationId xmlns:a16="http://schemas.microsoft.com/office/drawing/2014/main" id="{EDB9C8CA-8319-9378-D52E-F58E329F756A}"/>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99E44D38-1923-7FF8-4BA7-5112C89092CB}"/>
              </a:ext>
            </a:extLst>
          </p:cNvPr>
          <p:cNvSpPr>
            <a:spLocks noGrp="1"/>
          </p:cNvSpPr>
          <p:nvPr>
            <p:ph type="sldNum" sz="quarter" idx="12"/>
          </p:nvPr>
        </p:nvSpPr>
        <p:spPr/>
        <p:txBody>
          <a:bodyPr/>
          <a:lstStyle/>
          <a:p>
            <a:fld id="{55403091-8F24-4724-B74C-4FA210006DF7}" type="slidenum">
              <a:rPr kumimoji="1" lang="ja-JP" altLang="en-US" smtClean="0"/>
              <a:t>‹#›</a:t>
            </a:fld>
            <a:endParaRPr kumimoji="1" lang="ja-JP" altLang="en-US"/>
          </a:p>
        </p:txBody>
      </p:sp>
    </p:spTree>
    <p:extLst>
      <p:ext uri="{BB962C8B-B14F-4D97-AF65-F5344CB8AC3E}">
        <p14:creationId xmlns:p14="http://schemas.microsoft.com/office/powerpoint/2010/main" val="18202249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525A612C-F970-2663-AFD8-02081633ADE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E1F801F6-743E-1BDB-647B-C64BCC73E1F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DCE85393-F2DC-B9E8-69D1-4C51FB55898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305AE03-CB1D-4DBA-837A-AC6B0F4C2F0A}" type="datetimeFigureOut">
              <a:rPr kumimoji="1" lang="ja-JP" altLang="en-US" smtClean="0"/>
              <a:t>2023/8/30</a:t>
            </a:fld>
            <a:endParaRPr kumimoji="1" lang="ja-JP" altLang="en-US"/>
          </a:p>
        </p:txBody>
      </p:sp>
      <p:sp>
        <p:nvSpPr>
          <p:cNvPr id="5" name="フッター プレースホルダー 4">
            <a:extLst>
              <a:ext uri="{FF2B5EF4-FFF2-40B4-BE49-F238E27FC236}">
                <a16:creationId xmlns:a16="http://schemas.microsoft.com/office/drawing/2014/main" id="{62D85BE6-F63F-4699-138C-AB59488E80A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800A951F-7705-7FA1-6C3F-2F7F9DA7B7A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403091-8F24-4724-B74C-4FA210006DF7}" type="slidenum">
              <a:rPr kumimoji="1" lang="ja-JP" altLang="en-US" smtClean="0"/>
              <a:t>‹#›</a:t>
            </a:fld>
            <a:endParaRPr kumimoji="1" lang="ja-JP" altLang="en-US"/>
          </a:p>
        </p:txBody>
      </p:sp>
    </p:spTree>
    <p:extLst>
      <p:ext uri="{BB962C8B-B14F-4D97-AF65-F5344CB8AC3E}">
        <p14:creationId xmlns:p14="http://schemas.microsoft.com/office/powerpoint/2010/main" val="21293011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 1">
            <a:extLst>
              <a:ext uri="{FF2B5EF4-FFF2-40B4-BE49-F238E27FC236}">
                <a16:creationId xmlns:a16="http://schemas.microsoft.com/office/drawing/2014/main" id="{4982B4ED-B714-5D8D-FE37-ED19C691FF84}"/>
              </a:ext>
            </a:extLst>
          </p:cNvPr>
          <p:cNvGraphicFramePr>
            <a:graphicFrameLocks noGrp="1"/>
          </p:cNvGraphicFramePr>
          <p:nvPr>
            <p:extLst>
              <p:ext uri="{D42A27DB-BD31-4B8C-83A1-F6EECF244321}">
                <p14:modId xmlns:p14="http://schemas.microsoft.com/office/powerpoint/2010/main" val="1695227632"/>
              </p:ext>
            </p:extLst>
          </p:nvPr>
        </p:nvGraphicFramePr>
        <p:xfrm>
          <a:off x="435935" y="1458428"/>
          <a:ext cx="10887741" cy="3383375"/>
        </p:xfrm>
        <a:graphic>
          <a:graphicData uri="http://schemas.openxmlformats.org/drawingml/2006/table">
            <a:tbl>
              <a:tblPr/>
              <a:tblGrid>
                <a:gridCol w="1037843">
                  <a:extLst>
                    <a:ext uri="{9D8B030D-6E8A-4147-A177-3AD203B41FA5}">
                      <a16:colId xmlns:a16="http://schemas.microsoft.com/office/drawing/2014/main" val="3462096809"/>
                    </a:ext>
                  </a:extLst>
                </a:gridCol>
                <a:gridCol w="1537547">
                  <a:extLst>
                    <a:ext uri="{9D8B030D-6E8A-4147-A177-3AD203B41FA5}">
                      <a16:colId xmlns:a16="http://schemas.microsoft.com/office/drawing/2014/main" val="2948944401"/>
                    </a:ext>
                  </a:extLst>
                </a:gridCol>
                <a:gridCol w="1645736">
                  <a:extLst>
                    <a:ext uri="{9D8B030D-6E8A-4147-A177-3AD203B41FA5}">
                      <a16:colId xmlns:a16="http://schemas.microsoft.com/office/drawing/2014/main" val="3309261966"/>
                    </a:ext>
                  </a:extLst>
                </a:gridCol>
                <a:gridCol w="896018">
                  <a:extLst>
                    <a:ext uri="{9D8B030D-6E8A-4147-A177-3AD203B41FA5}">
                      <a16:colId xmlns:a16="http://schemas.microsoft.com/office/drawing/2014/main" val="2952104428"/>
                    </a:ext>
                  </a:extLst>
                </a:gridCol>
                <a:gridCol w="1166698">
                  <a:extLst>
                    <a:ext uri="{9D8B030D-6E8A-4147-A177-3AD203B41FA5}">
                      <a16:colId xmlns:a16="http://schemas.microsoft.com/office/drawing/2014/main" val="3585593617"/>
                    </a:ext>
                  </a:extLst>
                </a:gridCol>
                <a:gridCol w="1163643">
                  <a:extLst>
                    <a:ext uri="{9D8B030D-6E8A-4147-A177-3AD203B41FA5}">
                      <a16:colId xmlns:a16="http://schemas.microsoft.com/office/drawing/2014/main" val="1737438270"/>
                    </a:ext>
                  </a:extLst>
                </a:gridCol>
                <a:gridCol w="115315">
                  <a:extLst>
                    <a:ext uri="{9D8B030D-6E8A-4147-A177-3AD203B41FA5}">
                      <a16:colId xmlns:a16="http://schemas.microsoft.com/office/drawing/2014/main" val="823360164"/>
                    </a:ext>
                  </a:extLst>
                </a:gridCol>
                <a:gridCol w="1710520">
                  <a:extLst>
                    <a:ext uri="{9D8B030D-6E8A-4147-A177-3AD203B41FA5}">
                      <a16:colId xmlns:a16="http://schemas.microsoft.com/office/drawing/2014/main" val="2021473503"/>
                    </a:ext>
                  </a:extLst>
                </a:gridCol>
                <a:gridCol w="1614421">
                  <a:extLst>
                    <a:ext uri="{9D8B030D-6E8A-4147-A177-3AD203B41FA5}">
                      <a16:colId xmlns:a16="http://schemas.microsoft.com/office/drawing/2014/main" val="3433592940"/>
                    </a:ext>
                  </a:extLst>
                </a:gridCol>
              </a:tblGrid>
              <a:tr h="462134">
                <a:tc>
                  <a:txBody>
                    <a:bodyPr/>
                    <a:lstStyle/>
                    <a:p>
                      <a:pPr algn="l" fontAlgn="ctr"/>
                      <a:endParaRPr lang="en-US" sz="20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ctr"/>
                      <a:endParaRPr lang="ja-JP" altLang="en-US" sz="20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0" marR="0" marT="0"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ctr"/>
                      <a:r>
                        <a:rPr lang="ja-JP" altLang="en-US" sz="2000" b="0" i="0" u="none" strike="noStrike" dirty="0">
                          <a:solidFill>
                            <a:srgbClr val="000000"/>
                          </a:solidFill>
                          <a:effectLst/>
                          <a:latin typeface="游ゴシック" panose="020B0400000000000000" pitchFamily="50" charset="-128"/>
                          <a:ea typeface="游ゴシック" panose="020B0400000000000000" pitchFamily="50" charset="-128"/>
                        </a:rPr>
                        <a:t>　</a:t>
                      </a:r>
                    </a:p>
                  </a:txBody>
                  <a:tcPr marL="0" marR="0" marT="0"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ctr"/>
                      <a:r>
                        <a:rPr lang="ja-JP" altLang="en-US" sz="20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0" marR="0" marT="0"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ctr"/>
                      <a:r>
                        <a:rPr lang="ja-JP" altLang="en-US" sz="20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0" marR="0" marT="0"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ctr"/>
                      <a:r>
                        <a:rPr lang="ja-JP" altLang="en-US" sz="20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0" marR="0" marT="0"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ctr"/>
                      <a:r>
                        <a:rPr lang="ja-JP" altLang="en-US" sz="20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0" marR="0" marT="0"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ctr"/>
                      <a:r>
                        <a:rPr lang="ja-JP" altLang="en-US" sz="20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0" marR="0" marT="0"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ctr"/>
                      <a:r>
                        <a:rPr lang="ja-JP" altLang="en-US" sz="20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0" marR="0" marT="0" marB="0" anchor="ctr">
                    <a:lnL>
                      <a:noFill/>
                    </a:lnL>
                    <a:lnR>
                      <a:noFill/>
                    </a:lnR>
                    <a:lnT>
                      <a:noFill/>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06409286"/>
                  </a:ext>
                </a:extLst>
              </a:tr>
              <a:tr h="982126">
                <a:tc>
                  <a:txBody>
                    <a:bodyPr/>
                    <a:lstStyle/>
                    <a:p>
                      <a:pPr algn="ctr" fontAlgn="ctr"/>
                      <a:r>
                        <a:rPr lang="en-US" altLang="ja-JP" sz="20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Age</a:t>
                      </a:r>
                      <a:endParaRPr lang="ja-JP" altLang="en-US" sz="20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endParaRPr>
                    </a:p>
                  </a:txBody>
                  <a:tcPr marL="0" marR="0"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ja-JP" sz="2000" b="0" i="0" u="none" strike="noStrike" dirty="0">
                          <a:solidFill>
                            <a:srgbClr val="000000"/>
                          </a:solidFill>
                          <a:effectLst/>
                          <a:latin typeface="Times New Roman" panose="02020603050405020304" pitchFamily="18" charset="0"/>
                          <a:ea typeface="+mn-ea"/>
                          <a:cs typeface="Times New Roman" panose="02020603050405020304" pitchFamily="18" charset="0"/>
                        </a:rPr>
                        <a:t>No. of registrants</a:t>
                      </a:r>
                      <a:endParaRPr lang="ja-JP" altLang="en-US" sz="20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endParaRPr>
                    </a:p>
                  </a:txBody>
                  <a:tcPr marL="0" marR="0"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ja-JP" sz="2000" b="0" i="0" u="none" strike="noStrike" dirty="0">
                          <a:solidFill>
                            <a:srgbClr val="000000"/>
                          </a:solidFill>
                          <a:effectLst/>
                          <a:latin typeface="Times New Roman" panose="02020603050405020304" pitchFamily="18" charset="0"/>
                          <a:ea typeface="+mn-ea"/>
                          <a:cs typeface="Times New Roman" panose="02020603050405020304" pitchFamily="18" charset="0"/>
                        </a:rPr>
                        <a:t>Anti-hypertensive drug users</a:t>
                      </a:r>
                      <a:endParaRPr lang="ja-JP" altLang="en-US" sz="20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endParaRPr>
                    </a:p>
                  </a:txBody>
                  <a:tcPr marL="0" marR="0"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ja-JP" altLang="en-US" sz="20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a:t>
                      </a:r>
                    </a:p>
                  </a:txBody>
                  <a:tcPr marL="0" marR="0"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ja-JP" sz="20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ARB </a:t>
                      </a:r>
                    </a:p>
                    <a:p>
                      <a:pPr algn="ctr" fontAlgn="ctr"/>
                      <a:r>
                        <a:rPr lang="en-US" altLang="ja-JP" sz="20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users</a:t>
                      </a:r>
                      <a:endParaRPr lang="ja-JP" altLang="en-US" sz="20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endParaRPr>
                    </a:p>
                  </a:txBody>
                  <a:tcPr marL="0" marR="0"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ja-JP" sz="20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a:t>
                      </a:r>
                    </a:p>
                  </a:txBody>
                  <a:tcPr marL="0" marR="0"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ja-JP" altLang="en-US" sz="20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　</a:t>
                      </a:r>
                    </a:p>
                  </a:txBody>
                  <a:tcPr marL="0" marR="0"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ja-JP" sz="2000" b="0" i="0" u="none" strike="noStrike" dirty="0">
                          <a:solidFill>
                            <a:srgbClr val="000000"/>
                          </a:solidFill>
                          <a:effectLst/>
                          <a:latin typeface="Times New Roman" panose="02020603050405020304" pitchFamily="18" charset="0"/>
                          <a:ea typeface="+mn-ea"/>
                          <a:cs typeface="Times New Roman" panose="02020603050405020304" pitchFamily="18" charset="0"/>
                        </a:rPr>
                        <a:t>non-hypertensive drug users</a:t>
                      </a:r>
                      <a:endParaRPr lang="ja-JP" altLang="en-US" sz="20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endParaRPr>
                    </a:p>
                  </a:txBody>
                  <a:tcPr marL="0" marR="0"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ja-JP" sz="20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a:t>
                      </a:r>
                      <a:endParaRPr lang="ja-JP" altLang="en-US" sz="20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endParaRPr>
                    </a:p>
                  </a:txBody>
                  <a:tcPr marL="0" marR="0"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65886368"/>
                  </a:ext>
                </a:extLst>
              </a:tr>
              <a:tr h="387823">
                <a:tc>
                  <a:txBody>
                    <a:bodyPr/>
                    <a:lstStyle/>
                    <a:p>
                      <a:pPr algn="ctr" fontAlgn="ctr"/>
                      <a:r>
                        <a:rPr lang="en-US" altLang="ja-JP" sz="20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57-60</a:t>
                      </a:r>
                    </a:p>
                  </a:txBody>
                  <a:tcPr marL="0" marR="0" marT="0"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ctr" fontAlgn="ctr"/>
                      <a:r>
                        <a:rPr lang="en-US" altLang="ja-JP" sz="20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98945</a:t>
                      </a:r>
                    </a:p>
                  </a:txBody>
                  <a:tcPr marL="0" marR="0" marT="0"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ctr" fontAlgn="ctr"/>
                      <a:r>
                        <a:rPr lang="en-US" altLang="ja-JP" sz="20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42357</a:t>
                      </a:r>
                    </a:p>
                  </a:txBody>
                  <a:tcPr marL="0" marR="0" marT="0"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ctr" fontAlgn="ctr"/>
                      <a:r>
                        <a:rPr lang="en-US" altLang="ja-JP" sz="20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42.8 </a:t>
                      </a:r>
                    </a:p>
                  </a:txBody>
                  <a:tcPr marL="0" marR="0" marT="0"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ctr" fontAlgn="ctr"/>
                      <a:r>
                        <a:rPr lang="en-US" altLang="ja-JP" sz="20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28134</a:t>
                      </a:r>
                    </a:p>
                  </a:txBody>
                  <a:tcPr marL="0" marR="0" marT="0"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ctr" fontAlgn="ctr"/>
                      <a:r>
                        <a:rPr lang="en-US" altLang="ja-JP" sz="20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28.4 </a:t>
                      </a:r>
                    </a:p>
                  </a:txBody>
                  <a:tcPr marL="0" marR="0" marT="0"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ctr" fontAlgn="ctr"/>
                      <a:endParaRPr lang="ja-JP" altLang="en-US" sz="2000" b="0" i="0" u="none" strike="noStrike">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endParaRPr>
                    </a:p>
                  </a:txBody>
                  <a:tcPr marL="0" marR="0" marT="0"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ctr" fontAlgn="ctr"/>
                      <a:r>
                        <a:rPr lang="en-US" altLang="ja-JP" sz="20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28454</a:t>
                      </a:r>
                    </a:p>
                  </a:txBody>
                  <a:tcPr marL="0" marR="0" marT="0"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ctr" fontAlgn="ctr"/>
                      <a:r>
                        <a:rPr lang="en-US" altLang="ja-JP" sz="20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28.8</a:t>
                      </a:r>
                    </a:p>
                  </a:txBody>
                  <a:tcPr marL="0" marR="0" marT="0" marB="0" anchor="ctr">
                    <a:lnL>
                      <a:noFill/>
                    </a:lnL>
                    <a:lnR>
                      <a:noFill/>
                    </a:lnR>
                    <a:lnT w="12700" cap="flat" cmpd="sng" algn="ctr">
                      <a:solidFill>
                        <a:schemeClr val="tx1"/>
                      </a:solidFill>
                      <a:prstDash val="solid"/>
                      <a:round/>
                      <a:headEnd type="none" w="med" len="med"/>
                      <a:tailEnd type="none" w="med" len="med"/>
                    </a:lnT>
                    <a:lnB>
                      <a:noFill/>
                    </a:lnB>
                  </a:tcPr>
                </a:tc>
                <a:extLst>
                  <a:ext uri="{0D108BD9-81ED-4DB2-BD59-A6C34878D82A}">
                    <a16:rowId xmlns:a16="http://schemas.microsoft.com/office/drawing/2014/main" val="3892416843"/>
                  </a:ext>
                </a:extLst>
              </a:tr>
              <a:tr h="387823">
                <a:tc>
                  <a:txBody>
                    <a:bodyPr/>
                    <a:lstStyle/>
                    <a:p>
                      <a:pPr algn="ctr" fontAlgn="ctr"/>
                      <a:r>
                        <a:rPr lang="en-US" altLang="ja-JP" sz="2000" b="0" i="0" u="none" strike="noStrike">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61-65</a:t>
                      </a:r>
                    </a:p>
                  </a:txBody>
                  <a:tcPr marL="0" marR="0" marT="0" marB="0" anchor="ctr">
                    <a:lnL>
                      <a:noFill/>
                    </a:lnL>
                    <a:lnR>
                      <a:noFill/>
                    </a:lnR>
                    <a:lnT>
                      <a:noFill/>
                    </a:lnT>
                    <a:lnB>
                      <a:noFill/>
                    </a:lnB>
                  </a:tcPr>
                </a:tc>
                <a:tc>
                  <a:txBody>
                    <a:bodyPr/>
                    <a:lstStyle/>
                    <a:p>
                      <a:pPr algn="ctr" fontAlgn="ctr"/>
                      <a:r>
                        <a:rPr lang="en-US" altLang="ja-JP" sz="20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125377</a:t>
                      </a:r>
                    </a:p>
                  </a:txBody>
                  <a:tcPr marL="0" marR="0" marT="0" marB="0" anchor="ctr">
                    <a:lnL>
                      <a:noFill/>
                    </a:lnL>
                    <a:lnR>
                      <a:noFill/>
                    </a:lnR>
                    <a:lnT>
                      <a:noFill/>
                    </a:lnT>
                    <a:lnB>
                      <a:noFill/>
                    </a:lnB>
                  </a:tcPr>
                </a:tc>
                <a:tc>
                  <a:txBody>
                    <a:bodyPr/>
                    <a:lstStyle/>
                    <a:p>
                      <a:pPr algn="ctr" fontAlgn="ctr"/>
                      <a:r>
                        <a:rPr lang="en-US" altLang="ja-JP" sz="2000" b="0" i="0" u="none" strike="noStrike">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59766</a:t>
                      </a:r>
                    </a:p>
                  </a:txBody>
                  <a:tcPr marL="0" marR="0" marT="0" marB="0" anchor="ctr">
                    <a:lnL>
                      <a:noFill/>
                    </a:lnL>
                    <a:lnR>
                      <a:noFill/>
                    </a:lnR>
                    <a:lnT>
                      <a:noFill/>
                    </a:lnT>
                    <a:lnB>
                      <a:noFill/>
                    </a:lnB>
                  </a:tcPr>
                </a:tc>
                <a:tc>
                  <a:txBody>
                    <a:bodyPr/>
                    <a:lstStyle/>
                    <a:p>
                      <a:pPr algn="ctr" fontAlgn="ctr"/>
                      <a:r>
                        <a:rPr lang="en-US" altLang="ja-JP" sz="2000" b="0" i="0" u="none" strike="noStrike">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47.7 </a:t>
                      </a:r>
                    </a:p>
                  </a:txBody>
                  <a:tcPr marL="0" marR="0" marT="0" marB="0" anchor="ctr">
                    <a:lnL>
                      <a:noFill/>
                    </a:lnL>
                    <a:lnR>
                      <a:noFill/>
                    </a:lnR>
                    <a:lnT>
                      <a:noFill/>
                    </a:lnT>
                    <a:lnB>
                      <a:noFill/>
                    </a:lnB>
                  </a:tcPr>
                </a:tc>
                <a:tc>
                  <a:txBody>
                    <a:bodyPr/>
                    <a:lstStyle/>
                    <a:p>
                      <a:pPr algn="ctr" fontAlgn="ctr"/>
                      <a:r>
                        <a:rPr lang="en-US" altLang="ja-JP" sz="20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39555</a:t>
                      </a:r>
                    </a:p>
                  </a:txBody>
                  <a:tcPr marL="0" marR="0" marT="0" marB="0" anchor="ctr">
                    <a:lnL>
                      <a:noFill/>
                    </a:lnL>
                    <a:lnR>
                      <a:noFill/>
                    </a:lnR>
                    <a:lnT>
                      <a:noFill/>
                    </a:lnT>
                    <a:lnB>
                      <a:noFill/>
                    </a:lnB>
                  </a:tcPr>
                </a:tc>
                <a:tc>
                  <a:txBody>
                    <a:bodyPr/>
                    <a:lstStyle/>
                    <a:p>
                      <a:pPr algn="ctr" fontAlgn="ctr"/>
                      <a:r>
                        <a:rPr lang="en-US" altLang="ja-JP" sz="2000" b="0" i="0" u="none" strike="noStrike">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31.5 </a:t>
                      </a:r>
                    </a:p>
                  </a:txBody>
                  <a:tcPr marL="0" marR="0" marT="0" marB="0" anchor="ctr">
                    <a:lnL>
                      <a:noFill/>
                    </a:lnL>
                    <a:lnR>
                      <a:noFill/>
                    </a:lnR>
                    <a:lnT>
                      <a:noFill/>
                    </a:lnT>
                    <a:lnB>
                      <a:noFill/>
                    </a:lnB>
                  </a:tcPr>
                </a:tc>
                <a:tc>
                  <a:txBody>
                    <a:bodyPr/>
                    <a:lstStyle/>
                    <a:p>
                      <a:pPr algn="ctr" fontAlgn="ctr"/>
                      <a:endParaRPr lang="ja-JP" altLang="en-US" sz="2000" b="0" i="0" u="none" strike="noStrike">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endParaRPr>
                    </a:p>
                  </a:txBody>
                  <a:tcPr marL="0" marR="0" marT="0" marB="0" anchor="ctr">
                    <a:lnL>
                      <a:noFill/>
                    </a:lnL>
                    <a:lnR>
                      <a:noFill/>
                    </a:lnR>
                    <a:lnT>
                      <a:noFill/>
                    </a:lnT>
                    <a:lnB>
                      <a:noFill/>
                    </a:lnB>
                  </a:tcPr>
                </a:tc>
                <a:tc>
                  <a:txBody>
                    <a:bodyPr/>
                    <a:lstStyle/>
                    <a:p>
                      <a:pPr algn="ctr" fontAlgn="ctr"/>
                      <a:r>
                        <a:rPr lang="en-US" altLang="ja-JP" sz="20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26056</a:t>
                      </a:r>
                    </a:p>
                  </a:txBody>
                  <a:tcPr marL="0" marR="0" marT="0" marB="0" anchor="ctr">
                    <a:lnL>
                      <a:noFill/>
                    </a:lnL>
                    <a:lnR>
                      <a:noFill/>
                    </a:lnR>
                    <a:lnT>
                      <a:noFill/>
                    </a:lnT>
                    <a:lnB>
                      <a:noFill/>
                    </a:lnB>
                  </a:tcPr>
                </a:tc>
                <a:tc>
                  <a:txBody>
                    <a:bodyPr/>
                    <a:lstStyle/>
                    <a:p>
                      <a:pPr algn="ctr" fontAlgn="ctr"/>
                      <a:r>
                        <a:rPr lang="en-US" altLang="ja-JP" sz="20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20.8</a:t>
                      </a:r>
                    </a:p>
                  </a:txBody>
                  <a:tcPr marL="0" marR="0" marT="0" marB="0" anchor="ctr">
                    <a:lnL>
                      <a:noFill/>
                    </a:lnL>
                    <a:lnR>
                      <a:noFill/>
                    </a:lnR>
                    <a:lnT>
                      <a:noFill/>
                    </a:lnT>
                    <a:lnB>
                      <a:noFill/>
                    </a:lnB>
                  </a:tcPr>
                </a:tc>
                <a:extLst>
                  <a:ext uri="{0D108BD9-81ED-4DB2-BD59-A6C34878D82A}">
                    <a16:rowId xmlns:a16="http://schemas.microsoft.com/office/drawing/2014/main" val="2345736779"/>
                  </a:ext>
                </a:extLst>
              </a:tr>
              <a:tr h="387823">
                <a:tc>
                  <a:txBody>
                    <a:bodyPr/>
                    <a:lstStyle/>
                    <a:p>
                      <a:pPr algn="ctr" fontAlgn="ctr"/>
                      <a:r>
                        <a:rPr lang="en-US" altLang="ja-JP" sz="2000" b="0" i="0" u="none" strike="noStrike">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66-70</a:t>
                      </a:r>
                    </a:p>
                  </a:txBody>
                  <a:tcPr marL="0" marR="0" marT="0" marB="0" anchor="ctr">
                    <a:lnL>
                      <a:noFill/>
                    </a:lnL>
                    <a:lnR>
                      <a:noFill/>
                    </a:lnR>
                    <a:lnT>
                      <a:noFill/>
                    </a:lnT>
                    <a:lnB>
                      <a:noFill/>
                    </a:lnB>
                  </a:tcPr>
                </a:tc>
                <a:tc>
                  <a:txBody>
                    <a:bodyPr/>
                    <a:lstStyle/>
                    <a:p>
                      <a:pPr algn="ctr" fontAlgn="ctr"/>
                      <a:r>
                        <a:rPr lang="en-US" altLang="ja-JP" sz="2000" b="0" i="0" u="none" strike="noStrike">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48104</a:t>
                      </a:r>
                    </a:p>
                  </a:txBody>
                  <a:tcPr marL="0" marR="0" marT="0" marB="0" anchor="ctr">
                    <a:lnL>
                      <a:noFill/>
                    </a:lnL>
                    <a:lnR>
                      <a:noFill/>
                    </a:lnR>
                    <a:lnT>
                      <a:noFill/>
                    </a:lnT>
                    <a:lnB>
                      <a:noFill/>
                    </a:lnB>
                  </a:tcPr>
                </a:tc>
                <a:tc>
                  <a:txBody>
                    <a:bodyPr/>
                    <a:lstStyle/>
                    <a:p>
                      <a:pPr algn="ctr" fontAlgn="ctr"/>
                      <a:r>
                        <a:rPr lang="en-US" altLang="ja-JP" sz="20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25310</a:t>
                      </a:r>
                    </a:p>
                  </a:txBody>
                  <a:tcPr marL="0" marR="0" marT="0" marB="0" anchor="ctr">
                    <a:lnL>
                      <a:noFill/>
                    </a:lnL>
                    <a:lnR>
                      <a:noFill/>
                    </a:lnR>
                    <a:lnT>
                      <a:noFill/>
                    </a:lnT>
                    <a:lnB>
                      <a:noFill/>
                    </a:lnB>
                  </a:tcPr>
                </a:tc>
                <a:tc>
                  <a:txBody>
                    <a:bodyPr/>
                    <a:lstStyle/>
                    <a:p>
                      <a:pPr algn="ctr" fontAlgn="ctr"/>
                      <a:r>
                        <a:rPr lang="en-US" altLang="ja-JP" sz="2000" b="0" i="0" u="none" strike="noStrike">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52.6 </a:t>
                      </a:r>
                    </a:p>
                  </a:txBody>
                  <a:tcPr marL="0" marR="0" marT="0" marB="0" anchor="ctr">
                    <a:lnL>
                      <a:noFill/>
                    </a:lnL>
                    <a:lnR>
                      <a:noFill/>
                    </a:lnR>
                    <a:lnT>
                      <a:noFill/>
                    </a:lnT>
                    <a:lnB>
                      <a:noFill/>
                    </a:lnB>
                  </a:tcPr>
                </a:tc>
                <a:tc>
                  <a:txBody>
                    <a:bodyPr/>
                    <a:lstStyle/>
                    <a:p>
                      <a:pPr algn="ctr" fontAlgn="ctr"/>
                      <a:r>
                        <a:rPr lang="en-US" altLang="ja-JP" sz="20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16361</a:t>
                      </a:r>
                    </a:p>
                  </a:txBody>
                  <a:tcPr marL="0" marR="0" marT="0" marB="0" anchor="ctr">
                    <a:lnL>
                      <a:noFill/>
                    </a:lnL>
                    <a:lnR>
                      <a:noFill/>
                    </a:lnR>
                    <a:lnT>
                      <a:noFill/>
                    </a:lnT>
                    <a:lnB>
                      <a:noFill/>
                    </a:lnB>
                  </a:tcPr>
                </a:tc>
                <a:tc>
                  <a:txBody>
                    <a:bodyPr/>
                    <a:lstStyle/>
                    <a:p>
                      <a:pPr algn="ctr" fontAlgn="ctr"/>
                      <a:r>
                        <a:rPr lang="en-US" altLang="ja-JP" sz="20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34.0 </a:t>
                      </a:r>
                    </a:p>
                  </a:txBody>
                  <a:tcPr marL="0" marR="0" marT="0" marB="0" anchor="ctr">
                    <a:lnL>
                      <a:noFill/>
                    </a:lnL>
                    <a:lnR>
                      <a:noFill/>
                    </a:lnR>
                    <a:lnT>
                      <a:noFill/>
                    </a:lnT>
                    <a:lnB>
                      <a:noFill/>
                    </a:lnB>
                  </a:tcPr>
                </a:tc>
                <a:tc>
                  <a:txBody>
                    <a:bodyPr/>
                    <a:lstStyle/>
                    <a:p>
                      <a:pPr algn="ctr" fontAlgn="ctr"/>
                      <a:endParaRPr lang="ja-JP" altLang="en-US" sz="2000" b="0" i="0" u="none" strike="noStrike">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endParaRPr>
                    </a:p>
                  </a:txBody>
                  <a:tcPr marL="0" marR="0" marT="0" marB="0" anchor="ctr">
                    <a:lnL>
                      <a:noFill/>
                    </a:lnL>
                    <a:lnR>
                      <a:noFill/>
                    </a:lnR>
                    <a:lnT>
                      <a:noFill/>
                    </a:lnT>
                    <a:lnB>
                      <a:noFill/>
                    </a:lnB>
                  </a:tcPr>
                </a:tc>
                <a:tc>
                  <a:txBody>
                    <a:bodyPr/>
                    <a:lstStyle/>
                    <a:p>
                      <a:pPr algn="ctr" fontAlgn="ctr"/>
                      <a:r>
                        <a:rPr lang="en-US" altLang="ja-JP" sz="20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6433</a:t>
                      </a:r>
                    </a:p>
                  </a:txBody>
                  <a:tcPr marL="0" marR="0" marT="0" marB="0" anchor="ctr">
                    <a:lnL>
                      <a:noFill/>
                    </a:lnL>
                    <a:lnR>
                      <a:noFill/>
                    </a:lnR>
                    <a:lnT>
                      <a:noFill/>
                    </a:lnT>
                    <a:lnB>
                      <a:noFill/>
                    </a:lnB>
                  </a:tcPr>
                </a:tc>
                <a:tc>
                  <a:txBody>
                    <a:bodyPr/>
                    <a:lstStyle/>
                    <a:p>
                      <a:pPr algn="ctr" fontAlgn="ctr"/>
                      <a:r>
                        <a:rPr lang="en-US" altLang="ja-JP" sz="20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13.4</a:t>
                      </a:r>
                    </a:p>
                  </a:txBody>
                  <a:tcPr marL="0" marR="0" marT="0" marB="0" anchor="ctr">
                    <a:lnL>
                      <a:noFill/>
                    </a:lnL>
                    <a:lnR>
                      <a:noFill/>
                    </a:lnR>
                    <a:lnT>
                      <a:noFill/>
                    </a:lnT>
                    <a:lnB>
                      <a:noFill/>
                    </a:lnB>
                  </a:tcPr>
                </a:tc>
                <a:extLst>
                  <a:ext uri="{0D108BD9-81ED-4DB2-BD59-A6C34878D82A}">
                    <a16:rowId xmlns:a16="http://schemas.microsoft.com/office/drawing/2014/main" val="3097067066"/>
                  </a:ext>
                </a:extLst>
              </a:tr>
              <a:tr h="387823">
                <a:tc>
                  <a:txBody>
                    <a:bodyPr/>
                    <a:lstStyle/>
                    <a:p>
                      <a:pPr algn="ctr" fontAlgn="ctr"/>
                      <a:r>
                        <a:rPr lang="en-US" altLang="ja-JP" sz="20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71-75</a:t>
                      </a:r>
                    </a:p>
                  </a:txBody>
                  <a:tcPr marL="0" marR="0" marT="0"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ctr"/>
                      <a:r>
                        <a:rPr lang="en-US" altLang="ja-JP" sz="20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15072</a:t>
                      </a:r>
                    </a:p>
                  </a:txBody>
                  <a:tcPr marL="0" marR="0" marT="0"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ctr"/>
                      <a:r>
                        <a:rPr lang="en-US" altLang="ja-JP" sz="20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8955</a:t>
                      </a:r>
                    </a:p>
                  </a:txBody>
                  <a:tcPr marL="0" marR="0" marT="0"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ctr"/>
                      <a:r>
                        <a:rPr lang="en-US" altLang="ja-JP" sz="20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59.4 </a:t>
                      </a:r>
                    </a:p>
                  </a:txBody>
                  <a:tcPr marL="0" marR="0" marT="0"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ctr"/>
                      <a:r>
                        <a:rPr lang="en-US" altLang="ja-JP" sz="20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5739</a:t>
                      </a:r>
                    </a:p>
                  </a:txBody>
                  <a:tcPr marL="0" marR="0" marT="0"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ctr"/>
                      <a:r>
                        <a:rPr lang="en-US" altLang="ja-JP" sz="20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38.1 </a:t>
                      </a:r>
                    </a:p>
                  </a:txBody>
                  <a:tcPr marL="0" marR="0" marT="0"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ctr"/>
                      <a:r>
                        <a:rPr lang="ja-JP" altLang="en-US" sz="2000" b="0" i="0" u="none" strike="noStrike">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　</a:t>
                      </a:r>
                    </a:p>
                  </a:txBody>
                  <a:tcPr marL="0" marR="0" marT="0"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ctr"/>
                      <a:r>
                        <a:rPr lang="en-US" altLang="ja-JP" sz="20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378</a:t>
                      </a:r>
                    </a:p>
                  </a:txBody>
                  <a:tcPr marL="0" marR="0" marT="0"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ctr"/>
                      <a:r>
                        <a:rPr lang="en-US" altLang="ja-JP" sz="20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2.5</a:t>
                      </a:r>
                    </a:p>
                  </a:txBody>
                  <a:tcPr marL="0" marR="0" marT="0" marB="0" anchor="ctr">
                    <a:lnL>
                      <a:noFill/>
                    </a:lnL>
                    <a:lnR>
                      <a:noFill/>
                    </a:lnR>
                    <a:lnT>
                      <a:noFill/>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79464226"/>
                  </a:ext>
                </a:extLst>
              </a:tr>
              <a:tr h="387823">
                <a:tc>
                  <a:txBody>
                    <a:bodyPr/>
                    <a:lstStyle/>
                    <a:p>
                      <a:pPr algn="ctr" fontAlgn="ctr"/>
                      <a:r>
                        <a:rPr lang="en-US" altLang="ja-JP" sz="20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Total</a:t>
                      </a:r>
                    </a:p>
                  </a:txBody>
                  <a:tcPr marL="0" marR="0"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altLang="ja-JP" sz="2000" b="0" i="0" u="none" strike="noStrike" dirty="0">
                          <a:solidFill>
                            <a:srgbClr val="000000"/>
                          </a:solidFill>
                          <a:effectLst/>
                          <a:latin typeface="Times New Roman" panose="02020603050405020304" pitchFamily="18" charset="0"/>
                          <a:ea typeface="+mn-ea"/>
                          <a:cs typeface="Times New Roman" panose="02020603050405020304" pitchFamily="18" charset="0"/>
                        </a:rPr>
                        <a:t>287498</a:t>
                      </a:r>
                    </a:p>
                  </a:txBody>
                  <a:tcPr marL="0" marR="0"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altLang="ja-JP" sz="2000" b="0" i="0" u="none" strike="noStrike" dirty="0">
                          <a:solidFill>
                            <a:srgbClr val="000000"/>
                          </a:solidFill>
                          <a:effectLst/>
                          <a:latin typeface="Times New Roman" panose="02020603050405020304" pitchFamily="18" charset="0"/>
                          <a:ea typeface="+mn-ea"/>
                          <a:cs typeface="Times New Roman" panose="02020603050405020304" pitchFamily="18" charset="0"/>
                        </a:rPr>
                        <a:t>136388</a:t>
                      </a:r>
                      <a:endParaRPr lang="en-US" altLang="ja-JP" sz="20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endParaRPr>
                    </a:p>
                  </a:txBody>
                  <a:tcPr marL="0" marR="0"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altLang="ja-JP" sz="20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47.4</a:t>
                      </a:r>
                    </a:p>
                  </a:txBody>
                  <a:tcPr marL="0" marR="0"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altLang="ja-JP" sz="2000" b="0" i="0" u="none" strike="noStrike" dirty="0">
                          <a:solidFill>
                            <a:srgbClr val="000000"/>
                          </a:solidFill>
                          <a:effectLst/>
                          <a:latin typeface="Times New Roman" panose="02020603050405020304" pitchFamily="18" charset="0"/>
                          <a:ea typeface="+mn-ea"/>
                          <a:cs typeface="Times New Roman" panose="02020603050405020304" pitchFamily="18" charset="0"/>
                        </a:rPr>
                        <a:t>89789</a:t>
                      </a:r>
                      <a:endParaRPr lang="en-US" altLang="ja-JP" sz="20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endParaRPr>
                    </a:p>
                  </a:txBody>
                  <a:tcPr marL="0" marR="0"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altLang="ja-JP" sz="20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31.2</a:t>
                      </a:r>
                    </a:p>
                  </a:txBody>
                  <a:tcPr marL="0" marR="0"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endParaRPr lang="ja-JP" altLang="en-US" sz="20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endParaRPr>
                    </a:p>
                  </a:txBody>
                  <a:tcPr marL="0" marR="0"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altLang="ja-JP" sz="2000" b="0" i="0" u="none" strike="noStrike" dirty="0">
                          <a:solidFill>
                            <a:srgbClr val="000000"/>
                          </a:solidFill>
                          <a:effectLst/>
                          <a:latin typeface="Times New Roman" panose="02020603050405020304" pitchFamily="18" charset="0"/>
                          <a:ea typeface="+mn-ea"/>
                          <a:cs typeface="Times New Roman" panose="02020603050405020304" pitchFamily="18" charset="0"/>
                        </a:rPr>
                        <a:t>61321</a:t>
                      </a:r>
                      <a:endParaRPr lang="en-US" altLang="ja-JP" sz="20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endParaRPr>
                    </a:p>
                  </a:txBody>
                  <a:tcPr marL="0" marR="0"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altLang="ja-JP" sz="2000" b="0" i="0" u="none" strike="noStrike" dirty="0">
                          <a:solidFill>
                            <a:srgbClr val="000000"/>
                          </a:solidFill>
                          <a:effectLst/>
                          <a:latin typeface="Times New Roman" panose="02020603050405020304" pitchFamily="18" charset="0"/>
                          <a:ea typeface="+mn-ea"/>
                          <a:cs typeface="Times New Roman" panose="02020603050405020304" pitchFamily="18" charset="0"/>
                        </a:rPr>
                        <a:t>21.4</a:t>
                      </a:r>
                      <a:endParaRPr lang="en-US" altLang="ja-JP" sz="20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endParaRPr>
                    </a:p>
                  </a:txBody>
                  <a:tcPr marL="0" marR="0"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24444721"/>
                  </a:ext>
                </a:extLst>
              </a:tr>
            </a:tbl>
          </a:graphicData>
        </a:graphic>
      </p:graphicFrame>
      <p:sp>
        <p:nvSpPr>
          <p:cNvPr id="4" name="テキスト ボックス 3">
            <a:extLst>
              <a:ext uri="{FF2B5EF4-FFF2-40B4-BE49-F238E27FC236}">
                <a16:creationId xmlns:a16="http://schemas.microsoft.com/office/drawing/2014/main" id="{E66A0635-E4D1-5407-61E3-458B30E0DEE9}"/>
              </a:ext>
            </a:extLst>
          </p:cNvPr>
          <p:cNvSpPr txBox="1"/>
          <p:nvPr/>
        </p:nvSpPr>
        <p:spPr>
          <a:xfrm>
            <a:off x="435935" y="916694"/>
            <a:ext cx="761291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0" u="none" strike="noStrike" kern="1200" cap="none" spc="0" normalizeH="0" baseline="0" noProof="0" dirty="0">
                <a:ln>
                  <a:noFill/>
                </a:ln>
                <a:solidFill>
                  <a:prstClr val="black"/>
                </a:solidFill>
                <a:effectLst/>
                <a:uLnTx/>
                <a:uFillTx/>
                <a:latin typeface="Times New Roman" panose="02020603050405020304" pitchFamily="18" charset="0"/>
                <a:ea typeface="游ゴシック" panose="020B0400000000000000" pitchFamily="50" charset="-128"/>
                <a:cs typeface="Times New Roman" panose="02020603050405020304" pitchFamily="18" charset="0"/>
              </a:rPr>
              <a:t>Table 1. JMDC data; Percentage of people taking antihypertensive drugs by age </a:t>
            </a:r>
          </a:p>
        </p:txBody>
      </p:sp>
    </p:spTree>
    <p:extLst>
      <p:ext uri="{BB962C8B-B14F-4D97-AF65-F5344CB8AC3E}">
        <p14:creationId xmlns:p14="http://schemas.microsoft.com/office/powerpoint/2010/main" val="5787606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 1">
            <a:extLst>
              <a:ext uri="{FF2B5EF4-FFF2-40B4-BE49-F238E27FC236}">
                <a16:creationId xmlns:a16="http://schemas.microsoft.com/office/drawing/2014/main" id="{FFC31629-E8DA-4B4D-F4F5-108E969B70F0}"/>
              </a:ext>
            </a:extLst>
          </p:cNvPr>
          <p:cNvGraphicFramePr>
            <a:graphicFrameLocks noGrp="1"/>
          </p:cNvGraphicFramePr>
          <p:nvPr>
            <p:extLst>
              <p:ext uri="{D42A27DB-BD31-4B8C-83A1-F6EECF244321}">
                <p14:modId xmlns:p14="http://schemas.microsoft.com/office/powerpoint/2010/main" val="1220110505"/>
              </p:ext>
            </p:extLst>
          </p:nvPr>
        </p:nvGraphicFramePr>
        <p:xfrm>
          <a:off x="2236382" y="1561710"/>
          <a:ext cx="6836732" cy="2788630"/>
        </p:xfrm>
        <a:graphic>
          <a:graphicData uri="http://schemas.openxmlformats.org/drawingml/2006/table">
            <a:tbl>
              <a:tblPr/>
              <a:tblGrid>
                <a:gridCol w="2009553">
                  <a:extLst>
                    <a:ext uri="{9D8B030D-6E8A-4147-A177-3AD203B41FA5}">
                      <a16:colId xmlns:a16="http://schemas.microsoft.com/office/drawing/2014/main" val="4175052169"/>
                    </a:ext>
                  </a:extLst>
                </a:gridCol>
                <a:gridCol w="1408813">
                  <a:extLst>
                    <a:ext uri="{9D8B030D-6E8A-4147-A177-3AD203B41FA5}">
                      <a16:colId xmlns:a16="http://schemas.microsoft.com/office/drawing/2014/main" val="960876537"/>
                    </a:ext>
                  </a:extLst>
                </a:gridCol>
                <a:gridCol w="1709183">
                  <a:extLst>
                    <a:ext uri="{9D8B030D-6E8A-4147-A177-3AD203B41FA5}">
                      <a16:colId xmlns:a16="http://schemas.microsoft.com/office/drawing/2014/main" val="1874300045"/>
                    </a:ext>
                  </a:extLst>
                </a:gridCol>
                <a:gridCol w="1709183">
                  <a:extLst>
                    <a:ext uri="{9D8B030D-6E8A-4147-A177-3AD203B41FA5}">
                      <a16:colId xmlns:a16="http://schemas.microsoft.com/office/drawing/2014/main" val="2454658386"/>
                    </a:ext>
                  </a:extLst>
                </a:gridCol>
              </a:tblGrid>
              <a:tr h="557726">
                <a:tc>
                  <a:txBody>
                    <a:bodyPr/>
                    <a:lstStyle/>
                    <a:p>
                      <a:pPr algn="l" fontAlgn="ctr"/>
                      <a:r>
                        <a:rPr lang="ja-JP" altLang="en-US" sz="1800" b="0" i="0" u="none" strike="noStrike" dirty="0">
                          <a:solidFill>
                            <a:srgbClr val="000000"/>
                          </a:solidFill>
                          <a:effectLst/>
                          <a:latin typeface="Times New Roman" panose="02020603050405020304" pitchFamily="18" charset="0"/>
                          <a:ea typeface="Meiryo UI" panose="020B0604030504040204" pitchFamily="50" charset="-128"/>
                          <a:cs typeface="Times New Roman" panose="02020603050405020304" pitchFamily="18" charset="0"/>
                        </a:rPr>
                        <a:t>　</a:t>
                      </a:r>
                    </a:p>
                  </a:txBody>
                  <a:tcPr marL="0" marR="0"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ja-JP" sz="1800" b="0" i="0" u="none" strike="noStrike" dirty="0">
                          <a:solidFill>
                            <a:srgbClr val="000000"/>
                          </a:solidFill>
                          <a:effectLst/>
                          <a:latin typeface="Times New Roman" panose="02020603050405020304" pitchFamily="18" charset="0"/>
                          <a:ea typeface="Meiryo UI" panose="020B0604030504040204" pitchFamily="50" charset="-128"/>
                          <a:cs typeface="Times New Roman" panose="02020603050405020304" pitchFamily="18" charset="0"/>
                        </a:rPr>
                        <a:t>Negative</a:t>
                      </a:r>
                      <a:endParaRPr lang="ja-JP" altLang="en-US" sz="1800" b="0" i="0" u="none" strike="noStrike" dirty="0">
                        <a:solidFill>
                          <a:srgbClr val="000000"/>
                        </a:solidFill>
                        <a:effectLst/>
                        <a:latin typeface="Times New Roman" panose="02020603050405020304" pitchFamily="18" charset="0"/>
                        <a:ea typeface="Meiryo UI" panose="020B0604030504040204" pitchFamily="50" charset="-128"/>
                        <a:cs typeface="Times New Roman" panose="02020603050405020304" pitchFamily="18" charset="0"/>
                      </a:endParaRPr>
                    </a:p>
                  </a:txBody>
                  <a:tcPr marL="0" marR="0"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ja-JP" sz="1800" b="0" i="0" u="none" strike="noStrike" dirty="0">
                          <a:solidFill>
                            <a:srgbClr val="000000"/>
                          </a:solidFill>
                          <a:effectLst/>
                          <a:latin typeface="Times New Roman" panose="02020603050405020304" pitchFamily="18" charset="0"/>
                          <a:ea typeface="Meiryo UI" panose="020B0604030504040204" pitchFamily="50" charset="-128"/>
                          <a:cs typeface="Times New Roman" panose="02020603050405020304" pitchFamily="18" charset="0"/>
                        </a:rPr>
                        <a:t>Positive</a:t>
                      </a:r>
                      <a:endParaRPr lang="ja-JP" altLang="en-US" sz="1800" b="0" i="0" u="none" strike="noStrike" dirty="0">
                        <a:solidFill>
                          <a:srgbClr val="000000"/>
                        </a:solidFill>
                        <a:effectLst/>
                        <a:latin typeface="Times New Roman" panose="02020603050405020304" pitchFamily="18" charset="0"/>
                        <a:ea typeface="Meiryo UI" panose="020B0604030504040204" pitchFamily="50" charset="-128"/>
                        <a:cs typeface="Times New Roman" panose="02020603050405020304" pitchFamily="18" charset="0"/>
                      </a:endParaRPr>
                    </a:p>
                  </a:txBody>
                  <a:tcPr marL="0" marR="0"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ja-JP" sz="1800" b="0" i="0" u="none" strike="noStrike" dirty="0">
                          <a:solidFill>
                            <a:srgbClr val="000000"/>
                          </a:solidFill>
                          <a:effectLst/>
                          <a:latin typeface="Times New Roman" panose="02020603050405020304" pitchFamily="18" charset="0"/>
                          <a:ea typeface="Meiryo UI" panose="020B0604030504040204" pitchFamily="50" charset="-128"/>
                          <a:cs typeface="Times New Roman" panose="02020603050405020304" pitchFamily="18" charset="0"/>
                        </a:rPr>
                        <a:t>Positive Rate</a:t>
                      </a:r>
                      <a:endParaRPr lang="ja-JP" altLang="en-US" sz="1800" b="0" i="0" u="none" strike="noStrike" dirty="0">
                        <a:solidFill>
                          <a:srgbClr val="000000"/>
                        </a:solidFill>
                        <a:effectLst/>
                        <a:latin typeface="Times New Roman" panose="02020603050405020304" pitchFamily="18" charset="0"/>
                        <a:ea typeface="Meiryo UI" panose="020B0604030504040204" pitchFamily="50" charset="-128"/>
                        <a:cs typeface="Times New Roman" panose="02020603050405020304" pitchFamily="18" charset="0"/>
                      </a:endParaRPr>
                    </a:p>
                  </a:txBody>
                  <a:tcPr marL="0" marR="0"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91420506"/>
                  </a:ext>
                </a:extLst>
              </a:tr>
              <a:tr h="557726">
                <a:tc>
                  <a:txBody>
                    <a:bodyPr/>
                    <a:lstStyle/>
                    <a:p>
                      <a:pPr algn="l" fontAlgn="ctr"/>
                      <a:r>
                        <a:rPr lang="en-US" altLang="ja-JP" sz="1800" b="0" i="0" u="none" strike="noStrike" dirty="0">
                          <a:solidFill>
                            <a:srgbClr val="000000"/>
                          </a:solidFill>
                          <a:effectLst/>
                          <a:latin typeface="Times New Roman" panose="02020603050405020304" pitchFamily="18" charset="0"/>
                          <a:ea typeface="Meiryo UI" panose="020B0604030504040204" pitchFamily="50" charset="-128"/>
                          <a:cs typeface="Times New Roman" panose="02020603050405020304" pitchFamily="18" charset="0"/>
                        </a:rPr>
                        <a:t>Non-antihypertensive</a:t>
                      </a:r>
                      <a:endParaRPr lang="ja-JP" altLang="en-US" sz="1800" b="0" i="0" u="none" strike="noStrike" dirty="0">
                        <a:solidFill>
                          <a:srgbClr val="000000"/>
                        </a:solidFill>
                        <a:effectLst/>
                        <a:latin typeface="Times New Roman" panose="02020603050405020304" pitchFamily="18" charset="0"/>
                        <a:ea typeface="Meiryo UI" panose="020B0604030504040204" pitchFamily="50" charset="-128"/>
                        <a:cs typeface="Times New Roman" panose="02020603050405020304" pitchFamily="18" charset="0"/>
                      </a:endParaRPr>
                    </a:p>
                  </a:txBody>
                  <a:tcPr marL="0" marR="0" marT="0"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ctr" fontAlgn="ctr"/>
                      <a:r>
                        <a:rPr lang="en-US" altLang="ja-JP" sz="1800" b="0" i="0" u="none" strike="noStrike" dirty="0">
                          <a:solidFill>
                            <a:srgbClr val="000000"/>
                          </a:solidFill>
                          <a:effectLst/>
                          <a:latin typeface="Times New Roman" panose="02020603050405020304" pitchFamily="18" charset="0"/>
                          <a:ea typeface="Meiryo UI" panose="020B0604030504040204" pitchFamily="50" charset="-128"/>
                          <a:cs typeface="Times New Roman" panose="02020603050405020304" pitchFamily="18" charset="0"/>
                        </a:rPr>
                        <a:t>149</a:t>
                      </a:r>
                    </a:p>
                  </a:txBody>
                  <a:tcPr marL="0" marR="0" marT="0"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ctr" fontAlgn="ctr"/>
                      <a:r>
                        <a:rPr lang="en-US" altLang="ja-JP" sz="1800" b="0" i="0" u="none" strike="noStrike" dirty="0">
                          <a:solidFill>
                            <a:srgbClr val="000000"/>
                          </a:solidFill>
                          <a:effectLst/>
                          <a:latin typeface="Times New Roman" panose="02020603050405020304" pitchFamily="18" charset="0"/>
                          <a:ea typeface="Meiryo UI" panose="020B0604030504040204" pitchFamily="50" charset="-128"/>
                          <a:cs typeface="Times New Roman" panose="02020603050405020304" pitchFamily="18" charset="0"/>
                        </a:rPr>
                        <a:t>108</a:t>
                      </a:r>
                    </a:p>
                  </a:txBody>
                  <a:tcPr marL="0" marR="0" marT="0"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ctr" fontAlgn="ctr"/>
                      <a:r>
                        <a:rPr lang="en-US" altLang="ja-JP" sz="1800" b="0" i="0" u="none" strike="noStrike" dirty="0">
                          <a:solidFill>
                            <a:srgbClr val="000000"/>
                          </a:solidFill>
                          <a:effectLst/>
                          <a:latin typeface="Times New Roman" panose="02020603050405020304" pitchFamily="18" charset="0"/>
                          <a:ea typeface="Meiryo UI" panose="020B0604030504040204" pitchFamily="50" charset="-128"/>
                          <a:cs typeface="Times New Roman" panose="02020603050405020304" pitchFamily="18" charset="0"/>
                        </a:rPr>
                        <a:t>0.420 </a:t>
                      </a:r>
                    </a:p>
                  </a:txBody>
                  <a:tcPr marL="0" marR="0" marT="0" marB="0" anchor="ctr">
                    <a:lnL>
                      <a:noFill/>
                    </a:lnL>
                    <a:lnR>
                      <a:noFill/>
                    </a:lnR>
                    <a:lnT w="12700" cap="flat" cmpd="sng" algn="ctr">
                      <a:solidFill>
                        <a:schemeClr val="tx1"/>
                      </a:solidFill>
                      <a:prstDash val="solid"/>
                      <a:round/>
                      <a:headEnd type="none" w="med" len="med"/>
                      <a:tailEnd type="none" w="med" len="med"/>
                    </a:lnT>
                    <a:lnB>
                      <a:noFill/>
                    </a:lnB>
                  </a:tcPr>
                </a:tc>
                <a:extLst>
                  <a:ext uri="{0D108BD9-81ED-4DB2-BD59-A6C34878D82A}">
                    <a16:rowId xmlns:a16="http://schemas.microsoft.com/office/drawing/2014/main" val="2358691041"/>
                  </a:ext>
                </a:extLst>
              </a:tr>
              <a:tr h="557726">
                <a:tc>
                  <a:txBody>
                    <a:bodyPr/>
                    <a:lstStyle/>
                    <a:p>
                      <a:pPr algn="l" fontAlgn="ctr"/>
                      <a:r>
                        <a:rPr lang="en-US" altLang="ja-JP" sz="1800" b="0" i="0" u="none" strike="noStrike" dirty="0">
                          <a:solidFill>
                            <a:srgbClr val="000000"/>
                          </a:solidFill>
                          <a:effectLst/>
                          <a:latin typeface="Times New Roman" panose="02020603050405020304" pitchFamily="18" charset="0"/>
                          <a:ea typeface="Meiryo UI" panose="020B0604030504040204" pitchFamily="50" charset="-128"/>
                          <a:cs typeface="Times New Roman" panose="02020603050405020304" pitchFamily="18" charset="0"/>
                        </a:rPr>
                        <a:t>Non-ARB</a:t>
                      </a:r>
                      <a:endParaRPr lang="ja-JP" altLang="en-US" sz="1800" b="0" i="0" u="none" strike="noStrike" dirty="0">
                        <a:solidFill>
                          <a:srgbClr val="000000"/>
                        </a:solidFill>
                        <a:effectLst/>
                        <a:latin typeface="Times New Roman" panose="02020603050405020304" pitchFamily="18" charset="0"/>
                        <a:ea typeface="Meiryo UI" panose="020B0604030504040204" pitchFamily="50" charset="-128"/>
                        <a:cs typeface="Times New Roman" panose="02020603050405020304" pitchFamily="18" charset="0"/>
                      </a:endParaRPr>
                    </a:p>
                  </a:txBody>
                  <a:tcPr marL="0" marR="0" marT="0" marB="0" anchor="ctr">
                    <a:lnL>
                      <a:noFill/>
                    </a:lnL>
                    <a:lnR>
                      <a:noFill/>
                    </a:lnR>
                    <a:lnT>
                      <a:noFill/>
                    </a:lnT>
                    <a:lnB>
                      <a:noFill/>
                    </a:lnB>
                  </a:tcPr>
                </a:tc>
                <a:tc>
                  <a:txBody>
                    <a:bodyPr/>
                    <a:lstStyle/>
                    <a:p>
                      <a:pPr algn="ctr" fontAlgn="ctr"/>
                      <a:r>
                        <a:rPr lang="en-US" altLang="ja-JP" sz="1800" b="0" i="0" u="none" strike="noStrike">
                          <a:solidFill>
                            <a:srgbClr val="000000"/>
                          </a:solidFill>
                          <a:effectLst/>
                          <a:latin typeface="Times New Roman" panose="02020603050405020304" pitchFamily="18" charset="0"/>
                          <a:ea typeface="Meiryo UI" panose="020B0604030504040204" pitchFamily="50" charset="-128"/>
                          <a:cs typeface="Times New Roman" panose="02020603050405020304" pitchFamily="18" charset="0"/>
                        </a:rPr>
                        <a:t>181</a:t>
                      </a:r>
                    </a:p>
                  </a:txBody>
                  <a:tcPr marL="0" marR="0" marT="0" marB="0" anchor="ctr">
                    <a:lnL>
                      <a:noFill/>
                    </a:lnL>
                    <a:lnR>
                      <a:noFill/>
                    </a:lnR>
                    <a:lnT>
                      <a:noFill/>
                    </a:lnT>
                    <a:lnB>
                      <a:noFill/>
                    </a:lnB>
                  </a:tcPr>
                </a:tc>
                <a:tc>
                  <a:txBody>
                    <a:bodyPr/>
                    <a:lstStyle/>
                    <a:p>
                      <a:pPr algn="ctr" fontAlgn="ctr"/>
                      <a:r>
                        <a:rPr lang="en-US" altLang="ja-JP" sz="1800" b="0" i="0" u="none" strike="noStrike" dirty="0">
                          <a:solidFill>
                            <a:srgbClr val="000000"/>
                          </a:solidFill>
                          <a:effectLst/>
                          <a:latin typeface="Times New Roman" panose="02020603050405020304" pitchFamily="18" charset="0"/>
                          <a:ea typeface="Meiryo UI" panose="020B0604030504040204" pitchFamily="50" charset="-128"/>
                          <a:cs typeface="Times New Roman" panose="02020603050405020304" pitchFamily="18" charset="0"/>
                        </a:rPr>
                        <a:t>211</a:t>
                      </a:r>
                    </a:p>
                  </a:txBody>
                  <a:tcPr marL="0" marR="0" marT="0" marB="0" anchor="ctr">
                    <a:lnL>
                      <a:noFill/>
                    </a:lnL>
                    <a:lnR>
                      <a:noFill/>
                    </a:lnR>
                    <a:lnT>
                      <a:noFill/>
                    </a:lnT>
                    <a:lnB>
                      <a:noFill/>
                    </a:lnB>
                  </a:tcPr>
                </a:tc>
                <a:tc>
                  <a:txBody>
                    <a:bodyPr/>
                    <a:lstStyle/>
                    <a:p>
                      <a:pPr algn="ctr" fontAlgn="ctr"/>
                      <a:r>
                        <a:rPr lang="en-US" altLang="ja-JP" sz="1800" b="0" i="0" u="none" strike="noStrike" dirty="0">
                          <a:solidFill>
                            <a:srgbClr val="000000"/>
                          </a:solidFill>
                          <a:effectLst/>
                          <a:latin typeface="Times New Roman" panose="02020603050405020304" pitchFamily="18" charset="0"/>
                          <a:ea typeface="Meiryo UI" panose="020B0604030504040204" pitchFamily="50" charset="-128"/>
                          <a:cs typeface="Times New Roman" panose="02020603050405020304" pitchFamily="18" charset="0"/>
                        </a:rPr>
                        <a:t>0.538 </a:t>
                      </a:r>
                    </a:p>
                  </a:txBody>
                  <a:tcPr marL="0" marR="0" marT="0" marB="0" anchor="ctr">
                    <a:lnL>
                      <a:noFill/>
                    </a:lnL>
                    <a:lnR>
                      <a:noFill/>
                    </a:lnR>
                    <a:lnT>
                      <a:noFill/>
                    </a:lnT>
                    <a:lnB>
                      <a:noFill/>
                    </a:lnB>
                  </a:tcPr>
                </a:tc>
                <a:extLst>
                  <a:ext uri="{0D108BD9-81ED-4DB2-BD59-A6C34878D82A}">
                    <a16:rowId xmlns:a16="http://schemas.microsoft.com/office/drawing/2014/main" val="1905057002"/>
                  </a:ext>
                </a:extLst>
              </a:tr>
              <a:tr h="557726">
                <a:tc>
                  <a:txBody>
                    <a:bodyPr/>
                    <a:lstStyle/>
                    <a:p>
                      <a:pPr algn="l" fontAlgn="ctr"/>
                      <a:r>
                        <a:rPr lang="en-US" sz="1800" b="0" i="0" u="none" strike="noStrike">
                          <a:solidFill>
                            <a:srgbClr val="000000"/>
                          </a:solidFill>
                          <a:effectLst/>
                          <a:latin typeface="Times New Roman" panose="02020603050405020304" pitchFamily="18" charset="0"/>
                          <a:ea typeface="Meiryo UI" panose="020B0604030504040204" pitchFamily="50" charset="-128"/>
                          <a:cs typeface="Times New Roman" panose="02020603050405020304" pitchFamily="18" charset="0"/>
                        </a:rPr>
                        <a:t>ARB</a:t>
                      </a:r>
                    </a:p>
                  </a:txBody>
                  <a:tcPr marL="0" marR="0" marT="0"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ctr"/>
                      <a:r>
                        <a:rPr lang="en-US" altLang="ja-JP" sz="1800" b="0" i="0" u="none" strike="noStrike">
                          <a:solidFill>
                            <a:srgbClr val="000000"/>
                          </a:solidFill>
                          <a:effectLst/>
                          <a:latin typeface="Times New Roman" panose="02020603050405020304" pitchFamily="18" charset="0"/>
                          <a:ea typeface="Meiryo UI" panose="020B0604030504040204" pitchFamily="50" charset="-128"/>
                          <a:cs typeface="Times New Roman" panose="02020603050405020304" pitchFamily="18" charset="0"/>
                        </a:rPr>
                        <a:t>97</a:t>
                      </a:r>
                    </a:p>
                  </a:txBody>
                  <a:tcPr marL="0" marR="0" marT="0"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ctr"/>
                      <a:r>
                        <a:rPr lang="en-US" altLang="ja-JP" sz="1800" b="0" i="0" u="none" strike="noStrike" dirty="0">
                          <a:solidFill>
                            <a:srgbClr val="000000"/>
                          </a:solidFill>
                          <a:effectLst/>
                          <a:latin typeface="Times New Roman" panose="02020603050405020304" pitchFamily="18" charset="0"/>
                          <a:ea typeface="Meiryo UI" panose="020B0604030504040204" pitchFamily="50" charset="-128"/>
                          <a:cs typeface="Times New Roman" panose="02020603050405020304" pitchFamily="18" charset="0"/>
                        </a:rPr>
                        <a:t>112</a:t>
                      </a:r>
                    </a:p>
                  </a:txBody>
                  <a:tcPr marL="0" marR="0" marT="0"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ctr"/>
                      <a:r>
                        <a:rPr lang="en-US" altLang="ja-JP" sz="1800" b="0" i="0" u="none" strike="noStrike" dirty="0">
                          <a:solidFill>
                            <a:srgbClr val="000000"/>
                          </a:solidFill>
                          <a:effectLst/>
                          <a:latin typeface="Times New Roman" panose="02020603050405020304" pitchFamily="18" charset="0"/>
                          <a:ea typeface="Meiryo UI" panose="020B0604030504040204" pitchFamily="50" charset="-128"/>
                          <a:cs typeface="Times New Roman" panose="02020603050405020304" pitchFamily="18" charset="0"/>
                        </a:rPr>
                        <a:t>0.536 </a:t>
                      </a:r>
                    </a:p>
                  </a:txBody>
                  <a:tcPr marL="0" marR="0" marT="0" marB="0" anchor="ctr">
                    <a:lnL>
                      <a:noFill/>
                    </a:lnL>
                    <a:lnR>
                      <a:noFill/>
                    </a:lnR>
                    <a:lnT>
                      <a:noFill/>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80113009"/>
                  </a:ext>
                </a:extLst>
              </a:tr>
              <a:tr h="557726">
                <a:tc>
                  <a:txBody>
                    <a:bodyPr/>
                    <a:lstStyle/>
                    <a:p>
                      <a:pPr algn="l" fontAlgn="ctr"/>
                      <a:r>
                        <a:rPr lang="en-US" altLang="ja-JP" sz="1800" b="0" i="0" u="none" strike="noStrike" dirty="0">
                          <a:solidFill>
                            <a:srgbClr val="000000"/>
                          </a:solidFill>
                          <a:effectLst/>
                          <a:latin typeface="Times New Roman" panose="02020603050405020304" pitchFamily="18" charset="0"/>
                          <a:ea typeface="Meiryo UI" panose="020B0604030504040204" pitchFamily="50" charset="-128"/>
                          <a:cs typeface="Times New Roman" panose="02020603050405020304" pitchFamily="18" charset="0"/>
                        </a:rPr>
                        <a:t>Total</a:t>
                      </a:r>
                      <a:endParaRPr lang="ja-JP" altLang="en-US" sz="1800" b="0" i="0" u="none" strike="noStrike" dirty="0">
                        <a:solidFill>
                          <a:srgbClr val="000000"/>
                        </a:solidFill>
                        <a:effectLst/>
                        <a:latin typeface="Times New Roman" panose="02020603050405020304" pitchFamily="18" charset="0"/>
                        <a:ea typeface="Meiryo UI" panose="020B0604030504040204" pitchFamily="50" charset="-128"/>
                        <a:cs typeface="Times New Roman" panose="02020603050405020304" pitchFamily="18" charset="0"/>
                      </a:endParaRPr>
                    </a:p>
                  </a:txBody>
                  <a:tcPr marL="0" marR="0"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ja-JP" sz="1800" b="0" i="0" u="none" strike="noStrike" dirty="0">
                          <a:solidFill>
                            <a:srgbClr val="000000"/>
                          </a:solidFill>
                          <a:effectLst/>
                          <a:latin typeface="Times New Roman" panose="02020603050405020304" pitchFamily="18" charset="0"/>
                          <a:ea typeface="Meiryo UI" panose="020B0604030504040204" pitchFamily="50" charset="-128"/>
                          <a:cs typeface="Times New Roman" panose="02020603050405020304" pitchFamily="18" charset="0"/>
                        </a:rPr>
                        <a:t>427</a:t>
                      </a:r>
                    </a:p>
                  </a:txBody>
                  <a:tcPr marL="0" marR="0"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ja-JP" sz="1800" b="0" i="0" u="none" strike="noStrike" dirty="0">
                          <a:solidFill>
                            <a:srgbClr val="000000"/>
                          </a:solidFill>
                          <a:effectLst/>
                          <a:latin typeface="Times New Roman" panose="02020603050405020304" pitchFamily="18" charset="0"/>
                          <a:ea typeface="Meiryo UI" panose="020B0604030504040204" pitchFamily="50" charset="-128"/>
                          <a:cs typeface="Times New Roman" panose="02020603050405020304" pitchFamily="18" charset="0"/>
                        </a:rPr>
                        <a:t>431</a:t>
                      </a:r>
                    </a:p>
                  </a:txBody>
                  <a:tcPr marL="0" marR="0"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ja-JP" sz="1800" b="0" i="0" u="none" strike="noStrike" dirty="0">
                          <a:solidFill>
                            <a:srgbClr val="000000"/>
                          </a:solidFill>
                          <a:effectLst/>
                          <a:latin typeface="Times New Roman" panose="02020603050405020304" pitchFamily="18" charset="0"/>
                          <a:ea typeface="Meiryo UI" panose="020B0604030504040204" pitchFamily="50" charset="-128"/>
                          <a:cs typeface="Times New Roman" panose="02020603050405020304" pitchFamily="18" charset="0"/>
                        </a:rPr>
                        <a:t>0.502 </a:t>
                      </a:r>
                    </a:p>
                  </a:txBody>
                  <a:tcPr marL="0" marR="0"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04288279"/>
                  </a:ext>
                </a:extLst>
              </a:tr>
            </a:tbl>
          </a:graphicData>
        </a:graphic>
      </p:graphicFrame>
      <p:sp>
        <p:nvSpPr>
          <p:cNvPr id="3" name="テキスト ボックス 2">
            <a:extLst>
              <a:ext uri="{FF2B5EF4-FFF2-40B4-BE49-F238E27FC236}">
                <a16:creationId xmlns:a16="http://schemas.microsoft.com/office/drawing/2014/main" id="{37DC0678-C4C2-FA7F-EE8E-FC6206CECDD5}"/>
              </a:ext>
            </a:extLst>
          </p:cNvPr>
          <p:cNvSpPr txBox="1"/>
          <p:nvPr/>
        </p:nvSpPr>
        <p:spPr>
          <a:xfrm>
            <a:off x="2293090" y="557963"/>
            <a:ext cx="5878532" cy="646331"/>
          </a:xfrm>
          <a:prstGeom prst="rect">
            <a:avLst/>
          </a:prstGeom>
          <a:noFill/>
        </p:spPr>
        <p:txBody>
          <a:bodyPr wrap="none" rtlCol="0">
            <a:spAutoFit/>
          </a:bodyPr>
          <a:lstStyle/>
          <a:p>
            <a:pPr>
              <a:defRPr/>
            </a:pPr>
            <a:r>
              <a:rPr kumimoji="1" lang="en-US" altLang="ja-JP" sz="1800" b="0" i="0" u="none" strike="noStrike" kern="1200" cap="none" spc="0" normalizeH="0" baseline="0" noProof="0" dirty="0">
                <a:ln>
                  <a:noFill/>
                </a:ln>
                <a:solidFill>
                  <a:prstClr val="black"/>
                </a:solidFill>
                <a:effectLst/>
                <a:uLnTx/>
                <a:uFillTx/>
                <a:latin typeface="Times New Roman" panose="02020603050405020304" pitchFamily="18" charset="0"/>
                <a:ea typeface="游ゴシック" panose="020B0400000000000000" pitchFamily="50" charset="-128"/>
                <a:cs typeface="Times New Roman" panose="02020603050405020304" pitchFamily="18" charset="0"/>
              </a:rPr>
              <a:t>7 affiliated hospitals;</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0" u="none" strike="noStrike" kern="1200" cap="none" spc="0" normalizeH="0" baseline="0" noProof="0" dirty="0">
                <a:ln>
                  <a:noFill/>
                </a:ln>
                <a:solidFill>
                  <a:prstClr val="black"/>
                </a:solidFill>
                <a:effectLst/>
                <a:uLnTx/>
                <a:uFillTx/>
                <a:latin typeface="Times New Roman" panose="02020603050405020304" pitchFamily="18" charset="0"/>
                <a:ea typeface="游ゴシック" panose="020B0400000000000000" pitchFamily="50" charset="-128"/>
                <a:cs typeface="Times New Roman" panose="02020603050405020304" pitchFamily="18" charset="0"/>
              </a:rPr>
              <a:t>Prostate biopsy-Biopsy positive rate by antihypertensive drug</a:t>
            </a:r>
            <a:endParaRPr kumimoji="1" lang="ja-JP" altLang="en-US" sz="1800" b="0" i="0" u="none" strike="noStrike" kern="1200" cap="none" spc="0" normalizeH="0" baseline="0" noProof="0" dirty="0">
              <a:ln>
                <a:noFill/>
              </a:ln>
              <a:solidFill>
                <a:prstClr val="black"/>
              </a:solidFill>
              <a:effectLst/>
              <a:uLnTx/>
              <a:uFillTx/>
              <a:latin typeface="Times New Roman" panose="02020603050405020304" pitchFamily="18" charset="0"/>
              <a:ea typeface="游ゴシック" panose="020B0400000000000000" pitchFamily="50" charset="-128"/>
              <a:cs typeface="Times New Roman" panose="02020603050405020304" pitchFamily="18" charset="0"/>
            </a:endParaRPr>
          </a:p>
        </p:txBody>
      </p:sp>
      <p:sp>
        <p:nvSpPr>
          <p:cNvPr id="6" name="テキスト ボックス 5">
            <a:extLst>
              <a:ext uri="{FF2B5EF4-FFF2-40B4-BE49-F238E27FC236}">
                <a16:creationId xmlns:a16="http://schemas.microsoft.com/office/drawing/2014/main" id="{D6F31F4C-541C-FD6C-62E4-F1EAF1A6EB79}"/>
              </a:ext>
            </a:extLst>
          </p:cNvPr>
          <p:cNvSpPr txBox="1"/>
          <p:nvPr/>
        </p:nvSpPr>
        <p:spPr>
          <a:xfrm>
            <a:off x="776177" y="696463"/>
            <a:ext cx="86748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0" u="none" strike="noStrike" kern="1200" cap="none" spc="0" normalizeH="0" baseline="0" noProof="0" dirty="0">
                <a:ln>
                  <a:noFill/>
                </a:ln>
                <a:solidFill>
                  <a:prstClr val="black"/>
                </a:solidFill>
                <a:effectLst/>
                <a:uLnTx/>
                <a:uFillTx/>
                <a:latin typeface="Times New Roman" panose="02020603050405020304" pitchFamily="18" charset="0"/>
                <a:ea typeface="游ゴシック" panose="020B0400000000000000" pitchFamily="50" charset="-128"/>
                <a:cs typeface="Times New Roman" panose="02020603050405020304" pitchFamily="18" charset="0"/>
              </a:rPr>
              <a:t>Table 2</a:t>
            </a:r>
            <a:endParaRPr kumimoji="1" lang="ja-JP" altLang="en-US" sz="1800" b="0" i="0" u="none" strike="noStrike" kern="1200" cap="none" spc="0" normalizeH="0" baseline="0" noProof="0" dirty="0">
              <a:ln>
                <a:noFill/>
              </a:ln>
              <a:solidFill>
                <a:prstClr val="black"/>
              </a:solidFill>
              <a:effectLst/>
              <a:uLnTx/>
              <a:uFillTx/>
              <a:latin typeface="Times New Roman" panose="02020603050405020304" pitchFamily="18" charset="0"/>
              <a:ea typeface="游ゴシック" panose="020B0400000000000000" pitchFamily="50" charset="-128"/>
              <a:cs typeface="Times New Roman" panose="02020603050405020304" pitchFamily="18" charset="0"/>
            </a:endParaRPr>
          </a:p>
        </p:txBody>
      </p:sp>
    </p:spTree>
    <p:extLst>
      <p:ext uri="{BB962C8B-B14F-4D97-AF65-F5344CB8AC3E}">
        <p14:creationId xmlns:p14="http://schemas.microsoft.com/office/powerpoint/2010/main" val="42941234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 1">
            <a:extLst>
              <a:ext uri="{FF2B5EF4-FFF2-40B4-BE49-F238E27FC236}">
                <a16:creationId xmlns:a16="http://schemas.microsoft.com/office/drawing/2014/main" id="{3B1B8C8B-1A62-520B-A311-E65FB2B1E191}"/>
              </a:ext>
            </a:extLst>
          </p:cNvPr>
          <p:cNvGraphicFramePr>
            <a:graphicFrameLocks noGrp="1"/>
          </p:cNvGraphicFramePr>
          <p:nvPr>
            <p:extLst>
              <p:ext uri="{D42A27DB-BD31-4B8C-83A1-F6EECF244321}">
                <p14:modId xmlns:p14="http://schemas.microsoft.com/office/powerpoint/2010/main" val="290185138"/>
              </p:ext>
            </p:extLst>
          </p:nvPr>
        </p:nvGraphicFramePr>
        <p:xfrm>
          <a:off x="467832" y="2265314"/>
          <a:ext cx="10429744" cy="2637072"/>
        </p:xfrm>
        <a:graphic>
          <a:graphicData uri="http://schemas.openxmlformats.org/drawingml/2006/table">
            <a:tbl>
              <a:tblPr/>
              <a:tblGrid>
                <a:gridCol w="630521">
                  <a:extLst>
                    <a:ext uri="{9D8B030D-6E8A-4147-A177-3AD203B41FA5}">
                      <a16:colId xmlns:a16="http://schemas.microsoft.com/office/drawing/2014/main" val="3462096809"/>
                    </a:ext>
                  </a:extLst>
                </a:gridCol>
                <a:gridCol w="879303">
                  <a:extLst>
                    <a:ext uri="{9D8B030D-6E8A-4147-A177-3AD203B41FA5}">
                      <a16:colId xmlns:a16="http://schemas.microsoft.com/office/drawing/2014/main" val="2948944401"/>
                    </a:ext>
                  </a:extLst>
                </a:gridCol>
                <a:gridCol w="648586">
                  <a:extLst>
                    <a:ext uri="{9D8B030D-6E8A-4147-A177-3AD203B41FA5}">
                      <a16:colId xmlns:a16="http://schemas.microsoft.com/office/drawing/2014/main" val="3309261966"/>
                    </a:ext>
                  </a:extLst>
                </a:gridCol>
                <a:gridCol w="499730">
                  <a:extLst>
                    <a:ext uri="{9D8B030D-6E8A-4147-A177-3AD203B41FA5}">
                      <a16:colId xmlns:a16="http://schemas.microsoft.com/office/drawing/2014/main" val="2952104428"/>
                    </a:ext>
                  </a:extLst>
                </a:gridCol>
                <a:gridCol w="595423">
                  <a:extLst>
                    <a:ext uri="{9D8B030D-6E8A-4147-A177-3AD203B41FA5}">
                      <a16:colId xmlns:a16="http://schemas.microsoft.com/office/drawing/2014/main" val="3585593617"/>
                    </a:ext>
                  </a:extLst>
                </a:gridCol>
                <a:gridCol w="606056">
                  <a:extLst>
                    <a:ext uri="{9D8B030D-6E8A-4147-A177-3AD203B41FA5}">
                      <a16:colId xmlns:a16="http://schemas.microsoft.com/office/drawing/2014/main" val="1737438270"/>
                    </a:ext>
                  </a:extLst>
                </a:gridCol>
                <a:gridCol w="95693">
                  <a:extLst>
                    <a:ext uri="{9D8B030D-6E8A-4147-A177-3AD203B41FA5}">
                      <a16:colId xmlns:a16="http://schemas.microsoft.com/office/drawing/2014/main" val="823360164"/>
                    </a:ext>
                  </a:extLst>
                </a:gridCol>
                <a:gridCol w="1127051">
                  <a:extLst>
                    <a:ext uri="{9D8B030D-6E8A-4147-A177-3AD203B41FA5}">
                      <a16:colId xmlns:a16="http://schemas.microsoft.com/office/drawing/2014/main" val="2021473503"/>
                    </a:ext>
                  </a:extLst>
                </a:gridCol>
                <a:gridCol w="576861">
                  <a:extLst>
                    <a:ext uri="{9D8B030D-6E8A-4147-A177-3AD203B41FA5}">
                      <a16:colId xmlns:a16="http://schemas.microsoft.com/office/drawing/2014/main" val="2797551585"/>
                    </a:ext>
                  </a:extLst>
                </a:gridCol>
                <a:gridCol w="92990">
                  <a:extLst>
                    <a:ext uri="{9D8B030D-6E8A-4147-A177-3AD203B41FA5}">
                      <a16:colId xmlns:a16="http://schemas.microsoft.com/office/drawing/2014/main" val="2648976069"/>
                    </a:ext>
                  </a:extLst>
                </a:gridCol>
                <a:gridCol w="1148317">
                  <a:extLst>
                    <a:ext uri="{9D8B030D-6E8A-4147-A177-3AD203B41FA5}">
                      <a16:colId xmlns:a16="http://schemas.microsoft.com/office/drawing/2014/main" val="73090162"/>
                    </a:ext>
                  </a:extLst>
                </a:gridCol>
                <a:gridCol w="627321">
                  <a:extLst>
                    <a:ext uri="{9D8B030D-6E8A-4147-A177-3AD203B41FA5}">
                      <a16:colId xmlns:a16="http://schemas.microsoft.com/office/drawing/2014/main" val="785273899"/>
                    </a:ext>
                  </a:extLst>
                </a:gridCol>
                <a:gridCol w="202018">
                  <a:extLst>
                    <a:ext uri="{9D8B030D-6E8A-4147-A177-3AD203B41FA5}">
                      <a16:colId xmlns:a16="http://schemas.microsoft.com/office/drawing/2014/main" val="110440848"/>
                    </a:ext>
                  </a:extLst>
                </a:gridCol>
                <a:gridCol w="271263">
                  <a:extLst>
                    <a:ext uri="{9D8B030D-6E8A-4147-A177-3AD203B41FA5}">
                      <a16:colId xmlns:a16="http://schemas.microsoft.com/office/drawing/2014/main" val="2821491839"/>
                    </a:ext>
                  </a:extLst>
                </a:gridCol>
                <a:gridCol w="134891">
                  <a:extLst>
                    <a:ext uri="{9D8B030D-6E8A-4147-A177-3AD203B41FA5}">
                      <a16:colId xmlns:a16="http://schemas.microsoft.com/office/drawing/2014/main" val="421387804"/>
                    </a:ext>
                  </a:extLst>
                </a:gridCol>
                <a:gridCol w="29781">
                  <a:extLst>
                    <a:ext uri="{9D8B030D-6E8A-4147-A177-3AD203B41FA5}">
                      <a16:colId xmlns:a16="http://schemas.microsoft.com/office/drawing/2014/main" val="3701906930"/>
                    </a:ext>
                  </a:extLst>
                </a:gridCol>
                <a:gridCol w="138223">
                  <a:extLst>
                    <a:ext uri="{9D8B030D-6E8A-4147-A177-3AD203B41FA5}">
                      <a16:colId xmlns:a16="http://schemas.microsoft.com/office/drawing/2014/main" val="2783345294"/>
                    </a:ext>
                  </a:extLst>
                </a:gridCol>
                <a:gridCol w="839972">
                  <a:extLst>
                    <a:ext uri="{9D8B030D-6E8A-4147-A177-3AD203B41FA5}">
                      <a16:colId xmlns:a16="http://schemas.microsoft.com/office/drawing/2014/main" val="980124229"/>
                    </a:ext>
                  </a:extLst>
                </a:gridCol>
                <a:gridCol w="620195">
                  <a:extLst>
                    <a:ext uri="{9D8B030D-6E8A-4147-A177-3AD203B41FA5}">
                      <a16:colId xmlns:a16="http://schemas.microsoft.com/office/drawing/2014/main" val="2806575700"/>
                    </a:ext>
                  </a:extLst>
                </a:gridCol>
                <a:gridCol w="93410">
                  <a:extLst>
                    <a:ext uri="{9D8B030D-6E8A-4147-A177-3AD203B41FA5}">
                      <a16:colId xmlns:a16="http://schemas.microsoft.com/office/drawing/2014/main" val="3949100435"/>
                    </a:ext>
                  </a:extLst>
                </a:gridCol>
                <a:gridCol w="572139">
                  <a:extLst>
                    <a:ext uri="{9D8B030D-6E8A-4147-A177-3AD203B41FA5}">
                      <a16:colId xmlns:a16="http://schemas.microsoft.com/office/drawing/2014/main" val="2134780192"/>
                    </a:ext>
                  </a:extLst>
                </a:gridCol>
              </a:tblGrid>
              <a:tr h="307056">
                <a:tc>
                  <a:txBody>
                    <a:bodyPr/>
                    <a:lstStyle/>
                    <a:p>
                      <a:pPr algn="ctr" fontAlgn="ctr"/>
                      <a:endParaRPr lang="ja-JP" altLang="en-US"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endParaRPr>
                    </a:p>
                  </a:txBody>
                  <a:tcPr marL="0" marR="0" marT="0" marB="0" anchor="ctr">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endParaRPr lang="ja-JP" altLang="en-US"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endParaRPr>
                    </a:p>
                  </a:txBody>
                  <a:tcPr marL="0" marR="0" marT="0" marB="0" anchor="ctr">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endParaRPr lang="ja-JP" altLang="en-US"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endParaRPr>
                    </a:p>
                  </a:txBody>
                  <a:tcPr marL="0" marR="0" marT="0" marB="0" anchor="ctr">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endParaRPr lang="ja-JP" altLang="en-US"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endParaRPr>
                    </a:p>
                  </a:txBody>
                  <a:tcPr marL="0" marR="0" marT="0" marB="0" anchor="ctr">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endParaRPr lang="ja-JP" altLang="en-US"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endParaRPr>
                    </a:p>
                  </a:txBody>
                  <a:tcPr marL="0" marR="0" marT="0" marB="0" anchor="ctr">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endParaRPr lang="ja-JP" altLang="en-US"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endParaRPr>
                    </a:p>
                  </a:txBody>
                  <a:tcPr marL="0" marR="0" marT="0" marB="0" anchor="ctr">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endParaRPr lang="ja-JP" altLang="en-US"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endParaRPr>
                    </a:p>
                  </a:txBody>
                  <a:tcPr marL="0" marR="0" marT="0" marB="0" anchor="ctr">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fontAlgn="ctr"/>
                      <a:endParaRPr lang="zh-CN" altLang="en-US"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endParaRPr>
                    </a:p>
                  </a:txBody>
                  <a:tcPr marL="0" marR="0" marT="0" marB="0" anchor="ctr">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kumimoji="1" lang="ja-JP" altLang="en-US"/>
                    </a:p>
                  </a:txBody>
                  <a:tcPr/>
                </a:tc>
                <a:tc>
                  <a:txBody>
                    <a:bodyPr/>
                    <a:lstStyle/>
                    <a:p>
                      <a:pPr algn="ctr" fontAlgn="ctr"/>
                      <a:endParaRPr lang="ja-JP" altLang="en-US"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endParaRPr>
                    </a:p>
                  </a:txBody>
                  <a:tcPr marL="0" marR="0" marT="0" marB="0" anchor="ctr">
                    <a:lnL>
                      <a:noFill/>
                    </a:lnL>
                    <a:lnR>
                      <a:noFill/>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4">
                  <a:txBody>
                    <a:bodyPr/>
                    <a:lstStyle/>
                    <a:p>
                      <a:pPr algn="ctr" fontAlgn="ctr"/>
                      <a:r>
                        <a:rPr lang="en-US" altLang="ja-JP"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Biopsy recipient risk ratio</a:t>
                      </a:r>
                      <a:endParaRPr lang="ja-JP" altLang="en-US"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endParaRPr>
                    </a:p>
                  </a:txBody>
                  <a:tcPr marL="0" marR="0" marT="0" marB="0" anchor="ctr">
                    <a:lnL>
                      <a:noFill/>
                    </a:lnL>
                    <a:lnR w="12700" cmpd="sng">
                      <a:noFill/>
                      <a:prstDash val="soli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ctr" fontAlgn="ctr"/>
                      <a:endParaRPr lang="ja-JP" altLang="en-US"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a:txBody>
                    <a:bodyPr/>
                    <a:lstStyle/>
                    <a:p>
                      <a:pPr algn="ctr" fontAlgn="ctr"/>
                      <a:endParaRPr lang="ja-JP" altLang="en-US"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endParaRPr>
                    </a:p>
                  </a:txBody>
                  <a:tcPr marL="0" marR="0" marT="0" marB="0" anchor="ctr">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endParaRPr lang="ja-JP" altLang="en-US"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endParaRPr>
                    </a:p>
                  </a:txBody>
                  <a:tcPr marL="0" marR="0" marT="0" marB="0" anchor="ctr">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endParaRPr lang="ja-JP" altLang="en-US"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endParaRPr>
                    </a:p>
                  </a:txBody>
                  <a:tcPr marL="0" marR="0" marT="0" marB="0" anchor="ctr">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endParaRPr lang="ja-JP" altLang="en-US"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endParaRPr>
                    </a:p>
                  </a:txBody>
                  <a:tcPr marL="0" marR="0" marT="0" marB="0" anchor="ctr">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endParaRPr lang="ja-JP" altLang="en-US"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endParaRPr>
                    </a:p>
                  </a:txBody>
                  <a:tcPr marL="0" marR="0" marT="0" marB="0" anchor="ctr">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endParaRPr lang="ja-JP" altLang="en-US"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endParaRPr>
                    </a:p>
                  </a:txBody>
                  <a:tcPr marL="0" marR="0" marT="0" marB="0" anchor="ctr">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endParaRPr lang="ja-JP" altLang="en-US"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endParaRPr>
                    </a:p>
                  </a:txBody>
                  <a:tcPr marL="0" marR="0" marT="0" marB="0" anchor="ctr">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593377594"/>
                  </a:ext>
                </a:extLst>
              </a:tr>
              <a:tr h="307056">
                <a:tc>
                  <a:txBody>
                    <a:bodyPr/>
                    <a:lstStyle/>
                    <a:p>
                      <a:pPr algn="ctr" fontAlgn="ctr"/>
                      <a:endParaRPr lang="ja-JP" altLang="en-US"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endParaRPr>
                    </a:p>
                  </a:txBody>
                  <a:tcPr marL="0" marR="0"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ja-JP"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Overall</a:t>
                      </a:r>
                      <a:endParaRPr lang="ja-JP" altLang="en-US"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endParaRPr>
                    </a:p>
                  </a:txBody>
                  <a:tcPr marL="0" marR="0"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ja-JP" altLang="en-US"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　</a:t>
                      </a:r>
                    </a:p>
                  </a:txBody>
                  <a:tcPr marL="0" marR="0"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ja-JP" altLang="en-US"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　</a:t>
                      </a:r>
                    </a:p>
                  </a:txBody>
                  <a:tcPr marL="0" marR="0"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ja-JP" altLang="en-US"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　</a:t>
                      </a:r>
                    </a:p>
                  </a:txBody>
                  <a:tcPr marL="0" marR="0"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ja-JP" altLang="en-US"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　</a:t>
                      </a:r>
                    </a:p>
                  </a:txBody>
                  <a:tcPr marL="0" marR="0"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endParaRPr lang="ja-JP" altLang="en-US"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endParaRPr>
                    </a:p>
                  </a:txBody>
                  <a:tcPr marL="0" marR="0"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fontAlgn="ctr"/>
                      <a:endParaRPr lang="zh-CN" altLang="en-US"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endParaRPr>
                    </a:p>
                  </a:txBody>
                  <a:tcPr marL="0" marR="0"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kumimoji="1" lang="ja-JP" altLang="en-US"/>
                    </a:p>
                  </a:txBody>
                  <a:tcPr/>
                </a:tc>
                <a:tc>
                  <a:txBody>
                    <a:bodyPr/>
                    <a:lstStyle/>
                    <a:p>
                      <a:pPr algn="ctr" fontAlgn="ctr"/>
                      <a:endParaRPr lang="ja-JP" altLang="en-US"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endParaRPr>
                    </a:p>
                  </a:txBody>
                  <a:tcPr marL="0" marR="0" marT="0" marB="0" anchor="ctr">
                    <a:lnL>
                      <a:noFill/>
                    </a:lnL>
                    <a:lnR>
                      <a:noFill/>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altLang="ja-JP"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Non-ARB</a:t>
                      </a:r>
                      <a:endParaRPr lang="ja-JP" altLang="en-US"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endParaRPr>
                    </a:p>
                  </a:txBody>
                  <a:tcPr marL="0" marR="0"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ctr" fontAlgn="ctr"/>
                      <a:endParaRPr lang="ja-JP" altLang="en-US"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endParaRPr>
                    </a:p>
                  </a:txBody>
                  <a:tcPr marL="0" marR="0"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fontAlgn="ctr"/>
                      <a:endParaRPr lang="ja-JP" altLang="en-US"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fontAlgn="ctr"/>
                      <a:endParaRPr lang="ja-JP" altLang="en-US"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endParaRPr lang="ja-JP" altLang="en-US"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endParaRPr>
                    </a:p>
                  </a:txBody>
                  <a:tcPr marL="0" marR="0"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endParaRPr lang="ja-JP" altLang="en-US" sz="1600" b="0" i="0" u="none" strike="noStrike">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endParaRPr>
                    </a:p>
                  </a:txBody>
                  <a:tcPr marL="0" marR="0"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endParaRPr lang="ja-JP" altLang="en-US"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endParaRPr>
                    </a:p>
                  </a:txBody>
                  <a:tcPr marL="0" marR="0"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ja-JP"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ARB</a:t>
                      </a:r>
                      <a:endParaRPr lang="ja-JP" altLang="en-US"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endParaRPr>
                    </a:p>
                  </a:txBody>
                  <a:tcPr marL="0" marR="0"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endParaRPr lang="ja-JP" altLang="en-US"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endParaRPr>
                    </a:p>
                  </a:txBody>
                  <a:tcPr marL="0" marR="0"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endParaRPr lang="ja-JP" altLang="en-US"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endParaRPr>
                    </a:p>
                  </a:txBody>
                  <a:tcPr marL="0" marR="0"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endParaRPr lang="ja-JP" altLang="en-US"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endParaRPr>
                    </a:p>
                  </a:txBody>
                  <a:tcPr marL="0" marR="0"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77387560"/>
                  </a:ext>
                </a:extLst>
              </a:tr>
              <a:tr h="377035">
                <a:tc>
                  <a:txBody>
                    <a:bodyPr/>
                    <a:lstStyle/>
                    <a:p>
                      <a:pPr algn="ctr" fontAlgn="ctr"/>
                      <a:r>
                        <a:rPr lang="en-US" altLang="ja-JP"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Age</a:t>
                      </a:r>
                      <a:endParaRPr lang="ja-JP" altLang="en-US"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endParaRPr>
                    </a:p>
                  </a:txBody>
                  <a:tcPr marL="0" marR="0"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ja-JP" sz="1600" b="0" i="0" u="none" strike="noStrike" dirty="0">
                          <a:solidFill>
                            <a:srgbClr val="000000"/>
                          </a:solidFill>
                          <a:effectLst/>
                          <a:latin typeface="Times New Roman" panose="02020603050405020304" pitchFamily="18" charset="0"/>
                          <a:ea typeface="+mn-ea"/>
                          <a:cs typeface="Times New Roman" panose="02020603050405020304" pitchFamily="18" charset="0"/>
                        </a:rPr>
                        <a:t>registrants</a:t>
                      </a:r>
                      <a:endParaRPr lang="ja-JP" altLang="en-US"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endParaRPr>
                    </a:p>
                  </a:txBody>
                  <a:tcPr marL="0" marR="0"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ja-JP"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Non-ARB</a:t>
                      </a:r>
                      <a:endParaRPr lang="ja-JP" altLang="en-US"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endParaRPr>
                    </a:p>
                  </a:txBody>
                  <a:tcPr marL="0" marR="0"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ja-JP" altLang="en-US"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a:t>
                      </a:r>
                    </a:p>
                  </a:txBody>
                  <a:tcPr marL="0" marR="0"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ARB</a:t>
                      </a:r>
                      <a:endParaRPr lang="ja-JP" altLang="en-US"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endParaRPr>
                    </a:p>
                  </a:txBody>
                  <a:tcPr marL="0" marR="0"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ja-JP"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a:t>
                      </a:r>
                    </a:p>
                  </a:txBody>
                  <a:tcPr marL="0" marR="0"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ja-JP" altLang="en-US"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　</a:t>
                      </a:r>
                    </a:p>
                  </a:txBody>
                  <a:tcPr marL="0" marR="0"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ja-JP"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Non-anti-hypertensive</a:t>
                      </a:r>
                      <a:endParaRPr lang="ja-JP" altLang="en-US"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endParaRPr>
                    </a:p>
                  </a:txBody>
                  <a:tcPr marL="0" marR="0"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ja-JP" altLang="en-US"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a:t>
                      </a:r>
                    </a:p>
                  </a:txBody>
                  <a:tcPr marL="0" marR="0"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endParaRPr lang="ja-JP" altLang="en-US"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endParaRPr>
                    </a:p>
                  </a:txBody>
                  <a:tcPr marL="0" marR="0" marT="0" marB="0" anchor="ctr">
                    <a:lnL>
                      <a:noFill/>
                    </a:lnL>
                    <a:lnR>
                      <a:noFill/>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altLang="ja-JP"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Risk ratio</a:t>
                      </a:r>
                      <a:endParaRPr lang="ja-JP" altLang="en-US"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endParaRPr>
                    </a:p>
                  </a:txBody>
                  <a:tcPr marL="0" marR="0"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5">
                  <a:txBody>
                    <a:bodyPr/>
                    <a:lstStyle/>
                    <a:p>
                      <a:pPr algn="ctr" fontAlgn="ctr"/>
                      <a:r>
                        <a:rPr lang="en-US" altLang="ja-JP"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95%</a:t>
                      </a:r>
                      <a:r>
                        <a:rPr lang="ja-JP" altLang="en-US"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 </a:t>
                      </a:r>
                      <a:r>
                        <a:rPr lang="en-US" altLang="ja-JP"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CI</a:t>
                      </a:r>
                      <a:endParaRPr lang="ja-JP" altLang="en-US"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endParaRPr>
                    </a:p>
                  </a:txBody>
                  <a:tcPr marL="0" marR="0"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lnL w="12700" cmpd="sng">
                      <a:noFill/>
                      <a:prstDash val="solid"/>
                    </a:lnL>
                    <a:lnT w="12700" cap="flat" cmpd="sng" algn="ctr">
                      <a:solidFill>
                        <a:schemeClr val="tx1"/>
                      </a:solidFill>
                      <a:prstDash val="solid"/>
                      <a:round/>
                      <a:headEnd type="none" w="med" len="med"/>
                      <a:tailEnd type="none" w="med" len="med"/>
                    </a:lnT>
                  </a:tcPr>
                </a:tc>
                <a:tc>
                  <a:txBody>
                    <a:bodyPr/>
                    <a:lstStyle/>
                    <a:p>
                      <a:pPr algn="ctr" fontAlgn="ctr"/>
                      <a:r>
                        <a:rPr lang="ja-JP" altLang="en-US"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　</a:t>
                      </a:r>
                    </a:p>
                  </a:txBody>
                  <a:tcPr marL="0" marR="0"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ja-JP"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Risk ratio</a:t>
                      </a:r>
                      <a:endParaRPr lang="ja-JP" altLang="en-US"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endParaRPr>
                    </a:p>
                  </a:txBody>
                  <a:tcPr marL="0" marR="0"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ctr" fontAlgn="ctr"/>
                      <a:r>
                        <a:rPr lang="en-US" altLang="ja-JP"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95%</a:t>
                      </a:r>
                      <a:r>
                        <a:rPr lang="ja-JP" altLang="en-US"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 </a:t>
                      </a:r>
                      <a:r>
                        <a:rPr lang="en-US" altLang="ja-JP"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CI</a:t>
                      </a:r>
                      <a:endParaRPr lang="ja-JP" altLang="en-US"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endParaRPr>
                    </a:p>
                  </a:txBody>
                  <a:tcPr marL="0" marR="0"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965886368"/>
                  </a:ext>
                </a:extLst>
              </a:tr>
              <a:tr h="307056">
                <a:tc>
                  <a:txBody>
                    <a:bodyPr/>
                    <a:lstStyle/>
                    <a:p>
                      <a:pPr algn="ctr" fontAlgn="ctr"/>
                      <a:r>
                        <a:rPr lang="en-US" altLang="ja-JP"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57-60</a:t>
                      </a:r>
                    </a:p>
                  </a:txBody>
                  <a:tcPr marL="0" marR="0" marT="0"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ctr" fontAlgn="ctr"/>
                      <a:r>
                        <a:rPr lang="en-US" altLang="ja-JP"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71</a:t>
                      </a:r>
                    </a:p>
                  </a:txBody>
                  <a:tcPr marL="0" marR="0" marT="0"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ctr" fontAlgn="ctr"/>
                      <a:r>
                        <a:rPr lang="en-US" altLang="ja-JP"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19</a:t>
                      </a:r>
                    </a:p>
                  </a:txBody>
                  <a:tcPr marL="0" marR="0" marT="0"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ctr" fontAlgn="ctr"/>
                      <a:r>
                        <a:rPr lang="en-US" altLang="ja-JP"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26.8 </a:t>
                      </a:r>
                    </a:p>
                  </a:txBody>
                  <a:tcPr marL="0" marR="0" marT="0"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ctr" fontAlgn="ctr"/>
                      <a:r>
                        <a:rPr lang="en-US" altLang="ja-JP"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12</a:t>
                      </a:r>
                    </a:p>
                  </a:txBody>
                  <a:tcPr marL="0" marR="0" marT="0"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ctr" fontAlgn="ctr"/>
                      <a:r>
                        <a:rPr lang="en-US" altLang="ja-JP"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16.9</a:t>
                      </a:r>
                    </a:p>
                  </a:txBody>
                  <a:tcPr marL="0" marR="0" marT="0"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ctr" fontAlgn="ctr"/>
                      <a:endParaRPr lang="ja-JP" altLang="en-US" sz="1600" b="0" i="0" u="none" strike="noStrike">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endParaRPr>
                    </a:p>
                  </a:txBody>
                  <a:tcPr marL="0" marR="0" marT="0"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ctr" fontAlgn="ctr"/>
                      <a:r>
                        <a:rPr lang="en-US" altLang="ja-JP"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40</a:t>
                      </a:r>
                    </a:p>
                  </a:txBody>
                  <a:tcPr marL="0" marR="0" marT="0"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ctr" fontAlgn="ctr"/>
                      <a:r>
                        <a:rPr lang="en-US" altLang="ja-JP"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56.3</a:t>
                      </a:r>
                    </a:p>
                  </a:txBody>
                  <a:tcPr marL="0" marR="0" marT="0"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ctr" fontAlgn="ctr"/>
                      <a:endParaRPr lang="en-US" altLang="ja-JP"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endParaRPr>
                    </a:p>
                  </a:txBody>
                  <a:tcPr marL="0" marR="0" marT="0" marB="0" anchor="ctr">
                    <a:lnL>
                      <a:noFill/>
                    </a:lnL>
                    <a:lnR>
                      <a:noFill/>
                    </a:lnR>
                    <a:lnT w="635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ctr"/>
                      <a:r>
                        <a:rPr lang="en-US" altLang="ja-JP"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0.63</a:t>
                      </a:r>
                    </a:p>
                  </a:txBody>
                  <a:tcPr marL="0" marR="0" marT="0"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ctr" fontAlgn="ctr"/>
                      <a:r>
                        <a:rPr lang="en-US" altLang="ja-JP"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0.43</a:t>
                      </a:r>
                    </a:p>
                  </a:txBody>
                  <a:tcPr marL="0" marR="0" marT="0"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r>
                        <a:rPr lang="en-US" altLang="ja-JP"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a:t>
                      </a:r>
                      <a:endParaRPr kumimoji="1" lang="ja-JP" altLang="en-US" dirty="0"/>
                    </a:p>
                  </a:txBody>
                  <a:tcPr marL="0" marR="0" marT="0" marB="0" anchor="ctr">
                    <a:lnL>
                      <a:noFill/>
                    </a:lnL>
                    <a:lnR>
                      <a:noFill/>
                    </a:lnR>
                    <a:lnT w="12700" cap="flat" cmpd="sng" algn="ctr">
                      <a:solidFill>
                        <a:schemeClr val="tx1"/>
                      </a:solidFill>
                      <a:prstDash val="solid"/>
                      <a:round/>
                      <a:headEnd type="none" w="med" len="med"/>
                      <a:tailEnd type="none" w="med" len="med"/>
                    </a:lnT>
                    <a:lnB>
                      <a:noFill/>
                    </a:lnB>
                  </a:tcPr>
                </a:tc>
                <a:tc gridSpan="3">
                  <a:txBody>
                    <a:bodyPr/>
                    <a:lstStyle/>
                    <a:p>
                      <a:r>
                        <a:rPr lang="en-US" altLang="ja-JP"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0.92</a:t>
                      </a:r>
                      <a:endParaRPr kumimoji="1" lang="ja-JP" altLang="en-US" dirty="0"/>
                    </a:p>
                  </a:txBody>
                  <a:tcPr marL="0" marR="0" marT="0" marB="0" anchor="ctr">
                    <a:lnL>
                      <a:noFill/>
                    </a:lnL>
                    <a:lnR>
                      <a:noFill/>
                    </a:lnR>
                    <a:lnT w="12700" cap="flat" cmpd="sng" algn="ctr">
                      <a:solidFill>
                        <a:schemeClr val="tx1"/>
                      </a:solidFill>
                      <a:prstDash val="solid"/>
                      <a:round/>
                      <a:headEnd type="none" w="med" len="med"/>
                      <a:tailEnd type="none" w="med" len="med"/>
                    </a:lnT>
                    <a:lnB>
                      <a:noFill/>
                    </a:lnB>
                  </a:tcPr>
                </a:tc>
                <a:tc hMerge="1">
                  <a:txBody>
                    <a:bodyPr/>
                    <a:lstStyle/>
                    <a:p>
                      <a:pPr algn="ctr" fontAlgn="ctr"/>
                      <a:r>
                        <a:rPr lang="en-US" altLang="ja-JP"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0.92</a:t>
                      </a: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hMerge="1">
                  <a:txBody>
                    <a:bodyPr/>
                    <a:lstStyle/>
                    <a:p>
                      <a:pPr algn="ctr" fontAlgn="ctr"/>
                      <a:r>
                        <a:rPr lang="en-US" altLang="ja-JP"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0.92</a:t>
                      </a:r>
                    </a:p>
                  </a:txBody>
                  <a:tcPr marL="0" marR="0" marT="0" marB="0" anchor="ctr">
                    <a:lnL>
                      <a:noFill/>
                    </a:lnL>
                    <a:lnR>
                      <a:noFill/>
                    </a:lnR>
                    <a:lnB>
                      <a:noFill/>
                    </a:lnB>
                  </a:tcPr>
                </a:tc>
                <a:tc>
                  <a:txBody>
                    <a:bodyPr/>
                    <a:lstStyle/>
                    <a:p>
                      <a:pPr algn="ctr" fontAlgn="ctr"/>
                      <a:endParaRPr lang="ja-JP" altLang="en-US"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endParaRPr>
                    </a:p>
                  </a:txBody>
                  <a:tcPr marL="0" marR="0" marT="0"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ctr" fontAlgn="ctr"/>
                      <a:r>
                        <a:rPr lang="en-US" altLang="ja-JP"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0.59</a:t>
                      </a:r>
                    </a:p>
                  </a:txBody>
                  <a:tcPr marL="0" marR="0" marT="0"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ctr" fontAlgn="ctr"/>
                      <a:r>
                        <a:rPr lang="en-US" altLang="ja-JP"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0.35</a:t>
                      </a:r>
                    </a:p>
                  </a:txBody>
                  <a:tcPr marL="0" marR="0" marT="0"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ctr" fontAlgn="ctr"/>
                      <a:r>
                        <a:rPr lang="en-US" altLang="ja-JP"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a:t>
                      </a:r>
                    </a:p>
                  </a:txBody>
                  <a:tcPr marL="0" marR="0" marT="0"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ctr" fontAlgn="ctr"/>
                      <a:r>
                        <a:rPr lang="en-US" altLang="ja-JP"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0.996</a:t>
                      </a:r>
                    </a:p>
                  </a:txBody>
                  <a:tcPr marL="0" marR="0" marT="0" marB="0" anchor="ctr">
                    <a:lnL>
                      <a:noFill/>
                    </a:lnL>
                    <a:lnR>
                      <a:noFill/>
                    </a:lnR>
                    <a:lnT w="12700" cap="flat" cmpd="sng" algn="ctr">
                      <a:solidFill>
                        <a:schemeClr val="tx1"/>
                      </a:solidFill>
                      <a:prstDash val="solid"/>
                      <a:round/>
                      <a:headEnd type="none" w="med" len="med"/>
                      <a:tailEnd type="none" w="med" len="med"/>
                    </a:lnT>
                    <a:lnB>
                      <a:noFill/>
                    </a:lnB>
                  </a:tcPr>
                </a:tc>
                <a:extLst>
                  <a:ext uri="{0D108BD9-81ED-4DB2-BD59-A6C34878D82A}">
                    <a16:rowId xmlns:a16="http://schemas.microsoft.com/office/drawing/2014/main" val="3892416843"/>
                  </a:ext>
                </a:extLst>
              </a:tr>
              <a:tr h="307056">
                <a:tc>
                  <a:txBody>
                    <a:bodyPr/>
                    <a:lstStyle/>
                    <a:p>
                      <a:pPr algn="ctr" fontAlgn="ctr"/>
                      <a:r>
                        <a:rPr lang="en-US" altLang="ja-JP" sz="1600" b="0" i="0" u="none" strike="noStrike">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61-65</a:t>
                      </a:r>
                    </a:p>
                  </a:txBody>
                  <a:tcPr marL="0" marR="0" marT="0" marB="0" anchor="ctr">
                    <a:lnL>
                      <a:noFill/>
                    </a:lnL>
                    <a:lnR>
                      <a:noFill/>
                    </a:lnR>
                    <a:lnT>
                      <a:noFill/>
                    </a:lnT>
                    <a:lnB>
                      <a:noFill/>
                    </a:lnB>
                  </a:tcPr>
                </a:tc>
                <a:tc>
                  <a:txBody>
                    <a:bodyPr/>
                    <a:lstStyle/>
                    <a:p>
                      <a:pPr algn="ctr" fontAlgn="ctr"/>
                      <a:r>
                        <a:rPr lang="en-US" altLang="ja-JP" sz="1600" b="0" i="0" u="none" strike="noStrike">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163</a:t>
                      </a:r>
                    </a:p>
                  </a:txBody>
                  <a:tcPr marL="0" marR="0" marT="0" marB="0" anchor="ctr">
                    <a:lnL>
                      <a:noFill/>
                    </a:lnL>
                    <a:lnR>
                      <a:noFill/>
                    </a:lnR>
                    <a:lnT>
                      <a:noFill/>
                    </a:lnT>
                    <a:lnB>
                      <a:noFill/>
                    </a:lnB>
                  </a:tcPr>
                </a:tc>
                <a:tc>
                  <a:txBody>
                    <a:bodyPr/>
                    <a:lstStyle/>
                    <a:p>
                      <a:pPr algn="ctr" fontAlgn="ctr"/>
                      <a:r>
                        <a:rPr lang="en-US" altLang="ja-JP"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59</a:t>
                      </a:r>
                    </a:p>
                  </a:txBody>
                  <a:tcPr marL="0" marR="0" marT="0" marB="0" anchor="ctr">
                    <a:lnL>
                      <a:noFill/>
                    </a:lnL>
                    <a:lnR>
                      <a:noFill/>
                    </a:lnR>
                    <a:lnT>
                      <a:noFill/>
                    </a:lnT>
                    <a:lnB>
                      <a:noFill/>
                    </a:lnB>
                  </a:tcPr>
                </a:tc>
                <a:tc>
                  <a:txBody>
                    <a:bodyPr/>
                    <a:lstStyle/>
                    <a:p>
                      <a:pPr algn="ctr" fontAlgn="ctr"/>
                      <a:r>
                        <a:rPr lang="en-US" altLang="ja-JP"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36.2 </a:t>
                      </a:r>
                    </a:p>
                  </a:txBody>
                  <a:tcPr marL="0" marR="0" marT="0" marB="0" anchor="ctr">
                    <a:lnL>
                      <a:noFill/>
                    </a:lnL>
                    <a:lnR>
                      <a:noFill/>
                    </a:lnR>
                    <a:lnT>
                      <a:noFill/>
                    </a:lnT>
                    <a:lnB>
                      <a:noFill/>
                    </a:lnB>
                  </a:tcPr>
                </a:tc>
                <a:tc>
                  <a:txBody>
                    <a:bodyPr/>
                    <a:lstStyle/>
                    <a:p>
                      <a:pPr algn="ctr" fontAlgn="ctr"/>
                      <a:r>
                        <a:rPr lang="en-US" altLang="ja-JP"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36</a:t>
                      </a:r>
                    </a:p>
                  </a:txBody>
                  <a:tcPr marL="0" marR="0" marT="0" marB="0" anchor="ctr">
                    <a:lnL>
                      <a:noFill/>
                    </a:lnL>
                    <a:lnR>
                      <a:noFill/>
                    </a:lnR>
                    <a:lnT>
                      <a:noFill/>
                    </a:lnT>
                    <a:lnB>
                      <a:noFill/>
                    </a:lnB>
                  </a:tcPr>
                </a:tc>
                <a:tc>
                  <a:txBody>
                    <a:bodyPr/>
                    <a:lstStyle/>
                    <a:p>
                      <a:pPr algn="ctr" fontAlgn="ctr"/>
                      <a:r>
                        <a:rPr lang="en-US" altLang="ja-JP"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22.1</a:t>
                      </a:r>
                    </a:p>
                  </a:txBody>
                  <a:tcPr marL="0" marR="0" marT="0" marB="0" anchor="ctr">
                    <a:lnL>
                      <a:noFill/>
                    </a:lnL>
                    <a:lnR>
                      <a:noFill/>
                    </a:lnR>
                    <a:lnT>
                      <a:noFill/>
                    </a:lnT>
                    <a:lnB>
                      <a:noFill/>
                    </a:lnB>
                  </a:tcPr>
                </a:tc>
                <a:tc>
                  <a:txBody>
                    <a:bodyPr/>
                    <a:lstStyle/>
                    <a:p>
                      <a:pPr algn="ctr" fontAlgn="ctr"/>
                      <a:endParaRPr lang="ja-JP" altLang="en-US" sz="1600" b="0" i="0" u="none" strike="noStrike">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endParaRPr>
                    </a:p>
                  </a:txBody>
                  <a:tcPr marL="0" marR="0" marT="0" marB="0" anchor="ctr">
                    <a:lnL>
                      <a:noFill/>
                    </a:lnL>
                    <a:lnR>
                      <a:noFill/>
                    </a:lnR>
                    <a:lnT>
                      <a:noFill/>
                    </a:lnT>
                    <a:lnB>
                      <a:noFill/>
                    </a:lnB>
                  </a:tcPr>
                </a:tc>
                <a:tc>
                  <a:txBody>
                    <a:bodyPr/>
                    <a:lstStyle/>
                    <a:p>
                      <a:pPr algn="ctr" fontAlgn="ctr"/>
                      <a:r>
                        <a:rPr lang="en-US" altLang="ja-JP"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68</a:t>
                      </a:r>
                    </a:p>
                  </a:txBody>
                  <a:tcPr marL="0" marR="0" marT="0" marB="0" anchor="ctr">
                    <a:lnL>
                      <a:noFill/>
                    </a:lnL>
                    <a:lnR>
                      <a:noFill/>
                    </a:lnR>
                    <a:lnT>
                      <a:noFill/>
                    </a:lnT>
                    <a:lnB>
                      <a:noFill/>
                    </a:lnB>
                  </a:tcPr>
                </a:tc>
                <a:tc>
                  <a:txBody>
                    <a:bodyPr/>
                    <a:lstStyle/>
                    <a:p>
                      <a:pPr algn="ctr" fontAlgn="ctr"/>
                      <a:r>
                        <a:rPr lang="en-US" altLang="ja-JP"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41.7</a:t>
                      </a:r>
                    </a:p>
                  </a:txBody>
                  <a:tcPr marL="0" marR="0" marT="0" marB="0" anchor="ctr">
                    <a:lnL>
                      <a:noFill/>
                    </a:lnL>
                    <a:lnR>
                      <a:noFill/>
                    </a:lnR>
                    <a:lnT>
                      <a:noFill/>
                    </a:lnT>
                    <a:lnB>
                      <a:noFill/>
                    </a:lnB>
                  </a:tcPr>
                </a:tc>
                <a:tc>
                  <a:txBody>
                    <a:bodyPr/>
                    <a:lstStyle/>
                    <a:p>
                      <a:pPr algn="ctr" fontAlgn="ctr"/>
                      <a:endParaRPr lang="en-US" altLang="ja-JP"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endParaRP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en-US" altLang="ja-JP"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0.76</a:t>
                      </a:r>
                    </a:p>
                  </a:txBody>
                  <a:tcPr marL="0" marR="0" marT="0" marB="0" anchor="ctr">
                    <a:lnL>
                      <a:noFill/>
                    </a:lnL>
                    <a:lnR>
                      <a:noFill/>
                    </a:lnR>
                    <a:lnT>
                      <a:noFill/>
                    </a:lnT>
                    <a:lnB>
                      <a:noFill/>
                    </a:lnB>
                  </a:tcPr>
                </a:tc>
                <a:tc>
                  <a:txBody>
                    <a:bodyPr/>
                    <a:lstStyle/>
                    <a:p>
                      <a:pPr algn="ctr" fontAlgn="ctr"/>
                      <a:r>
                        <a:rPr lang="en-US" altLang="ja-JP"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0.62</a:t>
                      </a:r>
                    </a:p>
                  </a:txBody>
                  <a:tcPr marL="0" marR="0" marT="0" marB="0" anchor="ctr">
                    <a:lnL>
                      <a:noFill/>
                    </a:lnL>
                    <a:lnR>
                      <a:noFill/>
                    </a:lnR>
                    <a:lnT>
                      <a:noFill/>
                    </a:lnT>
                    <a:lnB>
                      <a:noFill/>
                    </a:lnB>
                  </a:tcPr>
                </a:tc>
                <a:tc>
                  <a:txBody>
                    <a:bodyPr/>
                    <a:lstStyle/>
                    <a:p>
                      <a:r>
                        <a:rPr lang="en-US" altLang="ja-JP"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a:t>
                      </a:r>
                      <a:endParaRPr kumimoji="1" lang="ja-JP" altLang="en-US" dirty="0"/>
                    </a:p>
                  </a:txBody>
                  <a:tcPr marL="0" marR="0" marT="0" marB="0" anchor="ctr">
                    <a:lnL>
                      <a:noFill/>
                    </a:lnL>
                    <a:lnR>
                      <a:noFill/>
                    </a:lnR>
                    <a:lnT>
                      <a:noFill/>
                    </a:lnT>
                    <a:lnB>
                      <a:noFill/>
                    </a:lnB>
                  </a:tcPr>
                </a:tc>
                <a:tc gridSpan="3">
                  <a:txBody>
                    <a:bodyPr/>
                    <a:lstStyle/>
                    <a:p>
                      <a:r>
                        <a:rPr lang="en-US" altLang="ja-JP"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0.93</a:t>
                      </a:r>
                      <a:endParaRPr kumimoji="1" lang="ja-JP" altLang="en-US" dirty="0"/>
                    </a:p>
                  </a:txBody>
                  <a:tcPr marL="0" marR="0" marT="0" marB="0" anchor="ctr">
                    <a:lnL>
                      <a:noFill/>
                    </a:lnL>
                    <a:lnR>
                      <a:noFill/>
                    </a:lnR>
                    <a:lnT>
                      <a:noFill/>
                    </a:lnT>
                    <a:lnB>
                      <a:noFill/>
                    </a:lnB>
                  </a:tcPr>
                </a:tc>
                <a:tc hMerge="1">
                  <a:txBody>
                    <a:bodyPr/>
                    <a:lstStyle/>
                    <a:p>
                      <a:pPr algn="ctr" fontAlgn="ctr"/>
                      <a:r>
                        <a:rPr lang="en-US" altLang="ja-JP"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0.93</a:t>
                      </a:r>
                    </a:p>
                  </a:txBody>
                  <a:tcPr marL="0" marR="0" marT="0" marB="0" anchor="ctr">
                    <a:lnL>
                      <a:noFill/>
                    </a:lnL>
                    <a:lnR>
                      <a:noFill/>
                    </a:lnR>
                    <a:lnT>
                      <a:noFill/>
                    </a:lnT>
                    <a:lnB>
                      <a:noFill/>
                    </a:lnB>
                  </a:tcPr>
                </a:tc>
                <a:tc hMerge="1">
                  <a:txBody>
                    <a:bodyPr/>
                    <a:lstStyle/>
                    <a:p>
                      <a:pPr algn="ctr" fontAlgn="ctr"/>
                      <a:r>
                        <a:rPr lang="en-US" altLang="ja-JP"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0.93</a:t>
                      </a:r>
                    </a:p>
                  </a:txBody>
                  <a:tcPr marL="0" marR="0" marT="0" marB="0" anchor="ctr">
                    <a:lnL>
                      <a:noFill/>
                    </a:lnL>
                    <a:lnR>
                      <a:noFill/>
                    </a:lnR>
                    <a:lnT>
                      <a:noFill/>
                    </a:lnT>
                    <a:lnB>
                      <a:noFill/>
                    </a:lnB>
                  </a:tcPr>
                </a:tc>
                <a:tc>
                  <a:txBody>
                    <a:bodyPr/>
                    <a:lstStyle/>
                    <a:p>
                      <a:pPr algn="ctr" fontAlgn="ctr"/>
                      <a:endParaRPr lang="ja-JP" altLang="en-US" sz="1600" b="0" i="0" u="none" strike="noStrike">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endParaRPr>
                    </a:p>
                  </a:txBody>
                  <a:tcPr marL="0" marR="0" marT="0" marB="0" anchor="ctr">
                    <a:lnL>
                      <a:noFill/>
                    </a:lnL>
                    <a:lnR>
                      <a:noFill/>
                    </a:lnR>
                    <a:lnT>
                      <a:noFill/>
                    </a:lnT>
                    <a:lnB>
                      <a:noFill/>
                    </a:lnB>
                  </a:tcPr>
                </a:tc>
                <a:tc>
                  <a:txBody>
                    <a:bodyPr/>
                    <a:lstStyle/>
                    <a:p>
                      <a:pPr algn="ctr" fontAlgn="ctr"/>
                      <a:r>
                        <a:rPr lang="en-US" altLang="ja-JP"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0.7</a:t>
                      </a:r>
                    </a:p>
                  </a:txBody>
                  <a:tcPr marL="0" marR="0" marT="0" marB="0" anchor="ctr">
                    <a:lnL>
                      <a:noFill/>
                    </a:lnL>
                    <a:lnR>
                      <a:noFill/>
                    </a:lnR>
                    <a:lnT>
                      <a:noFill/>
                    </a:lnT>
                    <a:lnB>
                      <a:noFill/>
                    </a:lnB>
                  </a:tcPr>
                </a:tc>
                <a:tc>
                  <a:txBody>
                    <a:bodyPr/>
                    <a:lstStyle/>
                    <a:p>
                      <a:pPr algn="ctr" fontAlgn="ctr"/>
                      <a:r>
                        <a:rPr lang="en-US" altLang="ja-JP"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0.52</a:t>
                      </a:r>
                    </a:p>
                  </a:txBody>
                  <a:tcPr marL="0" marR="0" marT="0" marB="0" anchor="ctr">
                    <a:lnL>
                      <a:noFill/>
                    </a:lnL>
                    <a:lnR>
                      <a:noFill/>
                    </a:lnR>
                    <a:lnT>
                      <a:noFill/>
                    </a:lnT>
                    <a:lnB>
                      <a:noFill/>
                    </a:lnB>
                  </a:tcPr>
                </a:tc>
                <a:tc>
                  <a:txBody>
                    <a:bodyPr/>
                    <a:lstStyle/>
                    <a:p>
                      <a:pPr algn="ctr" fontAlgn="ctr"/>
                      <a:r>
                        <a:rPr lang="en-US" altLang="ja-JP"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a:t>
                      </a:r>
                    </a:p>
                  </a:txBody>
                  <a:tcPr marL="0" marR="0" marT="0" marB="0" anchor="ctr">
                    <a:lnL>
                      <a:noFill/>
                    </a:lnL>
                    <a:lnR>
                      <a:noFill/>
                    </a:lnR>
                    <a:lnT>
                      <a:noFill/>
                    </a:lnT>
                    <a:lnB>
                      <a:noFill/>
                    </a:lnB>
                  </a:tcPr>
                </a:tc>
                <a:tc>
                  <a:txBody>
                    <a:bodyPr/>
                    <a:lstStyle/>
                    <a:p>
                      <a:pPr algn="ctr" fontAlgn="ctr"/>
                      <a:r>
                        <a:rPr lang="en-US" altLang="ja-JP"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0.93</a:t>
                      </a:r>
                    </a:p>
                  </a:txBody>
                  <a:tcPr marL="0" marR="0" marT="0" marB="0" anchor="ctr">
                    <a:lnL>
                      <a:noFill/>
                    </a:lnL>
                    <a:lnR>
                      <a:noFill/>
                    </a:lnR>
                    <a:lnT>
                      <a:noFill/>
                    </a:lnT>
                    <a:lnB>
                      <a:noFill/>
                    </a:lnB>
                  </a:tcPr>
                </a:tc>
                <a:extLst>
                  <a:ext uri="{0D108BD9-81ED-4DB2-BD59-A6C34878D82A}">
                    <a16:rowId xmlns:a16="http://schemas.microsoft.com/office/drawing/2014/main" val="2345736779"/>
                  </a:ext>
                </a:extLst>
              </a:tr>
              <a:tr h="307056">
                <a:tc>
                  <a:txBody>
                    <a:bodyPr/>
                    <a:lstStyle/>
                    <a:p>
                      <a:pPr algn="ctr" fontAlgn="ctr"/>
                      <a:r>
                        <a:rPr lang="en-US" altLang="ja-JP" sz="1600" b="0" i="0" u="none" strike="noStrike">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66-70</a:t>
                      </a:r>
                    </a:p>
                  </a:txBody>
                  <a:tcPr marL="0" marR="0" marT="0" marB="0" anchor="ctr">
                    <a:lnL>
                      <a:noFill/>
                    </a:lnL>
                    <a:lnR>
                      <a:noFill/>
                    </a:lnR>
                    <a:lnT>
                      <a:noFill/>
                    </a:lnT>
                    <a:lnB>
                      <a:noFill/>
                    </a:lnB>
                  </a:tcPr>
                </a:tc>
                <a:tc>
                  <a:txBody>
                    <a:bodyPr/>
                    <a:lstStyle/>
                    <a:p>
                      <a:pPr algn="ctr" fontAlgn="ctr"/>
                      <a:r>
                        <a:rPr lang="en-US" altLang="ja-JP" sz="1600" b="0" i="0" u="none" strike="noStrike">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338</a:t>
                      </a:r>
                    </a:p>
                  </a:txBody>
                  <a:tcPr marL="0" marR="0" marT="0" marB="0" anchor="ctr">
                    <a:lnL>
                      <a:noFill/>
                    </a:lnL>
                    <a:lnR>
                      <a:noFill/>
                    </a:lnR>
                    <a:lnT>
                      <a:noFill/>
                    </a:lnT>
                    <a:lnB>
                      <a:noFill/>
                    </a:lnB>
                  </a:tcPr>
                </a:tc>
                <a:tc>
                  <a:txBody>
                    <a:bodyPr/>
                    <a:lstStyle/>
                    <a:p>
                      <a:pPr algn="ctr" fontAlgn="ctr"/>
                      <a:r>
                        <a:rPr lang="en-US" altLang="ja-JP"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153</a:t>
                      </a:r>
                    </a:p>
                  </a:txBody>
                  <a:tcPr marL="0" marR="0" marT="0" marB="0" anchor="ctr">
                    <a:lnL>
                      <a:noFill/>
                    </a:lnL>
                    <a:lnR>
                      <a:noFill/>
                    </a:lnR>
                    <a:lnT>
                      <a:noFill/>
                    </a:lnT>
                    <a:lnB>
                      <a:noFill/>
                    </a:lnB>
                  </a:tcPr>
                </a:tc>
                <a:tc>
                  <a:txBody>
                    <a:bodyPr/>
                    <a:lstStyle/>
                    <a:p>
                      <a:pPr algn="ctr" fontAlgn="ctr"/>
                      <a:r>
                        <a:rPr lang="en-US" altLang="ja-JP"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45.3 </a:t>
                      </a:r>
                    </a:p>
                  </a:txBody>
                  <a:tcPr marL="0" marR="0" marT="0" marB="0" anchor="ctr">
                    <a:lnL>
                      <a:noFill/>
                    </a:lnL>
                    <a:lnR>
                      <a:noFill/>
                    </a:lnR>
                    <a:lnT>
                      <a:noFill/>
                    </a:lnT>
                    <a:lnB>
                      <a:noFill/>
                    </a:lnB>
                  </a:tcPr>
                </a:tc>
                <a:tc>
                  <a:txBody>
                    <a:bodyPr/>
                    <a:lstStyle/>
                    <a:p>
                      <a:pPr algn="ctr" fontAlgn="ctr"/>
                      <a:r>
                        <a:rPr lang="en-US" altLang="ja-JP"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74</a:t>
                      </a:r>
                    </a:p>
                  </a:txBody>
                  <a:tcPr marL="0" marR="0" marT="0" marB="0" anchor="ctr">
                    <a:lnL>
                      <a:noFill/>
                    </a:lnL>
                    <a:lnR>
                      <a:noFill/>
                    </a:lnR>
                    <a:lnT>
                      <a:noFill/>
                    </a:lnT>
                    <a:lnB>
                      <a:noFill/>
                    </a:lnB>
                  </a:tcPr>
                </a:tc>
                <a:tc>
                  <a:txBody>
                    <a:bodyPr/>
                    <a:lstStyle/>
                    <a:p>
                      <a:pPr algn="ctr" fontAlgn="ctr"/>
                      <a:r>
                        <a:rPr lang="en-US" altLang="ja-JP"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21.9</a:t>
                      </a:r>
                    </a:p>
                  </a:txBody>
                  <a:tcPr marL="0" marR="0" marT="0" marB="0" anchor="ctr">
                    <a:lnL>
                      <a:noFill/>
                    </a:lnL>
                    <a:lnR>
                      <a:noFill/>
                    </a:lnR>
                    <a:lnT>
                      <a:noFill/>
                    </a:lnT>
                    <a:lnB>
                      <a:noFill/>
                    </a:lnB>
                  </a:tcPr>
                </a:tc>
                <a:tc>
                  <a:txBody>
                    <a:bodyPr/>
                    <a:lstStyle/>
                    <a:p>
                      <a:pPr algn="ctr" fontAlgn="ctr"/>
                      <a:endParaRPr lang="ja-JP" altLang="en-US" sz="1600" b="0" i="0" u="none" strike="noStrike">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endParaRPr>
                    </a:p>
                  </a:txBody>
                  <a:tcPr marL="0" marR="0" marT="0" marB="0" anchor="ctr">
                    <a:lnL>
                      <a:noFill/>
                    </a:lnL>
                    <a:lnR>
                      <a:noFill/>
                    </a:lnR>
                    <a:lnT>
                      <a:noFill/>
                    </a:lnT>
                    <a:lnB>
                      <a:noFill/>
                    </a:lnB>
                  </a:tcPr>
                </a:tc>
                <a:tc>
                  <a:txBody>
                    <a:bodyPr/>
                    <a:lstStyle/>
                    <a:p>
                      <a:pPr algn="ctr" fontAlgn="ctr"/>
                      <a:r>
                        <a:rPr lang="en-US" altLang="ja-JP"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111</a:t>
                      </a:r>
                    </a:p>
                  </a:txBody>
                  <a:tcPr marL="0" marR="0" marT="0" marB="0" anchor="ctr">
                    <a:lnL>
                      <a:noFill/>
                    </a:lnL>
                    <a:lnR>
                      <a:noFill/>
                    </a:lnR>
                    <a:lnT>
                      <a:noFill/>
                    </a:lnT>
                    <a:lnB>
                      <a:noFill/>
                    </a:lnB>
                  </a:tcPr>
                </a:tc>
                <a:tc>
                  <a:txBody>
                    <a:bodyPr/>
                    <a:lstStyle/>
                    <a:p>
                      <a:pPr algn="ctr" fontAlgn="ctr"/>
                      <a:r>
                        <a:rPr lang="en-US" altLang="ja-JP"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32.8</a:t>
                      </a:r>
                    </a:p>
                  </a:txBody>
                  <a:tcPr marL="0" marR="0" marT="0" marB="0" anchor="ctr">
                    <a:lnL>
                      <a:noFill/>
                    </a:lnL>
                    <a:lnR>
                      <a:noFill/>
                    </a:lnR>
                    <a:lnT>
                      <a:noFill/>
                    </a:lnT>
                    <a:lnB>
                      <a:noFill/>
                    </a:lnB>
                  </a:tcPr>
                </a:tc>
                <a:tc>
                  <a:txBody>
                    <a:bodyPr/>
                    <a:lstStyle/>
                    <a:p>
                      <a:pPr algn="ctr" fontAlgn="ctr"/>
                      <a:endParaRPr lang="en-US" altLang="ja-JP"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endParaRP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en-US" altLang="ja-JP"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0.86</a:t>
                      </a:r>
                    </a:p>
                  </a:txBody>
                  <a:tcPr marL="0" marR="0" marT="0" marB="0" anchor="ctr">
                    <a:lnL>
                      <a:noFill/>
                    </a:lnL>
                    <a:lnR>
                      <a:noFill/>
                    </a:lnR>
                    <a:lnT>
                      <a:noFill/>
                    </a:lnT>
                    <a:lnB>
                      <a:noFill/>
                    </a:lnB>
                  </a:tcPr>
                </a:tc>
                <a:tc>
                  <a:txBody>
                    <a:bodyPr/>
                    <a:lstStyle/>
                    <a:p>
                      <a:pPr algn="ctr" fontAlgn="ctr"/>
                      <a:r>
                        <a:rPr lang="en-US" altLang="ja-JP"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0.76</a:t>
                      </a:r>
                    </a:p>
                  </a:txBody>
                  <a:tcPr marL="0" marR="0" marT="0" marB="0" anchor="ctr">
                    <a:lnL>
                      <a:noFill/>
                    </a:lnL>
                    <a:lnR>
                      <a:noFill/>
                    </a:lnR>
                    <a:lnT>
                      <a:noFill/>
                    </a:lnT>
                    <a:lnB>
                      <a:noFill/>
                    </a:lnB>
                  </a:tcPr>
                </a:tc>
                <a:tc>
                  <a:txBody>
                    <a:bodyPr/>
                    <a:lstStyle/>
                    <a:p>
                      <a:r>
                        <a:rPr lang="en-US" altLang="ja-JP"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a:t>
                      </a:r>
                      <a:endParaRPr kumimoji="1" lang="ja-JP" altLang="en-US" dirty="0"/>
                    </a:p>
                  </a:txBody>
                  <a:tcPr marL="0" marR="0" marT="0" marB="0" anchor="ctr">
                    <a:lnL>
                      <a:noFill/>
                    </a:lnL>
                    <a:lnR>
                      <a:noFill/>
                    </a:lnR>
                    <a:lnT>
                      <a:noFill/>
                    </a:lnT>
                    <a:lnB>
                      <a:noFill/>
                    </a:lnB>
                  </a:tcPr>
                </a:tc>
                <a:tc gridSpan="3">
                  <a:txBody>
                    <a:bodyPr/>
                    <a:lstStyle/>
                    <a:p>
                      <a:r>
                        <a:rPr lang="en-US" altLang="ja-JP"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0.97</a:t>
                      </a:r>
                      <a:endParaRPr kumimoji="1" lang="ja-JP" altLang="en-US" dirty="0"/>
                    </a:p>
                  </a:txBody>
                  <a:tcPr marL="0" marR="0" marT="0" marB="0" anchor="ctr">
                    <a:lnL>
                      <a:noFill/>
                    </a:lnL>
                    <a:lnR>
                      <a:noFill/>
                    </a:lnR>
                    <a:lnT>
                      <a:noFill/>
                    </a:lnT>
                    <a:lnB>
                      <a:noFill/>
                    </a:lnB>
                  </a:tcPr>
                </a:tc>
                <a:tc hMerge="1">
                  <a:txBody>
                    <a:bodyPr/>
                    <a:lstStyle/>
                    <a:p>
                      <a:pPr algn="ctr" fontAlgn="ctr"/>
                      <a:r>
                        <a:rPr lang="en-US" altLang="ja-JP"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0.97</a:t>
                      </a:r>
                    </a:p>
                  </a:txBody>
                  <a:tcPr marL="0" marR="0" marT="0" marB="0" anchor="ctr">
                    <a:lnL>
                      <a:noFill/>
                    </a:lnL>
                    <a:lnR>
                      <a:noFill/>
                    </a:lnR>
                    <a:lnT>
                      <a:noFill/>
                    </a:lnT>
                    <a:lnB>
                      <a:noFill/>
                    </a:lnB>
                  </a:tcPr>
                </a:tc>
                <a:tc hMerge="1">
                  <a:txBody>
                    <a:bodyPr/>
                    <a:lstStyle/>
                    <a:p>
                      <a:pPr algn="ctr" fontAlgn="ctr"/>
                      <a:r>
                        <a:rPr lang="en-US" altLang="ja-JP"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0.97</a:t>
                      </a:r>
                    </a:p>
                  </a:txBody>
                  <a:tcPr marL="0" marR="0" marT="0" marB="0" anchor="ctr">
                    <a:lnL>
                      <a:noFill/>
                    </a:lnL>
                    <a:lnR>
                      <a:noFill/>
                    </a:lnR>
                    <a:lnT>
                      <a:noFill/>
                    </a:lnT>
                    <a:lnB>
                      <a:noFill/>
                    </a:lnB>
                  </a:tcPr>
                </a:tc>
                <a:tc>
                  <a:txBody>
                    <a:bodyPr/>
                    <a:lstStyle/>
                    <a:p>
                      <a:pPr algn="ctr" fontAlgn="ctr"/>
                      <a:endParaRPr lang="ja-JP" altLang="en-US" sz="1600" b="0" i="0" u="none" strike="noStrike">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endParaRPr>
                    </a:p>
                  </a:txBody>
                  <a:tcPr marL="0" marR="0" marT="0" marB="0" anchor="ctr">
                    <a:lnL>
                      <a:noFill/>
                    </a:lnL>
                    <a:lnR>
                      <a:noFill/>
                    </a:lnR>
                    <a:lnT>
                      <a:noFill/>
                    </a:lnT>
                    <a:lnB>
                      <a:noFill/>
                    </a:lnB>
                  </a:tcPr>
                </a:tc>
                <a:tc>
                  <a:txBody>
                    <a:bodyPr/>
                    <a:lstStyle/>
                    <a:p>
                      <a:pPr algn="ctr" fontAlgn="ctr"/>
                      <a:r>
                        <a:rPr lang="en-US" altLang="ja-JP"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0.64</a:t>
                      </a:r>
                    </a:p>
                  </a:txBody>
                  <a:tcPr marL="0" marR="0" marT="0" marB="0" anchor="ctr">
                    <a:lnL>
                      <a:noFill/>
                    </a:lnL>
                    <a:lnR>
                      <a:noFill/>
                    </a:lnR>
                    <a:lnT>
                      <a:noFill/>
                    </a:lnT>
                    <a:lnB>
                      <a:noFill/>
                    </a:lnB>
                  </a:tcPr>
                </a:tc>
                <a:tc>
                  <a:txBody>
                    <a:bodyPr/>
                    <a:lstStyle/>
                    <a:p>
                      <a:pPr algn="ctr" fontAlgn="ctr"/>
                      <a:r>
                        <a:rPr lang="en-US" altLang="ja-JP"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0.53</a:t>
                      </a:r>
                    </a:p>
                  </a:txBody>
                  <a:tcPr marL="0" marR="0" marT="0" marB="0" anchor="ctr">
                    <a:lnL>
                      <a:noFill/>
                    </a:lnL>
                    <a:lnR>
                      <a:noFill/>
                    </a:lnR>
                    <a:lnT>
                      <a:noFill/>
                    </a:lnT>
                    <a:lnB>
                      <a:noFill/>
                    </a:lnB>
                  </a:tcPr>
                </a:tc>
                <a:tc>
                  <a:txBody>
                    <a:bodyPr/>
                    <a:lstStyle/>
                    <a:p>
                      <a:pPr algn="ctr" fontAlgn="ctr"/>
                      <a:r>
                        <a:rPr lang="en-US" altLang="ja-JP" sz="1600" b="0" i="0" u="none" strike="noStrike">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a:t>
                      </a:r>
                    </a:p>
                  </a:txBody>
                  <a:tcPr marL="0" marR="0" marT="0" marB="0" anchor="ctr">
                    <a:lnL>
                      <a:noFill/>
                    </a:lnL>
                    <a:lnR>
                      <a:noFill/>
                    </a:lnR>
                    <a:lnT>
                      <a:noFill/>
                    </a:lnT>
                    <a:lnB>
                      <a:noFill/>
                    </a:lnB>
                  </a:tcPr>
                </a:tc>
                <a:tc>
                  <a:txBody>
                    <a:bodyPr/>
                    <a:lstStyle/>
                    <a:p>
                      <a:pPr algn="ctr" fontAlgn="ctr"/>
                      <a:r>
                        <a:rPr lang="en-US" altLang="ja-JP"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0.79</a:t>
                      </a:r>
                    </a:p>
                  </a:txBody>
                  <a:tcPr marL="0" marR="0" marT="0" marB="0" anchor="ctr">
                    <a:lnL>
                      <a:noFill/>
                    </a:lnL>
                    <a:lnR>
                      <a:noFill/>
                    </a:lnR>
                    <a:lnT>
                      <a:noFill/>
                    </a:lnT>
                    <a:lnB>
                      <a:noFill/>
                    </a:lnB>
                  </a:tcPr>
                </a:tc>
                <a:extLst>
                  <a:ext uri="{0D108BD9-81ED-4DB2-BD59-A6C34878D82A}">
                    <a16:rowId xmlns:a16="http://schemas.microsoft.com/office/drawing/2014/main" val="3097067066"/>
                  </a:ext>
                </a:extLst>
              </a:tr>
              <a:tr h="307056">
                <a:tc>
                  <a:txBody>
                    <a:bodyPr/>
                    <a:lstStyle/>
                    <a:p>
                      <a:pPr algn="ctr" fontAlgn="ctr"/>
                      <a:r>
                        <a:rPr lang="en-US" altLang="ja-JP" sz="1600" b="0" i="0" u="none" strike="noStrike">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71-75</a:t>
                      </a:r>
                    </a:p>
                  </a:txBody>
                  <a:tcPr marL="0" marR="0" marT="0"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ctr"/>
                      <a:r>
                        <a:rPr lang="en-US" altLang="ja-JP" sz="1600" b="0" i="0" u="none" strike="noStrike">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286</a:t>
                      </a:r>
                    </a:p>
                  </a:txBody>
                  <a:tcPr marL="0" marR="0" marT="0"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ctr"/>
                      <a:r>
                        <a:rPr lang="en-US" altLang="ja-JP" sz="1600" b="0" i="0" u="none" strike="noStrike">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161</a:t>
                      </a:r>
                    </a:p>
                  </a:txBody>
                  <a:tcPr marL="0" marR="0" marT="0"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ctr"/>
                      <a:r>
                        <a:rPr lang="en-US" altLang="ja-JP"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56.3 </a:t>
                      </a:r>
                    </a:p>
                  </a:txBody>
                  <a:tcPr marL="0" marR="0" marT="0"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ctr"/>
                      <a:r>
                        <a:rPr lang="en-US" altLang="ja-JP" sz="1600" b="0" i="0" u="none" strike="noStrike">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87</a:t>
                      </a:r>
                    </a:p>
                  </a:txBody>
                  <a:tcPr marL="0" marR="0" marT="0"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ctr"/>
                      <a:r>
                        <a:rPr lang="en-US" altLang="ja-JP"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30.4</a:t>
                      </a:r>
                    </a:p>
                  </a:txBody>
                  <a:tcPr marL="0" marR="0" marT="0"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ctr"/>
                      <a:r>
                        <a:rPr lang="ja-JP" altLang="en-US" sz="1600" b="0" i="0" u="none" strike="noStrike">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　</a:t>
                      </a:r>
                    </a:p>
                  </a:txBody>
                  <a:tcPr marL="0" marR="0" marT="0"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ctr"/>
                      <a:r>
                        <a:rPr lang="en-US" altLang="ja-JP"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38</a:t>
                      </a:r>
                    </a:p>
                  </a:txBody>
                  <a:tcPr marL="0" marR="0" marT="0"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ctr"/>
                      <a:r>
                        <a:rPr lang="en-US" altLang="ja-JP"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13.3</a:t>
                      </a:r>
                    </a:p>
                  </a:txBody>
                  <a:tcPr marL="0" marR="0" marT="0"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ctr"/>
                      <a:endParaRPr lang="en-US" altLang="ja-JP"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endParaRPr>
                    </a:p>
                  </a:txBody>
                  <a:tcPr marL="0" marR="0" marT="0" marB="0" anchor="ctr">
                    <a:lnL>
                      <a:noFill/>
                    </a:lnL>
                    <a:lnR>
                      <a:noFill/>
                    </a:lnR>
                    <a:lnT>
                      <a:noFill/>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altLang="ja-JP"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0.95</a:t>
                      </a:r>
                    </a:p>
                  </a:txBody>
                  <a:tcPr marL="0" marR="0" marT="0"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ctr"/>
                      <a:r>
                        <a:rPr lang="en-US" altLang="ja-JP"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0.85</a:t>
                      </a:r>
                    </a:p>
                  </a:txBody>
                  <a:tcPr marL="0" marR="0" marT="0"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r>
                        <a:rPr lang="en-US" altLang="ja-JP"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a:t>
                      </a:r>
                      <a:endParaRPr kumimoji="1" lang="ja-JP" altLang="en-US" dirty="0"/>
                    </a:p>
                  </a:txBody>
                  <a:tcPr marL="0" marR="0" marT="0" marB="0" anchor="ctr">
                    <a:lnL>
                      <a:noFill/>
                    </a:lnL>
                    <a:lnR>
                      <a:noFill/>
                    </a:lnR>
                    <a:lnT>
                      <a:noFill/>
                    </a:lnT>
                    <a:lnB w="12700" cap="flat" cmpd="sng" algn="ctr">
                      <a:solidFill>
                        <a:schemeClr val="tx1"/>
                      </a:solidFill>
                      <a:prstDash val="solid"/>
                      <a:round/>
                      <a:headEnd type="none" w="med" len="med"/>
                      <a:tailEnd type="none" w="med" len="med"/>
                    </a:lnB>
                  </a:tcPr>
                </a:tc>
                <a:tc gridSpan="3">
                  <a:txBody>
                    <a:bodyPr/>
                    <a:lstStyle/>
                    <a:p>
                      <a:r>
                        <a:rPr lang="en-US" altLang="ja-JP" sz="1600" b="0" i="0" u="none" strike="noStrike">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1.05</a:t>
                      </a:r>
                      <a:endParaRPr kumimoji="1" lang="ja-JP" altLang="en-US" dirty="0"/>
                    </a:p>
                  </a:txBody>
                  <a:tcPr marL="0" marR="0" marT="0" marB="0" anchor="ctr">
                    <a:lnL>
                      <a:noFill/>
                    </a:lnL>
                    <a:lnR>
                      <a:noFill/>
                    </a:lnR>
                    <a:lnT>
                      <a:noFill/>
                    </a:lnT>
                    <a:lnB w="12700" cap="flat" cmpd="sng" algn="ctr">
                      <a:solidFill>
                        <a:schemeClr val="tx1"/>
                      </a:solidFill>
                      <a:prstDash val="solid"/>
                      <a:round/>
                      <a:headEnd type="none" w="med" len="med"/>
                      <a:tailEnd type="none" w="med" len="med"/>
                    </a:lnB>
                  </a:tcPr>
                </a:tc>
                <a:tc hMerge="1">
                  <a:txBody>
                    <a:bodyPr/>
                    <a:lstStyle/>
                    <a:p>
                      <a:pPr algn="ctr" fontAlgn="ctr"/>
                      <a:r>
                        <a:rPr lang="en-US" altLang="ja-JP"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1.05</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hMerge="1">
                  <a:txBody>
                    <a:bodyPr/>
                    <a:lstStyle/>
                    <a:p>
                      <a:pPr algn="ctr" fontAlgn="ctr"/>
                      <a:r>
                        <a:rPr lang="en-US" altLang="ja-JP"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1.05</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r>
                        <a:rPr lang="ja-JP" altLang="en-US"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　</a:t>
                      </a:r>
                    </a:p>
                  </a:txBody>
                  <a:tcPr marL="0" marR="0" marT="0"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ctr"/>
                      <a:r>
                        <a:rPr lang="en-US" altLang="ja-JP"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0.8</a:t>
                      </a:r>
                    </a:p>
                  </a:txBody>
                  <a:tcPr marL="0" marR="0" marT="0"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ctr"/>
                      <a:r>
                        <a:rPr lang="en-US" altLang="ja-JP"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0.67</a:t>
                      </a:r>
                    </a:p>
                  </a:txBody>
                  <a:tcPr marL="0" marR="0" marT="0"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ctr"/>
                      <a:r>
                        <a:rPr lang="en-US" altLang="ja-JP"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a:t>
                      </a:r>
                    </a:p>
                  </a:txBody>
                  <a:tcPr marL="0" marR="0" marT="0"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ctr"/>
                      <a:r>
                        <a:rPr lang="en-US" altLang="ja-JP"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0.95</a:t>
                      </a:r>
                    </a:p>
                  </a:txBody>
                  <a:tcPr marL="0" marR="0" marT="0" marB="0" anchor="ctr">
                    <a:lnL>
                      <a:noFill/>
                    </a:lnL>
                    <a:lnR>
                      <a:noFill/>
                    </a:lnR>
                    <a:lnT>
                      <a:noFill/>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79464226"/>
                  </a:ext>
                </a:extLst>
              </a:tr>
              <a:tr h="307056">
                <a:tc>
                  <a:txBody>
                    <a:bodyPr/>
                    <a:lstStyle/>
                    <a:p>
                      <a:pPr algn="ctr" fontAlgn="ctr"/>
                      <a:r>
                        <a:rPr lang="ja-JP" altLang="en-US"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合計</a:t>
                      </a:r>
                    </a:p>
                  </a:txBody>
                  <a:tcPr marL="0" marR="0" marT="0" marB="0" anchor="ctr">
                    <a:lnL>
                      <a:noFill/>
                    </a:lnL>
                    <a:lnR>
                      <a:noFill/>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altLang="ja-JP"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858</a:t>
                      </a:r>
                    </a:p>
                  </a:txBody>
                  <a:tcPr marL="0" marR="0" marT="0" marB="0" anchor="ctr">
                    <a:lnL>
                      <a:noFill/>
                    </a:lnL>
                    <a:lnR>
                      <a:noFill/>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altLang="ja-JP"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392</a:t>
                      </a:r>
                    </a:p>
                  </a:txBody>
                  <a:tcPr marL="0" marR="0" marT="0" marB="0" anchor="ctr">
                    <a:lnL>
                      <a:noFill/>
                    </a:lnL>
                    <a:lnR>
                      <a:noFill/>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altLang="ja-JP"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45.7 </a:t>
                      </a:r>
                    </a:p>
                  </a:txBody>
                  <a:tcPr marL="0" marR="0" marT="0" marB="0" anchor="ctr">
                    <a:lnL>
                      <a:noFill/>
                    </a:lnL>
                    <a:lnR>
                      <a:noFill/>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altLang="ja-JP"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209</a:t>
                      </a:r>
                    </a:p>
                  </a:txBody>
                  <a:tcPr marL="0" marR="0" marT="0" marB="0" anchor="ctr">
                    <a:lnL>
                      <a:noFill/>
                    </a:lnL>
                    <a:lnR>
                      <a:noFill/>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altLang="ja-JP"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24.4</a:t>
                      </a:r>
                    </a:p>
                  </a:txBody>
                  <a:tcPr marL="0" marR="0" marT="0" marB="0" anchor="ctr">
                    <a:lnL>
                      <a:noFill/>
                    </a:lnL>
                    <a:lnR>
                      <a:noFill/>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ja-JP" altLang="en-US"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　</a:t>
                      </a:r>
                    </a:p>
                  </a:txBody>
                  <a:tcPr marL="0" marR="0" marT="0" marB="0" anchor="ctr">
                    <a:lnL>
                      <a:noFill/>
                    </a:lnL>
                    <a:lnR>
                      <a:noFill/>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altLang="ja-JP"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257</a:t>
                      </a:r>
                    </a:p>
                  </a:txBody>
                  <a:tcPr marL="0" marR="0" marT="0" marB="0" anchor="ctr">
                    <a:lnL>
                      <a:noFill/>
                    </a:lnL>
                    <a:lnR>
                      <a:noFill/>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altLang="ja-JP"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29.9</a:t>
                      </a:r>
                    </a:p>
                  </a:txBody>
                  <a:tcPr marL="0" marR="0" marT="0" marB="0" anchor="ctr">
                    <a:lnL>
                      <a:noFill/>
                    </a:lnL>
                    <a:lnR>
                      <a:noFill/>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endParaRPr lang="en-US" altLang="ja-JP"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endParaRPr>
                    </a:p>
                  </a:txBody>
                  <a:tcPr marL="0" marR="0" marT="0" marB="0" anchor="ctr">
                    <a:lnL>
                      <a:noFill/>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altLang="ja-JP"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0.96</a:t>
                      </a:r>
                    </a:p>
                  </a:txBody>
                  <a:tcPr marL="0" marR="0" marT="0" marB="0" anchor="ctr">
                    <a:lnL>
                      <a:noFill/>
                    </a:lnL>
                    <a:lnR>
                      <a:noFill/>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altLang="ja-JP"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0.9</a:t>
                      </a:r>
                    </a:p>
                  </a:txBody>
                  <a:tcPr marL="0" marR="0" marT="0" marB="0" anchor="ctr">
                    <a:lnL>
                      <a:noFill/>
                    </a:lnL>
                    <a:lnR>
                      <a:noFill/>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r>
                        <a:rPr lang="en-US" altLang="ja-JP"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a:t>
                      </a:r>
                      <a:endParaRPr kumimoji="1" lang="ja-JP" altLang="en-US" dirty="0"/>
                    </a:p>
                  </a:txBody>
                  <a:tcPr marL="0" marR="0" marT="0" marB="0" anchor="ctr">
                    <a:lnL>
                      <a:noFill/>
                    </a:lnL>
                    <a:lnR>
                      <a:noFill/>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gridSpan="3">
                  <a:txBody>
                    <a:bodyPr/>
                    <a:lstStyle/>
                    <a:p>
                      <a:r>
                        <a:rPr lang="en-US" altLang="ja-JP"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1.04</a:t>
                      </a:r>
                      <a:endParaRPr kumimoji="1" lang="ja-JP" altLang="en-US" dirty="0"/>
                    </a:p>
                  </a:txBody>
                  <a:tcPr marL="0" marR="0" marT="0" marB="0" anchor="ctr">
                    <a:lnL>
                      <a:noFill/>
                    </a:lnL>
                    <a:lnR>
                      <a:noFill/>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pPr algn="ctr" fontAlgn="ctr"/>
                      <a:r>
                        <a:rPr lang="en-US" altLang="ja-JP"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1.04</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pPr algn="ctr" fontAlgn="ctr"/>
                      <a:r>
                        <a:rPr lang="en-US" altLang="ja-JP"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1.04</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ja-JP" altLang="en-US"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　</a:t>
                      </a:r>
                    </a:p>
                  </a:txBody>
                  <a:tcPr marL="0" marR="0" marT="0" marB="0" anchor="ctr">
                    <a:lnL>
                      <a:noFill/>
                    </a:lnL>
                    <a:lnR>
                      <a:noFill/>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altLang="ja-JP"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0.78</a:t>
                      </a:r>
                    </a:p>
                  </a:txBody>
                  <a:tcPr marL="0" marR="0" marT="0" marB="0" anchor="ctr">
                    <a:lnL>
                      <a:noFill/>
                    </a:lnL>
                    <a:lnR>
                      <a:noFill/>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altLang="ja-JP"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0.69</a:t>
                      </a:r>
                    </a:p>
                  </a:txBody>
                  <a:tcPr marL="0" marR="0" marT="0" marB="0" anchor="ctr">
                    <a:lnL>
                      <a:noFill/>
                    </a:lnL>
                    <a:lnR>
                      <a:noFill/>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altLang="ja-JP"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a:t>
                      </a:r>
                    </a:p>
                  </a:txBody>
                  <a:tcPr marL="0" marR="0" marT="0" marB="0" anchor="ctr">
                    <a:lnL>
                      <a:noFill/>
                    </a:lnL>
                    <a:lnR>
                      <a:noFill/>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altLang="ja-JP" sz="1600" b="0" i="0" u="none" strike="noStrike" dirty="0">
                          <a:solidFill>
                            <a:srgbClr val="000000"/>
                          </a:solidFill>
                          <a:effectLst/>
                          <a:latin typeface="Times New Roman" panose="02020603050405020304" pitchFamily="18" charset="0"/>
                          <a:ea typeface="游ゴシック" panose="020B0400000000000000" pitchFamily="50" charset="-128"/>
                          <a:cs typeface="Times New Roman" panose="02020603050405020304" pitchFamily="18" charset="0"/>
                        </a:rPr>
                        <a:t>0.88</a:t>
                      </a:r>
                    </a:p>
                  </a:txBody>
                  <a:tcPr marL="0" marR="0" marT="0" marB="0" anchor="ctr">
                    <a:lnL>
                      <a:noFill/>
                    </a:lnL>
                    <a:lnR>
                      <a:noFill/>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61250387"/>
                  </a:ext>
                </a:extLst>
              </a:tr>
            </a:tbl>
          </a:graphicData>
        </a:graphic>
      </p:graphicFrame>
      <p:sp>
        <p:nvSpPr>
          <p:cNvPr id="7" name="テキスト ボックス 6">
            <a:extLst>
              <a:ext uri="{FF2B5EF4-FFF2-40B4-BE49-F238E27FC236}">
                <a16:creationId xmlns:a16="http://schemas.microsoft.com/office/drawing/2014/main" id="{E3B854E3-0874-81E9-004A-1319249DE1D3}"/>
              </a:ext>
            </a:extLst>
          </p:cNvPr>
          <p:cNvSpPr txBox="1"/>
          <p:nvPr/>
        </p:nvSpPr>
        <p:spPr>
          <a:xfrm>
            <a:off x="1402112" y="574488"/>
            <a:ext cx="8699818"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0" u="none" strike="noStrike" kern="1200" cap="none" spc="0" normalizeH="0" baseline="0" noProof="0" dirty="0">
                <a:ln>
                  <a:noFill/>
                </a:ln>
                <a:solidFill>
                  <a:prstClr val="black"/>
                </a:solidFill>
                <a:effectLst/>
                <a:uLnTx/>
                <a:uFillTx/>
                <a:latin typeface="Times New Roman" panose="02020603050405020304" pitchFamily="18" charset="0"/>
                <a:ea typeface="游ゴシック" panose="020B0400000000000000" pitchFamily="50" charset="-128"/>
                <a:cs typeface="Times New Roman" panose="02020603050405020304" pitchFamily="18" charset="0"/>
              </a:rPr>
              <a:t>7 affiliated hospitals;</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0" u="none" strike="noStrike" kern="1200" cap="none" spc="0" normalizeH="0" baseline="0" noProof="0" dirty="0">
                <a:ln>
                  <a:noFill/>
                </a:ln>
                <a:solidFill>
                  <a:prstClr val="black"/>
                </a:solidFill>
                <a:effectLst/>
                <a:uLnTx/>
                <a:uFillTx/>
                <a:latin typeface="Times New Roman" panose="02020603050405020304" pitchFamily="18" charset="0"/>
                <a:ea typeface="游ゴシック" panose="020B0400000000000000" pitchFamily="50" charset="-128"/>
                <a:cs typeface="Times New Roman" panose="02020603050405020304" pitchFamily="18" charset="0"/>
              </a:rPr>
              <a:t>Number of patients taking antihypertensive drugs by age and proportion of prostate biopsies</a:t>
            </a:r>
            <a:endParaRPr kumimoji="1" lang="ja-JP" altLang="en-US" sz="1800" b="0" i="0" u="none" strike="noStrike" kern="1200" cap="none" spc="0" normalizeH="0" baseline="0" noProof="0" dirty="0">
              <a:ln>
                <a:noFill/>
              </a:ln>
              <a:solidFill>
                <a:prstClr val="black"/>
              </a:solidFill>
              <a:effectLst/>
              <a:uLnTx/>
              <a:uFillTx/>
              <a:latin typeface="Times New Roman" panose="02020603050405020304" pitchFamily="18" charset="0"/>
              <a:ea typeface="游ゴシック" panose="020B0400000000000000" pitchFamily="50" charset="-128"/>
              <a:cs typeface="Times New Roman" panose="02020603050405020304" pitchFamily="18" charset="0"/>
            </a:endParaRPr>
          </a:p>
        </p:txBody>
      </p:sp>
      <p:sp>
        <p:nvSpPr>
          <p:cNvPr id="8" name="テキスト ボックス 7">
            <a:extLst>
              <a:ext uri="{FF2B5EF4-FFF2-40B4-BE49-F238E27FC236}">
                <a16:creationId xmlns:a16="http://schemas.microsoft.com/office/drawing/2014/main" id="{21509B9C-A9B8-90BB-D18E-AAB432C37506}"/>
              </a:ext>
            </a:extLst>
          </p:cNvPr>
          <p:cNvSpPr txBox="1"/>
          <p:nvPr/>
        </p:nvSpPr>
        <p:spPr>
          <a:xfrm>
            <a:off x="340502" y="691621"/>
            <a:ext cx="86748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0" u="none" strike="noStrike" kern="1200" cap="none" spc="0" normalizeH="0" baseline="0" noProof="0" dirty="0">
                <a:ln>
                  <a:noFill/>
                </a:ln>
                <a:solidFill>
                  <a:prstClr val="black"/>
                </a:solidFill>
                <a:effectLst/>
                <a:uLnTx/>
                <a:uFillTx/>
                <a:latin typeface="Times New Roman" panose="02020603050405020304" pitchFamily="18" charset="0"/>
                <a:ea typeface="游ゴシック" panose="020B0400000000000000" pitchFamily="50" charset="-128"/>
                <a:cs typeface="Times New Roman" panose="02020603050405020304" pitchFamily="18" charset="0"/>
              </a:rPr>
              <a:t>Table 3</a:t>
            </a:r>
            <a:endParaRPr kumimoji="1" lang="ja-JP" altLang="en-US" sz="1800" b="0" i="0" u="none" strike="noStrike" kern="1200" cap="none" spc="0" normalizeH="0" baseline="0" noProof="0" dirty="0">
              <a:ln>
                <a:noFill/>
              </a:ln>
              <a:solidFill>
                <a:prstClr val="black"/>
              </a:solidFill>
              <a:effectLst/>
              <a:uLnTx/>
              <a:uFillTx/>
              <a:latin typeface="Times New Roman" panose="02020603050405020304" pitchFamily="18" charset="0"/>
              <a:ea typeface="游ゴシック" panose="020B0400000000000000" pitchFamily="50" charset="-128"/>
              <a:cs typeface="Times New Roman" panose="02020603050405020304" pitchFamily="18" charset="0"/>
            </a:endParaRPr>
          </a:p>
        </p:txBody>
      </p:sp>
    </p:spTree>
    <p:extLst>
      <p:ext uri="{BB962C8B-B14F-4D97-AF65-F5344CB8AC3E}">
        <p14:creationId xmlns:p14="http://schemas.microsoft.com/office/powerpoint/2010/main" val="130760775"/>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945</TotalTime>
  <Words>1036</Words>
  <Application>Microsoft Office PowerPoint</Application>
  <PresentationFormat>ワイド画面</PresentationFormat>
  <Paragraphs>220</Paragraphs>
  <Slides>3</Slides>
  <Notes>3</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3</vt:i4>
      </vt:variant>
    </vt:vector>
  </HeadingPairs>
  <TitlesOfParts>
    <vt:vector size="9" baseType="lpstr">
      <vt:lpstr>游ゴシック</vt:lpstr>
      <vt:lpstr>游ゴシック Light</vt:lpstr>
      <vt:lpstr>Arial</vt:lpstr>
      <vt:lpstr>Arial</vt:lpstr>
      <vt:lpstr>Times New Roman</vt:lpstr>
      <vt:lpstr>Office テーマ</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上村　博司</dc:creator>
  <cp:lastModifiedBy>上村　博司</cp:lastModifiedBy>
  <cp:revision>6</cp:revision>
  <dcterms:created xsi:type="dcterms:W3CDTF">2023-08-17T07:20:17Z</dcterms:created>
  <dcterms:modified xsi:type="dcterms:W3CDTF">2023-08-30T05:58:40Z</dcterms:modified>
</cp:coreProperties>
</file>