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1" r:id="rId2"/>
    <p:sldId id="287" r:id="rId3"/>
    <p:sldId id="302" r:id="rId4"/>
    <p:sldId id="312" r:id="rId5"/>
    <p:sldId id="298" r:id="rId6"/>
    <p:sldId id="305" r:id="rId7"/>
    <p:sldId id="309" r:id="rId8"/>
    <p:sldId id="286" r:id="rId9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21" autoAdjust="0"/>
    <p:restoredTop sz="94660"/>
  </p:normalViewPr>
  <p:slideViewPr>
    <p:cSldViewPr snapToGrid="0">
      <p:cViewPr varScale="1">
        <p:scale>
          <a:sx n="71" d="100"/>
          <a:sy n="71" d="100"/>
        </p:scale>
        <p:origin x="35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940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01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2088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83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506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2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9484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68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541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9056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636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F198A-ACDD-42C8-BD4B-3BBB47C51BF9}" type="datetimeFigureOut">
              <a:rPr kumimoji="1" lang="ja-JP" altLang="en-US" smtClean="0"/>
              <a:t>2023/11/5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6B7CD-D898-4B1F-B130-943989BD87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272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.svg"/><Relationship Id="rId7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8.emf"/><Relationship Id="rId7" Type="http://schemas.openxmlformats.org/officeDocument/2006/relationships/image" Target="../media/image10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19.svg"/><Relationship Id="rId3" Type="http://schemas.openxmlformats.org/officeDocument/2006/relationships/image" Target="../media/image12.emf"/><Relationship Id="rId7" Type="http://schemas.openxmlformats.org/officeDocument/2006/relationships/image" Target="../media/image14.emf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" Type="http://schemas.openxmlformats.org/officeDocument/2006/relationships/oleObject" Target="../embeddings/oleObject8.bin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7.svg"/><Relationship Id="rId5" Type="http://schemas.openxmlformats.org/officeDocument/2006/relationships/image" Target="../media/image13.emf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15.emf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1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6AFDACC-BBE9-82A8-2B23-C26D7A5D279D}"/>
              </a:ext>
            </a:extLst>
          </p:cNvPr>
          <p:cNvSpPr txBox="1"/>
          <p:nvPr/>
        </p:nvSpPr>
        <p:spPr>
          <a:xfrm>
            <a:off x="223736" y="180459"/>
            <a:ext cx="6432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cs typeface="Arial" panose="020B0604020202020204" pitchFamily="34" charset="0"/>
              </a:rPr>
              <a:t>Figure S1</a:t>
            </a:r>
            <a:r>
              <a:rPr lang="en-US" altLang="ja-JP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. Effect of avutometinib on cell viability of NCI-H358 cells.</a:t>
            </a:r>
            <a:endParaRPr lang="ja-JP" altLang="ja-JP" kern="100" dirty="0">
              <a:effectLst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53B84A2F-8CDA-A2F5-0D35-DC2C3955CB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438946"/>
              </p:ext>
            </p:extLst>
          </p:nvPr>
        </p:nvGraphicFramePr>
        <p:xfrm>
          <a:off x="1511300" y="812800"/>
          <a:ext cx="3835400" cy="346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4183336" imgH="3785579" progId="Prism9.Document">
                  <p:embed/>
                </p:oleObj>
              </mc:Choice>
              <mc:Fallback>
                <p:oleObj name="Prism 9" r:id="rId2" imgW="4183336" imgH="3785579" progId="Prism9.Document">
                  <p:embed/>
                  <p:pic>
                    <p:nvPicPr>
                      <p:cNvPr id="5" name="オブジェクト 4">
                        <a:extLst>
                          <a:ext uri="{FF2B5EF4-FFF2-40B4-BE49-F238E27FC236}">
                            <a16:creationId xmlns:a16="http://schemas.microsoft.com/office/drawing/2014/main" id="{31E72B17-D901-90B7-2797-6D6E90F49A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11300" y="812800"/>
                        <a:ext cx="3835400" cy="346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750A0F-EB41-60F6-DF3C-9669D17D63B1}"/>
              </a:ext>
            </a:extLst>
          </p:cNvPr>
          <p:cNvSpPr txBox="1"/>
          <p:nvPr/>
        </p:nvSpPr>
        <p:spPr>
          <a:xfrm>
            <a:off x="223736" y="4347135"/>
            <a:ext cx="64325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600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The NCI-H358 cells were treated with avutometinib for 72 h. Cell viability was determined using the CCK-8 assay. Data are representative of three independent experiments.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246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7533E957-87B7-70C2-C924-D304101CF67C}"/>
              </a:ext>
            </a:extLst>
          </p:cNvPr>
          <p:cNvSpPr txBox="1"/>
          <p:nvPr/>
        </p:nvSpPr>
        <p:spPr>
          <a:xfrm>
            <a:off x="223736" y="180459"/>
            <a:ext cx="6432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cs typeface="Arial" panose="020B0604020202020204" pitchFamily="34" charset="0"/>
              </a:rPr>
              <a:t>Figure S2. Knockdown effect of </a:t>
            </a:r>
            <a:r>
              <a:rPr kumimoji="1" lang="en-US" altLang="ja-JP" b="1" dirty="0" err="1">
                <a:cs typeface="Arial" panose="020B0604020202020204" pitchFamily="34" charset="0"/>
              </a:rPr>
              <a:t>Myc</a:t>
            </a:r>
            <a:r>
              <a:rPr kumimoji="1" lang="en-US" altLang="ja-JP" b="1" dirty="0">
                <a:cs typeface="Arial" panose="020B0604020202020204" pitchFamily="34" charset="0"/>
              </a:rPr>
              <a:t> expression on each signal in KRAS-mutated non-small cell lung cancer cells.</a:t>
            </a:r>
          </a:p>
        </p:txBody>
      </p:sp>
      <p:pic>
        <p:nvPicPr>
          <p:cNvPr id="80" name="図 79">
            <a:extLst>
              <a:ext uri="{FF2B5EF4-FFF2-40B4-BE49-F238E27FC236}">
                <a16:creationId xmlns:a16="http://schemas.microsoft.com/office/drawing/2014/main" id="{470C7492-F149-8687-10AE-013D8EF0C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113427" y="1033098"/>
            <a:ext cx="1675480" cy="2756575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7CAB9A07-3D9B-2A90-D44B-099CEA6A4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437947" y="1033098"/>
            <a:ext cx="1675480" cy="2789567"/>
          </a:xfrm>
          <a:prstGeom prst="rect">
            <a:avLst/>
          </a:prstGeom>
        </p:spPr>
      </p:pic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BE0C356D-2A26-88F0-A260-0FCB894E1D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162669"/>
              </p:ext>
            </p:extLst>
          </p:nvPr>
        </p:nvGraphicFramePr>
        <p:xfrm>
          <a:off x="1744288" y="1229079"/>
          <a:ext cx="1595372" cy="2436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1929967" imgH="2948581" progId="Prism9.Document">
                  <p:embed/>
                </p:oleObj>
              </mc:Choice>
              <mc:Fallback>
                <p:oleObj name="Prism 9" r:id="rId6" imgW="1929967" imgH="2948581" progId="Prism9.Document">
                  <p:embed/>
                  <p:pic>
                    <p:nvPicPr>
                      <p:cNvPr id="2" name="オブジェクト 1">
                        <a:extLst>
                          <a:ext uri="{FF2B5EF4-FFF2-40B4-BE49-F238E27FC236}">
                            <a16:creationId xmlns:a16="http://schemas.microsoft.com/office/drawing/2014/main" id="{3DF178FE-144D-F7DB-D7F8-6A775CBF77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44288" y="1229079"/>
                        <a:ext cx="1595372" cy="2436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オブジェクト 2">
            <a:extLst>
              <a:ext uri="{FF2B5EF4-FFF2-40B4-BE49-F238E27FC236}">
                <a16:creationId xmlns:a16="http://schemas.microsoft.com/office/drawing/2014/main" id="{2C4527FF-692E-6A41-7FB1-53B5D845B8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733998"/>
              </p:ext>
            </p:extLst>
          </p:nvPr>
        </p:nvGraphicFramePr>
        <p:xfrm>
          <a:off x="149203" y="1229080"/>
          <a:ext cx="1595372" cy="2436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1929967" imgH="2948581" progId="Prism9.Document">
                  <p:embed/>
                </p:oleObj>
              </mc:Choice>
              <mc:Fallback>
                <p:oleObj name="Prism 9" r:id="rId8" imgW="1929967" imgH="2948581" progId="Prism9.Document">
                  <p:embed/>
                  <p:pic>
                    <p:nvPicPr>
                      <p:cNvPr id="2" name="オブジェクト 1">
                        <a:extLst>
                          <a:ext uri="{FF2B5EF4-FFF2-40B4-BE49-F238E27FC236}">
                            <a16:creationId xmlns:a16="http://schemas.microsoft.com/office/drawing/2014/main" id="{998086EE-B254-B726-044E-1D5FD8A4DB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9203" y="1229080"/>
                        <a:ext cx="1595372" cy="2436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0F5AB7-93DB-B4EB-1E97-9B8AB2BF4568}"/>
              </a:ext>
            </a:extLst>
          </p:cNvPr>
          <p:cNvSpPr txBox="1"/>
          <p:nvPr/>
        </p:nvSpPr>
        <p:spPr>
          <a:xfrm>
            <a:off x="131859" y="83256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820D88-F07B-9CD3-4EB0-AF2DFECD6756}"/>
              </a:ext>
            </a:extLst>
          </p:cNvPr>
          <p:cNvSpPr txBox="1"/>
          <p:nvPr/>
        </p:nvSpPr>
        <p:spPr>
          <a:xfrm>
            <a:off x="3359881" y="83256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E26D412-F5B4-E9CB-660F-5137124980DC}"/>
              </a:ext>
            </a:extLst>
          </p:cNvPr>
          <p:cNvSpPr txBox="1"/>
          <p:nvPr/>
        </p:nvSpPr>
        <p:spPr>
          <a:xfrm>
            <a:off x="223736" y="3978637"/>
            <a:ext cx="64325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A nonspecific control (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siSCR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) or siRNA specific to 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Myc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 (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siMyc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) was introduced into the indicated cells.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A.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 After incubation for 24 h, 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qRT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-PCR was used to assess IGF-1 mRNA expression. p-values were calculated using Student's </a:t>
            </a:r>
            <a:r>
              <a:rPr lang="en-US" altLang="ja-JP" sz="1600" i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t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-tests.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B.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 After incubation for 72 h, the cells were lysed, and the indicated proteins were detected via western blotting.</a:t>
            </a:r>
            <a:endParaRPr lang="ja-JP" altLang="ja-JP" sz="1600" kern="100" dirty="0">
              <a:effectLst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63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52E073FD-0172-4EF3-FF51-A191B74974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031174"/>
              </p:ext>
            </p:extLst>
          </p:nvPr>
        </p:nvGraphicFramePr>
        <p:xfrm>
          <a:off x="168598" y="1067712"/>
          <a:ext cx="3765300" cy="3305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3777824" imgH="3316298" progId="Prism9.Document">
                  <p:embed/>
                </p:oleObj>
              </mc:Choice>
              <mc:Fallback>
                <p:oleObj name="Prism 9" r:id="rId2" imgW="3777824" imgH="3316298" progId="Prism9.Document">
                  <p:embed/>
                  <p:pic>
                    <p:nvPicPr>
                      <p:cNvPr id="2" name="オブジェクト 1">
                        <a:extLst>
                          <a:ext uri="{FF2B5EF4-FFF2-40B4-BE49-F238E27FC236}">
                            <a16:creationId xmlns:a16="http://schemas.microsoft.com/office/drawing/2014/main" id="{52E073FD-0172-4EF3-FF51-A191B74974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8598" y="1067712"/>
                        <a:ext cx="3765300" cy="33050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オブジェクト 2">
            <a:extLst>
              <a:ext uri="{FF2B5EF4-FFF2-40B4-BE49-F238E27FC236}">
                <a16:creationId xmlns:a16="http://schemas.microsoft.com/office/drawing/2014/main" id="{772D15E5-3DC0-4486-A789-3231D3C22F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465547"/>
              </p:ext>
            </p:extLst>
          </p:nvPr>
        </p:nvGraphicFramePr>
        <p:xfrm>
          <a:off x="2290763" y="4477030"/>
          <a:ext cx="2625725" cy="267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2635833" imgH="2689630" progId="Prism9.Document">
                  <p:embed/>
                </p:oleObj>
              </mc:Choice>
              <mc:Fallback>
                <p:oleObj name="Prism 9" r:id="rId4" imgW="2635833" imgH="2689630" progId="Prism9.Document">
                  <p:embed/>
                  <p:pic>
                    <p:nvPicPr>
                      <p:cNvPr id="3" name="オブジェクト 2">
                        <a:extLst>
                          <a:ext uri="{FF2B5EF4-FFF2-40B4-BE49-F238E27FC236}">
                            <a16:creationId xmlns:a16="http://schemas.microsoft.com/office/drawing/2014/main" id="{772D15E5-3DC0-4486-A789-3231D3C22F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90763" y="4477030"/>
                        <a:ext cx="2625725" cy="267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B6565F55-F47B-E035-7A67-A281270FF5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7006833"/>
              </p:ext>
            </p:extLst>
          </p:nvPr>
        </p:nvGraphicFramePr>
        <p:xfrm>
          <a:off x="4435475" y="4475442"/>
          <a:ext cx="2622550" cy="268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2631512" imgH="2689630" progId="Prism9.Document">
                  <p:embed/>
                </p:oleObj>
              </mc:Choice>
              <mc:Fallback>
                <p:oleObj name="Prism 9" r:id="rId6" imgW="2631512" imgH="2689630" progId="Prism9.Document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B6565F55-F47B-E035-7A67-A281270FF5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35475" y="4475442"/>
                        <a:ext cx="2622550" cy="2681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A11D1F8-B35D-71D7-BA45-7586C087AB04}"/>
              </a:ext>
            </a:extLst>
          </p:cNvPr>
          <p:cNvSpPr txBox="1"/>
          <p:nvPr/>
        </p:nvSpPr>
        <p:spPr>
          <a:xfrm>
            <a:off x="223736" y="180459"/>
            <a:ext cx="6465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cs typeface="Arial" panose="020B0604020202020204" pitchFamily="34" charset="0"/>
              </a:rPr>
              <a:t>Figure S3. Effect of avutometinib on cell viability in KRAS-mutated NSCLC cells.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3F47A8D-C807-B470-4CF3-77E75F019288}"/>
              </a:ext>
            </a:extLst>
          </p:cNvPr>
          <p:cNvSpPr txBox="1"/>
          <p:nvPr/>
        </p:nvSpPr>
        <p:spPr>
          <a:xfrm>
            <a:off x="131859" y="80567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5CC299D-25B3-F25A-291B-B8D1103EB53A}"/>
              </a:ext>
            </a:extLst>
          </p:cNvPr>
          <p:cNvSpPr txBox="1"/>
          <p:nvPr/>
        </p:nvSpPr>
        <p:spPr>
          <a:xfrm>
            <a:off x="131859" y="418823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9DEE2B2-97AC-52CB-433F-DB0D2371B33B}"/>
              </a:ext>
            </a:extLst>
          </p:cNvPr>
          <p:cNvSpPr txBox="1"/>
          <p:nvPr/>
        </p:nvSpPr>
        <p:spPr>
          <a:xfrm>
            <a:off x="2233096" y="418823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812F018F-59D2-CEBB-2F16-4C14320646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8625930"/>
              </p:ext>
            </p:extLst>
          </p:nvPr>
        </p:nvGraphicFramePr>
        <p:xfrm>
          <a:off x="168598" y="4421589"/>
          <a:ext cx="2286226" cy="2989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2297666" imgH="3000443" progId="Prism9.Document">
                  <p:embed/>
                </p:oleObj>
              </mc:Choice>
              <mc:Fallback>
                <p:oleObj name="Prism 9" r:id="rId8" imgW="2297666" imgH="3000443" progId="Prism9.Document">
                  <p:embed/>
                  <p:pic>
                    <p:nvPicPr>
                      <p:cNvPr id="3" name="オブジェクト 2">
                        <a:extLst>
                          <a:ext uri="{FF2B5EF4-FFF2-40B4-BE49-F238E27FC236}">
                            <a16:creationId xmlns:a16="http://schemas.microsoft.com/office/drawing/2014/main" id="{772D15E5-3DC0-4486-A789-3231D3C22F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8598" y="4421589"/>
                        <a:ext cx="2286226" cy="29898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0F73FC8-DE00-1FE5-22DD-2FF295F1D719}"/>
              </a:ext>
            </a:extLst>
          </p:cNvPr>
          <p:cNvSpPr txBox="1"/>
          <p:nvPr/>
        </p:nvSpPr>
        <p:spPr>
          <a:xfrm>
            <a:off x="4415015" y="418812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8EB7212-31D5-9FFA-91FB-49796A206FC1}"/>
              </a:ext>
            </a:extLst>
          </p:cNvPr>
          <p:cNvSpPr txBox="1"/>
          <p:nvPr/>
        </p:nvSpPr>
        <p:spPr>
          <a:xfrm>
            <a:off x="223736" y="7316881"/>
            <a:ext cx="646566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A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. KRAS-mutated NSCLC cells were treated with avutometinib (200 nmol/L) for 72 h. Cell viability was determined using CCK-8 assay.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B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. Based on the result of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A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, cells were further divided into groups of epithelial and mesenchymal phenotypes, and comparative data are shown (p = 0.456).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C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. Based on the result of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A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, cells were further divided into groups of KRAS G12C and non-G12C point mutation, and comparative data are shown (p = 0.926).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D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. Based on the result of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A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, cells were further divided into groups with or without LKB1 mutation, and comparative data are shown (p = 0.005).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B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,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C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, and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D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. p values were calculated using student's </a:t>
            </a:r>
            <a:r>
              <a:rPr lang="en-US" altLang="ja-JP" sz="1600" i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t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-tests.</a:t>
            </a:r>
            <a:endParaRPr lang="ja-JP" altLang="ja-JP" sz="1600" kern="100" dirty="0">
              <a:effectLst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/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NSCLC, non-small cell lung cancer.</a:t>
            </a:r>
            <a:endParaRPr lang="ja-JP" altLang="ja-JP" sz="1600" kern="100" dirty="0">
              <a:effectLst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556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1CD10B4F-064F-33DB-B109-4FC7B20FB1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4082014"/>
              </p:ext>
            </p:extLst>
          </p:nvPr>
        </p:nvGraphicFramePr>
        <p:xfrm>
          <a:off x="4932363" y="1786215"/>
          <a:ext cx="1920875" cy="173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4183336" imgH="3785579" progId="Prism9.Document">
                  <p:embed/>
                </p:oleObj>
              </mc:Choice>
              <mc:Fallback>
                <p:oleObj name="Prism 9" r:id="rId2" imgW="4183336" imgH="3785579" progId="Prism9.Document">
                  <p:embed/>
                  <p:pic>
                    <p:nvPicPr>
                      <p:cNvPr id="2" name="オブジェクト 1">
                        <a:extLst>
                          <a:ext uri="{FF2B5EF4-FFF2-40B4-BE49-F238E27FC236}">
                            <a16:creationId xmlns:a16="http://schemas.microsoft.com/office/drawing/2014/main" id="{1CD10B4F-064F-33DB-B109-4FC7B20FB1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32363" y="1786215"/>
                        <a:ext cx="1920875" cy="1738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オブジェクト 2">
            <a:extLst>
              <a:ext uri="{FF2B5EF4-FFF2-40B4-BE49-F238E27FC236}">
                <a16:creationId xmlns:a16="http://schemas.microsoft.com/office/drawing/2014/main" id="{24742AD8-26C3-8CE8-E10E-84477F15AC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2682920"/>
              </p:ext>
            </p:extLst>
          </p:nvPr>
        </p:nvGraphicFramePr>
        <p:xfrm>
          <a:off x="3313113" y="1784628"/>
          <a:ext cx="1920875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4183336" imgH="3785579" progId="Prism9.Document">
                  <p:embed/>
                </p:oleObj>
              </mc:Choice>
              <mc:Fallback>
                <p:oleObj name="Prism 9" r:id="rId4" imgW="4183336" imgH="3785579" progId="Prism9.Document">
                  <p:embed/>
                  <p:pic>
                    <p:nvPicPr>
                      <p:cNvPr id="3" name="オブジェクト 2">
                        <a:extLst>
                          <a:ext uri="{FF2B5EF4-FFF2-40B4-BE49-F238E27FC236}">
                            <a16:creationId xmlns:a16="http://schemas.microsoft.com/office/drawing/2014/main" id="{24742AD8-26C3-8CE8-E10E-84477F15AC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13113" y="1784628"/>
                        <a:ext cx="1920875" cy="173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52480737-8FC1-FA2B-DD9F-C33BE0B4C6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8048210"/>
              </p:ext>
            </p:extLst>
          </p:nvPr>
        </p:nvGraphicFramePr>
        <p:xfrm>
          <a:off x="1708150" y="1751290"/>
          <a:ext cx="1965325" cy="177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4183336" imgH="3785579" progId="Prism9.Document">
                  <p:embed/>
                </p:oleObj>
              </mc:Choice>
              <mc:Fallback>
                <p:oleObj name="Prism 9" r:id="rId6" imgW="4183336" imgH="3785579" progId="Prism9.Document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52480737-8FC1-FA2B-DD9F-C33BE0B4C6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08150" y="1751290"/>
                        <a:ext cx="1965325" cy="1779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31E72B17-D901-90B7-2797-6D6E90F49A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1793812"/>
              </p:ext>
            </p:extLst>
          </p:nvPr>
        </p:nvGraphicFramePr>
        <p:xfrm>
          <a:off x="52388" y="1744940"/>
          <a:ext cx="1968500" cy="177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4183336" imgH="3785579" progId="Prism9.Document">
                  <p:embed/>
                </p:oleObj>
              </mc:Choice>
              <mc:Fallback>
                <p:oleObj name="Prism 9" r:id="rId8" imgW="4183336" imgH="3785579" progId="Prism9.Document">
                  <p:embed/>
                  <p:pic>
                    <p:nvPicPr>
                      <p:cNvPr id="5" name="オブジェクト 4">
                        <a:extLst>
                          <a:ext uri="{FF2B5EF4-FFF2-40B4-BE49-F238E27FC236}">
                            <a16:creationId xmlns:a16="http://schemas.microsoft.com/office/drawing/2014/main" id="{31E72B17-D901-90B7-2797-6D6E90F49A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388" y="1744940"/>
                        <a:ext cx="1968500" cy="1779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BAC1722A-5A01-46AB-FF37-B45876D6F986}"/>
              </a:ext>
            </a:extLst>
          </p:cNvPr>
          <p:cNvCxnSpPr>
            <a:cxnSpLocks/>
          </p:cNvCxnSpPr>
          <p:nvPr/>
        </p:nvCxnSpPr>
        <p:spPr>
          <a:xfrm>
            <a:off x="645304" y="1734581"/>
            <a:ext cx="42367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2AE10542-57ED-DC5B-E62C-F82CEA360155}"/>
              </a:ext>
            </a:extLst>
          </p:cNvPr>
          <p:cNvCxnSpPr>
            <a:cxnSpLocks/>
          </p:cNvCxnSpPr>
          <p:nvPr/>
        </p:nvCxnSpPr>
        <p:spPr>
          <a:xfrm>
            <a:off x="5296599" y="1734581"/>
            <a:ext cx="11887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FC35BEF-B8EB-4778-D9DD-89D51722DC71}"/>
              </a:ext>
            </a:extLst>
          </p:cNvPr>
          <p:cNvSpPr txBox="1"/>
          <p:nvPr/>
        </p:nvSpPr>
        <p:spPr>
          <a:xfrm>
            <a:off x="2278772" y="1421356"/>
            <a:ext cx="805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Epithelial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8DEF631-D138-FFA8-74D7-32417A2E25B3}"/>
              </a:ext>
            </a:extLst>
          </p:cNvPr>
          <p:cNvSpPr txBox="1"/>
          <p:nvPr/>
        </p:nvSpPr>
        <p:spPr>
          <a:xfrm>
            <a:off x="5330190" y="1421356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Mesenchymal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14CF23D-7F48-5FBF-06F8-AFC6433BA486}"/>
              </a:ext>
            </a:extLst>
          </p:cNvPr>
          <p:cNvSpPr txBox="1"/>
          <p:nvPr/>
        </p:nvSpPr>
        <p:spPr>
          <a:xfrm>
            <a:off x="223736" y="180459"/>
            <a:ext cx="6419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cs typeface="Arial" panose="020B0604020202020204" pitchFamily="34" charset="0"/>
              </a:rPr>
              <a:t>Figure S4. Effect of treatment with avutometinib plus defactinib on the cell viability of KRAS-mutated non-small cell lung cancer cells.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C925F45E-935D-6FF1-E566-F95F2D1637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04344" y="3926788"/>
            <a:ext cx="1520632" cy="1772286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8335232-3639-B8FC-02E6-C39B690857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769537" y="3926788"/>
            <a:ext cx="1575528" cy="177916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5D151191-8C94-D154-AB24-A4F873FCF2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389213" y="3926788"/>
            <a:ext cx="1576520" cy="179637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FDB336A6-7752-994E-E7B5-3EEB154E02F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190372" y="3926788"/>
            <a:ext cx="1582867" cy="1796768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EBCF61F-2ECE-2F23-D028-ECEE17AFA5E8}"/>
              </a:ext>
            </a:extLst>
          </p:cNvPr>
          <p:cNvSpPr txBox="1"/>
          <p:nvPr/>
        </p:nvSpPr>
        <p:spPr>
          <a:xfrm>
            <a:off x="41635" y="115490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64EA130-1174-474A-12CE-B4DB9FA4DE41}"/>
              </a:ext>
            </a:extLst>
          </p:cNvPr>
          <p:cNvSpPr txBox="1"/>
          <p:nvPr/>
        </p:nvSpPr>
        <p:spPr>
          <a:xfrm>
            <a:off x="32017" y="3747040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E7DD40B-838C-75F1-385D-B53C42C61BA0}"/>
              </a:ext>
            </a:extLst>
          </p:cNvPr>
          <p:cNvSpPr txBox="1"/>
          <p:nvPr/>
        </p:nvSpPr>
        <p:spPr>
          <a:xfrm>
            <a:off x="223736" y="6108431"/>
            <a:ext cx="641911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A.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 NCI-H358, NCI-H2122 and NCI-H441 (epithelial phenotype), and Calu-1 (mesenchymal phenotype) cells were treated with avutometinib in the presence or absence of defactinib (1 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μmol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/L) for 72 h, and cell viability was assessed using CCK-8 assay. The data shown is representative of three independent experiments. </a:t>
            </a:r>
            <a:r>
              <a:rPr lang="en-US" altLang="ja-JP" sz="1600" b="1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B.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 Cells were treated with DMSO, avutometinib (150 nmol/L), defactinib (1 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μmol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/L), or a combination with avutometinib (150 nmol/L) and defactinib (1 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μmol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/L) for 15 days with the drugs replenished every 72 h. The plates were stained with crystal violet. Each plate is representative of three independent experiments.</a:t>
            </a:r>
            <a:endParaRPr lang="ja-JP" altLang="ja-JP" sz="1600" kern="100" dirty="0">
              <a:effectLst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85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F472F97F-42BC-B879-A8A6-159EBBEB73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9304622"/>
              </p:ext>
            </p:extLst>
          </p:nvPr>
        </p:nvGraphicFramePr>
        <p:xfrm>
          <a:off x="3606800" y="2991036"/>
          <a:ext cx="2851150" cy="197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3809876" imgH="2640649" progId="Prism9.Document">
                  <p:embed/>
                </p:oleObj>
              </mc:Choice>
              <mc:Fallback>
                <p:oleObj name="Prism 9" r:id="rId2" imgW="3809876" imgH="2640649" progId="Prism9.Document">
                  <p:embed/>
                  <p:pic>
                    <p:nvPicPr>
                      <p:cNvPr id="6" name="オブジェクト 5">
                        <a:extLst>
                          <a:ext uri="{FF2B5EF4-FFF2-40B4-BE49-F238E27FC236}">
                            <a16:creationId xmlns:a16="http://schemas.microsoft.com/office/drawing/2014/main" id="{F472F97F-42BC-B879-A8A6-159EBBEB73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06800" y="2991036"/>
                        <a:ext cx="2851150" cy="1976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3F9618E8-08AF-09EA-390E-5D28EBA6AC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6343928"/>
              </p:ext>
            </p:extLst>
          </p:nvPr>
        </p:nvGraphicFramePr>
        <p:xfrm>
          <a:off x="3606800" y="895536"/>
          <a:ext cx="285115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3809876" imgH="2640649" progId="Prism9.Document">
                  <p:embed/>
                </p:oleObj>
              </mc:Choice>
              <mc:Fallback>
                <p:oleObj name="Prism 9" r:id="rId4" imgW="3809876" imgH="2640649" progId="Prism9.Document">
                  <p:embed/>
                  <p:pic>
                    <p:nvPicPr>
                      <p:cNvPr id="8" name="オブジェクト 7">
                        <a:extLst>
                          <a:ext uri="{FF2B5EF4-FFF2-40B4-BE49-F238E27FC236}">
                            <a16:creationId xmlns:a16="http://schemas.microsoft.com/office/drawing/2014/main" id="{3F9618E8-08AF-09EA-390E-5D28EBA6AC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06800" y="895536"/>
                        <a:ext cx="2851150" cy="197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オブジェクト 8">
            <a:extLst>
              <a:ext uri="{FF2B5EF4-FFF2-40B4-BE49-F238E27FC236}">
                <a16:creationId xmlns:a16="http://schemas.microsoft.com/office/drawing/2014/main" id="{8956D06C-F1FC-2A91-EA26-ABF6CA557B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9317541"/>
              </p:ext>
            </p:extLst>
          </p:nvPr>
        </p:nvGraphicFramePr>
        <p:xfrm>
          <a:off x="400050" y="2991036"/>
          <a:ext cx="2852738" cy="197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6" imgW="3809876" imgH="2640649" progId="Prism9.Document">
                  <p:embed/>
                </p:oleObj>
              </mc:Choice>
              <mc:Fallback>
                <p:oleObj name="Prism 9" r:id="rId6" imgW="3809876" imgH="2640649" progId="Prism9.Document">
                  <p:embed/>
                  <p:pic>
                    <p:nvPicPr>
                      <p:cNvPr id="9" name="オブジェクト 8">
                        <a:extLst>
                          <a:ext uri="{FF2B5EF4-FFF2-40B4-BE49-F238E27FC236}">
                            <a16:creationId xmlns:a16="http://schemas.microsoft.com/office/drawing/2014/main" id="{8956D06C-F1FC-2A91-EA26-ABF6CA557B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0050" y="2991036"/>
                        <a:ext cx="2852738" cy="1976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オブジェクト 9">
            <a:extLst>
              <a:ext uri="{FF2B5EF4-FFF2-40B4-BE49-F238E27FC236}">
                <a16:creationId xmlns:a16="http://schemas.microsoft.com/office/drawing/2014/main" id="{E15FA021-9A6D-7E80-D53D-A18564903C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499730"/>
              </p:ext>
            </p:extLst>
          </p:nvPr>
        </p:nvGraphicFramePr>
        <p:xfrm>
          <a:off x="400050" y="895536"/>
          <a:ext cx="2852738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8" imgW="3809876" imgH="2640649" progId="Prism9.Document">
                  <p:embed/>
                </p:oleObj>
              </mc:Choice>
              <mc:Fallback>
                <p:oleObj name="Prism 9" r:id="rId8" imgW="3809876" imgH="2640649" progId="Prism9.Document">
                  <p:embed/>
                  <p:pic>
                    <p:nvPicPr>
                      <p:cNvPr id="10" name="オブジェクト 9">
                        <a:extLst>
                          <a:ext uri="{FF2B5EF4-FFF2-40B4-BE49-F238E27FC236}">
                            <a16:creationId xmlns:a16="http://schemas.microsoft.com/office/drawing/2014/main" id="{E15FA021-9A6D-7E80-D53D-A18564903C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0050" y="895536"/>
                        <a:ext cx="2852738" cy="197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E1848D8-ECB7-B46D-511E-27B88F7FB96C}"/>
              </a:ext>
            </a:extLst>
          </p:cNvPr>
          <p:cNvSpPr txBox="1"/>
          <p:nvPr/>
        </p:nvSpPr>
        <p:spPr>
          <a:xfrm>
            <a:off x="223736" y="180459"/>
            <a:ext cx="6459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cs typeface="Arial" panose="020B0604020202020204" pitchFamily="34" charset="0"/>
              </a:rPr>
              <a:t>Figure S5. Effect of treatment with avutometinib plus defactinib on the cell cycle of KRAS-mutated non-small cell cancer cells.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E6AA01-DD9C-B683-BA39-C70143C6670F}"/>
              </a:ext>
            </a:extLst>
          </p:cNvPr>
          <p:cNvSpPr txBox="1"/>
          <p:nvPr/>
        </p:nvSpPr>
        <p:spPr>
          <a:xfrm>
            <a:off x="223737" y="5190999"/>
            <a:ext cx="645945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NCI-H358, NCI-H2122 and NCI-H441 (epithelial phenotype), and Calu-1 (mesenchymal phenotype) cells were treated with DMSO, avutometinib (150 nmol/L), defactinib (1 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μmol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/L) or a combination with avutometinib (150 nmol/L) and defactinib (1 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μmol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/L) for 48 h (NCI-H2122 and Calu-1) or 72 h (NCI-H358 and NCI-H441), and the cell cycle was analyzed via flow cytometry using FACS </a:t>
            </a:r>
            <a:r>
              <a:rPr lang="en-US" altLang="ja-JP" sz="1600" kern="100" dirty="0" err="1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Accuri</a:t>
            </a:r>
            <a:r>
              <a:rPr lang="en-US" altLang="ja-JP" sz="1600" kern="100" dirty="0">
                <a:effectLst/>
                <a:ea typeface="游明朝" panose="02020400000000000000" pitchFamily="18" charset="-128"/>
                <a:cs typeface="Arial" panose="020B0604020202020204" pitchFamily="34" charset="0"/>
              </a:rPr>
              <a:t>. The data are representative of three independent experiments.</a:t>
            </a:r>
            <a:endParaRPr lang="ja-JP" altLang="ja-JP" sz="1600" kern="100" dirty="0">
              <a:effectLst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939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152A2BF-CF89-D676-D9A5-D15BB712DC93}"/>
              </a:ext>
            </a:extLst>
          </p:cNvPr>
          <p:cNvSpPr txBox="1"/>
          <p:nvPr/>
        </p:nvSpPr>
        <p:spPr>
          <a:xfrm>
            <a:off x="223736" y="180459"/>
            <a:ext cx="6419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cs typeface="Arial" panose="020B0604020202020204" pitchFamily="34" charset="0"/>
              </a:rPr>
              <a:t>Figure S6. Effect of treatment with avutometinib plus defactinib on cell migration of KRAS-mutated non-small cell lung cancer cells. 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D901C25A-52EA-AE91-1A9C-86071FF83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0969" y="1100002"/>
            <a:ext cx="5146461" cy="1889521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974D1402-7FEF-C4A6-209C-AA7AD725CA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50969" y="3261307"/>
            <a:ext cx="5146461" cy="188952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F56FE8C-1611-76F4-6E12-9519D183335C}"/>
              </a:ext>
            </a:extLst>
          </p:cNvPr>
          <p:cNvSpPr txBox="1"/>
          <p:nvPr/>
        </p:nvSpPr>
        <p:spPr>
          <a:xfrm>
            <a:off x="223736" y="5486778"/>
            <a:ext cx="64191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600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NCI-H358 and NCI-H2122 cells were treated with DMSO, avutometinib (150 nmol/L), defactinib (1 µmol/L) or a combination with avutometinib (150 nmol/L) and defactinib (1 </a:t>
            </a:r>
            <a:r>
              <a:rPr lang="en-US" altLang="ja-JP" sz="1600" kern="100" dirty="0" err="1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μmol</a:t>
            </a:r>
            <a:r>
              <a:rPr lang="en-US" altLang="ja-JP" sz="1600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/L) for 24 h. Cell migration was assessed using the scratch assay. Data are representative of three independent experiments.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020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30FF7559-76CD-DC46-EBA4-7C98583792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0116802"/>
              </p:ext>
            </p:extLst>
          </p:nvPr>
        </p:nvGraphicFramePr>
        <p:xfrm>
          <a:off x="3409950" y="1152216"/>
          <a:ext cx="3670011" cy="3173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3773502" imgH="3262635" progId="Prism9.Document">
                  <p:embed/>
                </p:oleObj>
              </mc:Choice>
              <mc:Fallback>
                <p:oleObj name="Prism 9" r:id="rId2" imgW="3773502" imgH="3262635" progId="Prism9.Document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2DA665B9-3584-49CB-B37F-978BA1848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09950" y="1152216"/>
                        <a:ext cx="3670011" cy="3173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6502FA-D26D-2D90-DA6E-B6E162E58727}"/>
              </a:ext>
            </a:extLst>
          </p:cNvPr>
          <p:cNvSpPr txBox="1"/>
          <p:nvPr/>
        </p:nvSpPr>
        <p:spPr>
          <a:xfrm>
            <a:off x="223736" y="180459"/>
            <a:ext cx="6392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b="1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Figure S7. Effect of combination with avutometinib and defactinib in NCI-H358 cells </a:t>
            </a:r>
            <a:r>
              <a:rPr lang="en-US" altLang="ja-JP" b="1" i="1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in vivo.</a:t>
            </a:r>
            <a:endParaRPr lang="ja-JP" altLang="ja-JP" sz="16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7EEA2CCD-7288-9A11-D9EF-EFAD08DFA9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5571124"/>
              </p:ext>
            </p:extLst>
          </p:nvPr>
        </p:nvGraphicFramePr>
        <p:xfrm>
          <a:off x="-41499" y="1152216"/>
          <a:ext cx="3778929" cy="3173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4" imgW="3884784" imgH="3262635" progId="Prism9.Document">
                  <p:embed/>
                </p:oleObj>
              </mc:Choice>
              <mc:Fallback>
                <p:oleObj name="Prism 9" r:id="rId4" imgW="3884784" imgH="3262635" progId="Prism9.Document">
                  <p:embed/>
                  <p:pic>
                    <p:nvPicPr>
                      <p:cNvPr id="2" name="オブジェクト 1">
                        <a:extLst>
                          <a:ext uri="{FF2B5EF4-FFF2-40B4-BE49-F238E27FC236}">
                            <a16:creationId xmlns:a16="http://schemas.microsoft.com/office/drawing/2014/main" id="{9C4943B8-93B8-C4E1-ADFE-2A94BD9404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1499" y="1152216"/>
                        <a:ext cx="3778929" cy="3173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E46F9-1F9B-BA40-AD0E-2DF7D57662FC}"/>
              </a:ext>
            </a:extLst>
          </p:cNvPr>
          <p:cNvSpPr txBox="1"/>
          <p:nvPr/>
        </p:nvSpPr>
        <p:spPr>
          <a:xfrm>
            <a:off x="41635" y="926307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EB885C4-FD4E-0198-7369-53E7A4BC6435}"/>
              </a:ext>
            </a:extLst>
          </p:cNvPr>
          <p:cNvSpPr txBox="1"/>
          <p:nvPr/>
        </p:nvSpPr>
        <p:spPr>
          <a:xfrm>
            <a:off x="3419475" y="92503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8AA41E7-4D53-B8F6-4277-AA1FEE214EAB}"/>
              </a:ext>
            </a:extLst>
          </p:cNvPr>
          <p:cNvSpPr txBox="1"/>
          <p:nvPr/>
        </p:nvSpPr>
        <p:spPr>
          <a:xfrm>
            <a:off x="223736" y="4495802"/>
            <a:ext cx="639221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600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NCI-H358 CDX model avutometinib (28 days by oral administration with vehicle, defactinib (3.0 mg/kg) and avutometinib (0.1 mg/kg), or a combination of defactinib (3.0 mg/kg) and avutometinib (0.1 mg/kg) (n = 6 per group). </a:t>
            </a:r>
            <a:r>
              <a:rPr lang="en-US" altLang="ja-JP" sz="1600" b="1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</a:t>
            </a:r>
            <a:r>
              <a:rPr lang="en-US" altLang="ja-JP" sz="1600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. Tumor volumes of each mouse treated with the combination treatment were measured over time from the start of treatment, and the results are shown (mean ± SEM). </a:t>
            </a:r>
            <a:r>
              <a:rPr lang="en-US" altLang="ja-JP" sz="1600" b="1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B</a:t>
            </a:r>
            <a:r>
              <a:rPr lang="en-US" altLang="ja-JP" sz="1600" kern="100" dirty="0">
                <a:effectLst/>
                <a:latin typeface="Calibri" panose="020F050202020403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. Mice were weighed twice weekly, and the results are shown (mean ± SEM).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311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6105E4D-3D44-EBDF-BCE8-8539E1E967F0}"/>
              </a:ext>
            </a:extLst>
          </p:cNvPr>
          <p:cNvSpPr txBox="1"/>
          <p:nvPr/>
        </p:nvSpPr>
        <p:spPr>
          <a:xfrm>
            <a:off x="223736" y="180459"/>
            <a:ext cx="6419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cs typeface="Arial" panose="020B0604020202020204" pitchFamily="34" charset="0"/>
              </a:rPr>
              <a:t>Figure S8. Schematic presentation of how combination treatment with FAK inhibitor and avutometinib induce cell apoptosis in KRAS-mutated non-small cell lung cancer cells.</a:t>
            </a:r>
          </a:p>
        </p:txBody>
      </p:sp>
      <p:pic>
        <p:nvPicPr>
          <p:cNvPr id="415" name="図 414">
            <a:extLst>
              <a:ext uri="{FF2B5EF4-FFF2-40B4-BE49-F238E27FC236}">
                <a16:creationId xmlns:a16="http://schemas.microsoft.com/office/drawing/2014/main" id="{EFAB4CB3-D2A8-EA33-513B-742B41BB1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41859" y="1928831"/>
            <a:ext cx="3052869" cy="2475107"/>
          </a:xfrm>
          <a:prstGeom prst="rect">
            <a:avLst/>
          </a:prstGeom>
        </p:spPr>
      </p:pic>
      <p:pic>
        <p:nvPicPr>
          <p:cNvPr id="704" name="図 703">
            <a:extLst>
              <a:ext uri="{FF2B5EF4-FFF2-40B4-BE49-F238E27FC236}">
                <a16:creationId xmlns:a16="http://schemas.microsoft.com/office/drawing/2014/main" id="{D841BEBC-2C3D-9E05-F438-F1B68A82BF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497626" y="1928503"/>
            <a:ext cx="3255767" cy="2474810"/>
          </a:xfrm>
          <a:prstGeom prst="rect">
            <a:avLst/>
          </a:prstGeom>
        </p:spPr>
      </p:pic>
      <p:sp>
        <p:nvSpPr>
          <p:cNvPr id="705" name="四角形: 角を丸くする 704">
            <a:extLst>
              <a:ext uri="{FF2B5EF4-FFF2-40B4-BE49-F238E27FC236}">
                <a16:creationId xmlns:a16="http://schemas.microsoft.com/office/drawing/2014/main" id="{A1332687-2E3A-2B75-ACE3-31A383637B3D}"/>
              </a:ext>
            </a:extLst>
          </p:cNvPr>
          <p:cNvSpPr/>
          <p:nvPr/>
        </p:nvSpPr>
        <p:spPr>
          <a:xfrm>
            <a:off x="787827" y="1369155"/>
            <a:ext cx="2284890" cy="3028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latin typeface="Arial Nova" panose="020B0504020202020204" pitchFamily="34" charset="0"/>
                <a:cs typeface="Segoe UI" panose="020B0502040204020203" pitchFamily="34" charset="0"/>
              </a:rPr>
              <a:t>Avutometinib monotherapy</a:t>
            </a:r>
          </a:p>
        </p:txBody>
      </p:sp>
      <p:sp>
        <p:nvSpPr>
          <p:cNvPr id="706" name="四角形: 角を丸くする 705">
            <a:extLst>
              <a:ext uri="{FF2B5EF4-FFF2-40B4-BE49-F238E27FC236}">
                <a16:creationId xmlns:a16="http://schemas.microsoft.com/office/drawing/2014/main" id="{DBF03349-4CB9-78D0-B715-CA547F628A61}"/>
              </a:ext>
            </a:extLst>
          </p:cNvPr>
          <p:cNvSpPr/>
          <p:nvPr/>
        </p:nvSpPr>
        <p:spPr>
          <a:xfrm>
            <a:off x="3983066" y="1367195"/>
            <a:ext cx="2284890" cy="3028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latin typeface="Arial Nova" panose="020B0504020202020204" pitchFamily="34" charset="0"/>
                <a:cs typeface="Segoe UI" panose="020B0502040204020203" pitchFamily="34" charset="0"/>
              </a:rPr>
              <a:t>Avutometinib + Defactinib</a:t>
            </a:r>
          </a:p>
        </p:txBody>
      </p:sp>
    </p:spTree>
    <p:extLst>
      <p:ext uri="{BB962C8B-B14F-4D97-AF65-F5344CB8AC3E}">
        <p14:creationId xmlns:p14="http://schemas.microsoft.com/office/powerpoint/2010/main" val="2441031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6653</TotalTime>
  <Words>794</Words>
  <Application>Microsoft Office PowerPoint</Application>
  <PresentationFormat>A4 210 x 297 mm</PresentationFormat>
  <Paragraphs>30</Paragraphs>
  <Slides>8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游明朝</vt:lpstr>
      <vt:lpstr>Arial</vt:lpstr>
      <vt:lpstr>Arial Nova</vt:lpstr>
      <vt:lpstr>Calibri</vt:lpstr>
      <vt:lpstr>Calibri Light</vt:lpstr>
      <vt:lpstr>Office テーマ</vt:lpstr>
      <vt:lpstr>Prism 9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吉村 彰紘</dc:creator>
  <cp:lastModifiedBy>彰紘 吉村</cp:lastModifiedBy>
  <cp:revision>54</cp:revision>
  <cp:lastPrinted>2022-08-31T06:19:35Z</cp:lastPrinted>
  <dcterms:created xsi:type="dcterms:W3CDTF">2022-08-26T04:50:39Z</dcterms:created>
  <dcterms:modified xsi:type="dcterms:W3CDTF">2023-11-04T15:01:18Z</dcterms:modified>
</cp:coreProperties>
</file>