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32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96DC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Graphical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Abstract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967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4BA06-560F-4272-BD1D-D3D251BC0A8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01/11/2023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2DF36B-8F18-4F81-92A8-26E2BC6295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808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539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14BA06-560F-4272-BD1D-D3D251BC0A8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01/11/2023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2DF36B-8F18-4F81-92A8-26E2BC6295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02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476509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Integrated urinary biomarkers can predict early acute kidney injury in children undergoing chemotherapy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HYPOTHESIS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KIM-1, NGAL, L-FABP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VNN-1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could be early biomarkers for cytotoxic treatment induced AKI.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5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 &amp; OUTCOMES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5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65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Milosevski-Lomic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G. et al. 2023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CONCLUSION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hanges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urinary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NGAL/Cr, KIM-1/Cr, L-FABP/Cr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VNN-1/Cr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ratios, 24 h after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chemotherapy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 be utilized to predict AKI in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children.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use of model of integrated urine biomarkers could be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promising in prediction of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AKI in patients receiving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chemotherapy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25478" y="3247631"/>
            <a:ext cx="1190641" cy="1553315"/>
            <a:chOff x="844023" y="3094198"/>
            <a:chExt cx="1190641" cy="1553315"/>
          </a:xfrm>
        </p:grpSpPr>
        <p:sp>
          <p:nvSpPr>
            <p:cNvPr id="7" name="Freeform: Shape 46">
              <a:extLst>
                <a:ext uri="{FF2B5EF4-FFF2-40B4-BE49-F238E27FC236}">
                  <a16:creationId xmlns:a16="http://schemas.microsoft.com/office/drawing/2014/main" id="{398CC7CE-E349-47F6-A657-57A404826369}"/>
                </a:ext>
              </a:extLst>
            </p:cNvPr>
            <p:cNvSpPr/>
            <p:nvPr/>
          </p:nvSpPr>
          <p:spPr>
            <a:xfrm>
              <a:off x="844023" y="3216153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296DC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46">
              <a:extLst>
                <a:ext uri="{FF2B5EF4-FFF2-40B4-BE49-F238E27FC236}">
                  <a16:creationId xmlns:a16="http://schemas.microsoft.com/office/drawing/2014/main" id="{398CC7CE-E349-47F6-A657-57A404826369}"/>
                </a:ext>
              </a:extLst>
            </p:cNvPr>
            <p:cNvSpPr/>
            <p:nvPr/>
          </p:nvSpPr>
          <p:spPr>
            <a:xfrm>
              <a:off x="1258203" y="3094198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65AA0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46">
              <a:extLst>
                <a:ext uri="{FF2B5EF4-FFF2-40B4-BE49-F238E27FC236}">
                  <a16:creationId xmlns:a16="http://schemas.microsoft.com/office/drawing/2014/main" id="{398CC7CE-E349-47F6-A657-57A404826369}"/>
                </a:ext>
              </a:extLst>
            </p:cNvPr>
            <p:cNvSpPr/>
            <p:nvPr/>
          </p:nvSpPr>
          <p:spPr>
            <a:xfrm>
              <a:off x="1521380" y="3447952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AA0065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46">
              <a:extLst>
                <a:ext uri="{FF2B5EF4-FFF2-40B4-BE49-F238E27FC236}">
                  <a16:creationId xmlns:a16="http://schemas.microsoft.com/office/drawing/2014/main" id="{398CC7CE-E349-47F6-A657-57A404826369}"/>
                </a:ext>
              </a:extLst>
            </p:cNvPr>
            <p:cNvSpPr/>
            <p:nvPr/>
          </p:nvSpPr>
          <p:spPr>
            <a:xfrm>
              <a:off x="1159099" y="3597615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00437A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9114" y="2268127"/>
            <a:ext cx="1816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 </a:t>
            </a:r>
            <a:r>
              <a:rPr kumimoji="0" lang="en-GB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437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pediatric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patients with malignant tumours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437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674057" y="3934419"/>
            <a:ext cx="715833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515925" y="3622998"/>
            <a:ext cx="1735313" cy="62284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Chemotherapy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Up Arrow 15"/>
          <p:cNvSpPr/>
          <p:nvPr/>
        </p:nvSpPr>
        <p:spPr>
          <a:xfrm rot="10800000">
            <a:off x="3205184" y="4260658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Up Arrow 16"/>
          <p:cNvSpPr/>
          <p:nvPr/>
        </p:nvSpPr>
        <p:spPr>
          <a:xfrm rot="10800000" flipH="1" flipV="1">
            <a:off x="3205185" y="3130510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10971" y="4852644"/>
            <a:ext cx="2680086" cy="62284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437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Ifosfamid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7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(IFO)/Cisplatin (CIS)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437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4395265" y="3693894"/>
            <a:ext cx="755779" cy="199662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401551" y="4047928"/>
            <a:ext cx="706862" cy="450682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761058" y="2618513"/>
            <a:ext cx="347355" cy="89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236374" y="3393055"/>
            <a:ext cx="1275239" cy="614223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n=12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231269" y="4181386"/>
            <a:ext cx="1280344" cy="622841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A006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non-AKI n=26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AA006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112672" y="2135112"/>
            <a:ext cx="2476685" cy="906589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65AA00"/>
                </a:solidFill>
                <a:effectLst/>
                <a:uLnTx/>
                <a:uFillTx/>
                <a:latin typeface="Calibri" panose="020F0502020204030204"/>
              </a:rPr>
              <a:t>Urine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5AA00"/>
                </a:solidFill>
                <a:effectLst/>
                <a:uLnTx/>
                <a:uFillTx/>
                <a:latin typeface="Calibri" panose="020F0502020204030204"/>
              </a:rPr>
              <a:t>samples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65AA00"/>
                </a:solidFill>
                <a:effectLst/>
                <a:uLnTx/>
                <a:uFillTx/>
                <a:latin typeface="Calibri" panose="020F0502020204030204"/>
              </a:rPr>
              <a:t>taken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5AA00"/>
                </a:solidFill>
                <a:effectLst/>
                <a:uLnTx/>
                <a:uFillTx/>
                <a:latin typeface="Calibri" panose="020F0502020204030204"/>
              </a:rPr>
              <a:t>at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5AA00"/>
                </a:solidFill>
                <a:effectLst/>
                <a:uLnTx/>
                <a:uFillTx/>
                <a:latin typeface="Calibri" panose="020F0502020204030204"/>
              </a:rPr>
              <a:t>baseline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5AA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65AA00"/>
                </a:solidFill>
                <a:effectLst/>
                <a:uLnTx/>
                <a:uFillTx/>
                <a:latin typeface="Calibri" panose="020F0502020204030204"/>
              </a:rPr>
              <a:t>2h, 6h,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5AA00"/>
                </a:solidFill>
                <a:effectLst/>
                <a:uLnTx/>
                <a:uFillTx/>
                <a:latin typeface="Calibri" panose="020F0502020204030204"/>
              </a:rPr>
              <a:t>24h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 smtClean="0">
                <a:solidFill>
                  <a:srgbClr val="65AA00"/>
                </a:solidFill>
                <a:latin typeface="Calibri" panose="020F0502020204030204"/>
              </a:rPr>
              <a:t>Serum samples taken at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 smtClean="0">
                <a:solidFill>
                  <a:srgbClr val="65AA00"/>
                </a:solidFill>
                <a:latin typeface="Calibri" panose="020F0502020204030204"/>
              </a:rPr>
              <a:t>baseline, 2h, 6h, 24h, 48 h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65AA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261775" y="1759201"/>
            <a:ext cx="1042467" cy="1382788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</a:t>
            </a: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uKIM-1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uNGAL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</a:t>
            </a:r>
            <a:r>
              <a:rPr lang="en-GB" dirty="0">
                <a:solidFill>
                  <a:prstClr val="white"/>
                </a:solidFill>
                <a:latin typeface="Calibri" panose="020F0502020204030204"/>
              </a:rPr>
              <a:t>-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FABP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uVNN-1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670721" y="1724526"/>
            <a:ext cx="1349649" cy="1610635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100" dirty="0">
                <a:solidFill>
                  <a:srgbClr val="296DC0"/>
                </a:solidFill>
              </a:rPr>
              <a:t>Diagnostic accuracy of 24h/baseline urine biomarkers’ adjusted according to urine creatinine concentration for AKI status by using ROC curve analysis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296DC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3" name="Up Arrow 42"/>
          <p:cNvSpPr/>
          <p:nvPr/>
        </p:nvSpPr>
        <p:spPr>
          <a:xfrm rot="5400000" flipH="1" flipV="1">
            <a:off x="10379714" y="2394715"/>
            <a:ext cx="283387" cy="27542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0096067" y="3769186"/>
            <a:ext cx="1924303" cy="128621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100" dirty="0">
                <a:solidFill>
                  <a:srgbClr val="296DC0"/>
                </a:solidFill>
              </a:rPr>
              <a:t>ROC analysis for diagnostic accuracy in AKI prediction of model of tested parameters (urinary 24h/baseline ratios </a:t>
            </a:r>
            <a:endParaRPr lang="en-US" sz="1100" dirty="0" smtClean="0">
              <a:solidFill>
                <a:srgbClr val="296DC0"/>
              </a:solidFill>
            </a:endParaRPr>
          </a:p>
          <a:p>
            <a:pPr lvl="0" algn="ctr">
              <a:defRPr/>
            </a:pPr>
            <a:r>
              <a:rPr lang="en-US" sz="1100" dirty="0" smtClean="0">
                <a:solidFill>
                  <a:srgbClr val="296DC0"/>
                </a:solidFill>
              </a:rPr>
              <a:t>L-FABP+NGAL+KIM-1+VNN-1</a:t>
            </a:r>
            <a:r>
              <a:rPr lang="en-US" sz="1100" dirty="0">
                <a:solidFill>
                  <a:srgbClr val="296DC0"/>
                </a:solidFill>
              </a:rPr>
              <a:t>)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296DC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5" name="Up Arrow 44"/>
          <p:cNvSpPr/>
          <p:nvPr/>
        </p:nvSpPr>
        <p:spPr>
          <a:xfrm rot="5400000" flipH="1" flipV="1">
            <a:off x="9816661" y="4363756"/>
            <a:ext cx="283387" cy="27542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811873"/>
              </p:ext>
            </p:extLst>
          </p:nvPr>
        </p:nvGraphicFramePr>
        <p:xfrm>
          <a:off x="6745090" y="1758951"/>
          <a:ext cx="3638605" cy="144725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34988">
                  <a:extLst>
                    <a:ext uri="{9D8B030D-6E8A-4147-A177-3AD203B41FA5}">
                      <a16:colId xmlns:a16="http://schemas.microsoft.com/office/drawing/2014/main" val="327820412"/>
                    </a:ext>
                  </a:extLst>
                </a:gridCol>
                <a:gridCol w="959403">
                  <a:extLst>
                    <a:ext uri="{9D8B030D-6E8A-4147-A177-3AD203B41FA5}">
                      <a16:colId xmlns:a16="http://schemas.microsoft.com/office/drawing/2014/main" val="618593866"/>
                    </a:ext>
                  </a:extLst>
                </a:gridCol>
                <a:gridCol w="522107">
                  <a:extLst>
                    <a:ext uri="{9D8B030D-6E8A-4147-A177-3AD203B41FA5}">
                      <a16:colId xmlns:a16="http://schemas.microsoft.com/office/drawing/2014/main" val="1073531807"/>
                    </a:ext>
                  </a:extLst>
                </a:gridCol>
                <a:gridCol w="522107">
                  <a:extLst>
                    <a:ext uri="{9D8B030D-6E8A-4147-A177-3AD203B41FA5}">
                      <a16:colId xmlns:a16="http://schemas.microsoft.com/office/drawing/2014/main" val="3234441314"/>
                    </a:ext>
                  </a:extLst>
                </a:gridCol>
              </a:tblGrid>
              <a:tr h="1919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Variable(s)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AUC (95</a:t>
                      </a:r>
                      <a:r>
                        <a:rPr lang="en-US" sz="800" baseline="30000" dirty="0">
                          <a:effectLst/>
                        </a:rPr>
                        <a:t>th</a:t>
                      </a:r>
                      <a:r>
                        <a:rPr lang="en-US" sz="800" dirty="0">
                          <a:effectLst/>
                        </a:rPr>
                        <a:t>CI)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SE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P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357457"/>
                  </a:ext>
                </a:extLst>
              </a:tr>
              <a:tr h="1919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uL</a:t>
                      </a:r>
                      <a:r>
                        <a:rPr lang="en-US" sz="800" b="0" dirty="0">
                          <a:effectLst/>
                        </a:rPr>
                        <a:t>-FABP/</a:t>
                      </a:r>
                      <a:r>
                        <a:rPr lang="en-US" sz="800" b="0" dirty="0" err="1">
                          <a:effectLst/>
                        </a:rPr>
                        <a:t>uCr</a:t>
                      </a:r>
                      <a:r>
                        <a:rPr lang="en-US" sz="800" b="0" dirty="0">
                          <a:effectLst/>
                        </a:rPr>
                        <a:t> 24h/baseline</a:t>
                      </a:r>
                      <a:endParaRPr lang="en-US" sz="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</a:rPr>
                        <a:t>0.48 (0.29-0.67)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0.097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0.900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008468"/>
                  </a:ext>
                </a:extLst>
              </a:tr>
              <a:tr h="1919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uNGAL</a:t>
                      </a:r>
                      <a:r>
                        <a:rPr lang="en-US" sz="800" b="0" dirty="0">
                          <a:effectLst/>
                        </a:rPr>
                        <a:t>/</a:t>
                      </a:r>
                      <a:r>
                        <a:rPr lang="en-US" sz="800" b="0" dirty="0" err="1">
                          <a:effectLst/>
                        </a:rPr>
                        <a:t>uCr</a:t>
                      </a:r>
                      <a:r>
                        <a:rPr lang="en-US" sz="800" b="0" dirty="0">
                          <a:effectLst/>
                        </a:rPr>
                        <a:t> 24h/baseline</a:t>
                      </a:r>
                      <a:endParaRPr lang="en-US" sz="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0.55 (0.34-0.76)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0.106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0.615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86829"/>
                  </a:ext>
                </a:extLst>
              </a:tr>
              <a:tr h="1919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b="0" dirty="0">
                          <a:effectLst/>
                        </a:rPr>
                        <a:t>uKIM-1/</a:t>
                      </a:r>
                      <a:r>
                        <a:rPr lang="en-US" sz="800" b="0" dirty="0" err="1">
                          <a:effectLst/>
                        </a:rPr>
                        <a:t>uCr</a:t>
                      </a:r>
                      <a:r>
                        <a:rPr lang="en-US" sz="800" b="0" dirty="0">
                          <a:effectLst/>
                        </a:rPr>
                        <a:t> 24h/baseline</a:t>
                      </a:r>
                      <a:endParaRPr lang="en-US" sz="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0.63 (0.45-0.81)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0.092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0.209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364501"/>
                  </a:ext>
                </a:extLst>
              </a:tr>
              <a:tr h="1919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b="0" dirty="0">
                          <a:effectLst/>
                        </a:rPr>
                        <a:t>uVNN-1/</a:t>
                      </a:r>
                      <a:r>
                        <a:rPr lang="en-US" sz="800" b="0" dirty="0" err="1">
                          <a:effectLst/>
                        </a:rPr>
                        <a:t>uCr</a:t>
                      </a:r>
                      <a:r>
                        <a:rPr lang="en-US" sz="800" b="0" dirty="0">
                          <a:effectLst/>
                        </a:rPr>
                        <a:t> 24h/baseline</a:t>
                      </a:r>
                      <a:endParaRPr lang="en-US" sz="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0.57 (0.38-0.76)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0.096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0.470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243449"/>
                  </a:ext>
                </a:extLst>
              </a:tr>
              <a:tr h="43693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Model from binary logistic regression analysis (urinary 24h/baseline ratios of </a:t>
                      </a:r>
                      <a:endParaRPr lang="en-US" sz="800" b="0" dirty="0" smtClean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 smtClean="0">
                          <a:effectLst/>
                        </a:rPr>
                        <a:t>L-FABP+NGAL+KIM-1+VNN-1</a:t>
                      </a:r>
                      <a:r>
                        <a:rPr lang="en-US" sz="800" b="0" dirty="0">
                          <a:effectLst/>
                        </a:rPr>
                        <a:t>)</a:t>
                      </a:r>
                      <a:endParaRPr lang="en-US" sz="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0.718 </a:t>
                      </a:r>
                      <a:r>
                        <a:rPr lang="en-US" sz="800" dirty="0" smtClean="0">
                          <a:effectLst/>
                        </a:rPr>
                        <a:t>(0.540-0.896)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</a:rPr>
                        <a:t>0.091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</a:rPr>
                        <a:t>0.031</a:t>
                      </a:r>
                      <a:endParaRPr lang="en-US" sz="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986491"/>
                  </a:ext>
                </a:extLst>
              </a:tr>
            </a:tbl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048" y="3383191"/>
            <a:ext cx="2530687" cy="202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239</Words>
  <Application>Microsoft Office PowerPoint</Application>
  <PresentationFormat>Widescreen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Korisnik</cp:lastModifiedBy>
  <cp:revision>6</cp:revision>
  <dcterms:created xsi:type="dcterms:W3CDTF">2023-10-26T21:46:50Z</dcterms:created>
  <dcterms:modified xsi:type="dcterms:W3CDTF">2023-11-01T08:21:39Z</dcterms:modified>
</cp:coreProperties>
</file>