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77CA06-CA98-2087-3862-8A735A330D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C43FE67-9A9E-89BD-6943-ECD7AC3F37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BB36B2A-D8A4-E3D0-63A3-E5994E95A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F7455-AC27-485B-9220-51DB6D9CBDAE}" type="datetimeFigureOut">
              <a:rPr kumimoji="1" lang="ja-JP" altLang="en-US" smtClean="0"/>
              <a:t>2023/10/31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C9082A6-CE11-2924-2A95-17D5CEA7C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418AF83-583A-1A9A-D2AB-FB7BA380C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92CE-1BD5-4797-8AB2-7332BB34CD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9587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9216AA4-D632-6A54-0B5F-E2D526E2B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161520B-707B-C79A-3A79-27E3BF5CFD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FE61AFB-1CF5-B8A2-7B73-2F663A782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F7455-AC27-485B-9220-51DB6D9CBDAE}" type="datetimeFigureOut">
              <a:rPr kumimoji="1" lang="ja-JP" altLang="en-US" smtClean="0"/>
              <a:t>2023/10/31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6ABA53D-809B-B415-9918-92809B0FB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2EA39FA-0686-27CF-4325-A3D884EED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92CE-1BD5-4797-8AB2-7332BB34CD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3113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00FBA7-2BB4-0C37-ECF2-066884F86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E3D1C11-A953-F11A-C094-719F682AD2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59E87E-B624-F2DE-70E9-77A1413D6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F7455-AC27-485B-9220-51DB6D9CBDAE}" type="datetimeFigureOut">
              <a:rPr kumimoji="1" lang="ja-JP" altLang="en-US" smtClean="0"/>
              <a:t>2023/10/31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A1E81FD-228A-C569-32C3-C0C8BB972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8CD22A0-7457-E05C-7E6E-E0CE5EC5F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92CE-1BD5-4797-8AB2-7332BB34CD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1146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EC2041-E57C-C776-B53D-779C53D75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5A03994-94A2-5D09-DF22-F7486D3A34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67657EF-8411-5AA7-236C-AB8F905D8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9014D7B-1D74-B0D1-C80E-FCED9FF59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F7455-AC27-485B-9220-51DB6D9CBDAE}" type="datetimeFigureOut">
              <a:rPr kumimoji="1" lang="ja-JP" altLang="en-US" smtClean="0"/>
              <a:t>2023/10/31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2B33F98-78C8-50FD-B0D6-0BEEABF8F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A1C284C-FD52-163A-280F-99BF3152A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92CE-1BD5-4797-8AB2-7332BB34CD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5203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71611D-60A9-446C-B12A-44B19FE15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AD2474A-65DC-29F4-82AA-C73992A316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D521CBF-A9EB-0DB2-9826-D4207CB609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34B2780-5683-BC9B-5A18-896F038023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6E085E59-7F3A-0244-CDED-E41C5895DC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6BCA205-01EE-6346-4D3F-4C907C3A6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F7455-AC27-485B-9220-51DB6D9CBDAE}" type="datetimeFigureOut">
              <a:rPr kumimoji="1" lang="ja-JP" altLang="en-US" smtClean="0"/>
              <a:t>2023/10/31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0B0F091-0EDC-BB23-BE42-4A503AE05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1754081-47AD-D00E-E206-E3FBAC98C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92CE-1BD5-4797-8AB2-7332BB34CD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1242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5BFC2C-42B5-0319-7A54-58A7C19CD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6347EC8-40B6-E1A5-A33C-1472D51B8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F7455-AC27-485B-9220-51DB6D9CBDAE}" type="datetimeFigureOut">
              <a:rPr kumimoji="1" lang="ja-JP" altLang="en-US" smtClean="0"/>
              <a:t>2023/10/31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1D3A371-EBFB-5A4B-535D-E7BDAFB90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B4251BD-A667-991B-E318-F4F091015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92CE-1BD5-4797-8AB2-7332BB34CD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6872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4F0AD01-3F6C-A2E3-9789-C5C5167E6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F7455-AC27-485B-9220-51DB6D9CBDAE}" type="datetimeFigureOut">
              <a:rPr kumimoji="1" lang="ja-JP" altLang="en-US" smtClean="0"/>
              <a:t>2023/10/31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2F28687-7345-8FE7-4A88-BF0953F46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EBE3BC2-5FA9-E5C2-2098-7636DD883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92CE-1BD5-4797-8AB2-7332BB34CD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2575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0CEDD6-59F4-6339-6906-CF2D5B6FC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8A239E3-DEC0-F809-5255-8D7BC30EE4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9AA876C-4D9B-29D1-BDC1-34AA3F9C4D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8FB5178-26E4-84A3-C291-C8AFFA69D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F7455-AC27-485B-9220-51DB6D9CBDAE}" type="datetimeFigureOut">
              <a:rPr kumimoji="1" lang="ja-JP" altLang="en-US" smtClean="0"/>
              <a:t>2023/10/31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5FE4E18-DEA3-2081-DB12-FCD4A0A93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B266032-EA2E-5556-D2FE-7003DAEB2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92CE-1BD5-4797-8AB2-7332BB34CD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9421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F8B970-2199-E41B-2492-EBD309FAD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1AFA3F5-C652-110D-B7CC-FFD8D0B342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6C27EA9-CAF4-6077-8DAE-DF20044994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7A00BCA-AFA9-457C-AF2A-586F3736D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F7455-AC27-485B-9220-51DB6D9CBDAE}" type="datetimeFigureOut">
              <a:rPr kumimoji="1" lang="ja-JP" altLang="en-US" smtClean="0"/>
              <a:t>2023/10/31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EDAB21F-641D-F16C-3913-24A214761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D134C02-71C5-59B8-1A65-EA0C044E6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92CE-1BD5-4797-8AB2-7332BB34CD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1593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A7D9D69-7565-E9FD-0658-B0427C7A3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1639636-0EA4-7390-B2FC-A0FFE9EC29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488CB23-DAFA-20B7-C3EB-4BDE15353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F7455-AC27-485B-9220-51DB6D9CBDAE}" type="datetimeFigureOut">
              <a:rPr kumimoji="1" lang="ja-JP" altLang="en-US" smtClean="0"/>
              <a:t>2023/10/31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48E3F4C-E4D9-FF64-4227-D57B7D5A2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F87D984-93BA-5467-3BBC-F76757E1F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92CE-1BD5-4797-8AB2-7332BB34CD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4286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A2B9B0A-6142-B804-312A-665296976E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EC246DF-DE7A-1BA4-B130-898AD32CFE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0E172DC-8974-7CC3-4AA7-E7E1C5A12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F7455-AC27-485B-9220-51DB6D9CBDAE}" type="datetimeFigureOut">
              <a:rPr kumimoji="1" lang="ja-JP" altLang="en-US" smtClean="0"/>
              <a:t>2023/10/31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16C2902-BF7A-C38B-E3A1-32B600746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6549528-8E16-52D8-201B-2DE38BC81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92CE-1BD5-4797-8AB2-7332BB34CD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5950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082D351-70D7-3FF8-CCE5-971DA7E94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658C4F-33EF-5236-1555-C37EA2250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FCB2B2B-0B40-7458-D830-09539B0923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3F7455-AC27-485B-9220-51DB6D9CBDAE}" type="datetimeFigureOut">
              <a:rPr kumimoji="1" lang="ja-JP" altLang="en-US" smtClean="0"/>
              <a:t>2023/10/31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79F3EAE-17BA-DF47-492A-D4D441A7A6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DD4C928-9F23-4A9D-2B18-76F5CBE55C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C92CE-1BD5-4797-8AB2-7332BB34CD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3898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13379F90-ECE9-38D7-2427-35F224996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352" y="65202"/>
            <a:ext cx="10515600" cy="424917"/>
          </a:xfrm>
        </p:spPr>
        <p:txBody>
          <a:bodyPr>
            <a:normAutofit/>
          </a:bodyPr>
          <a:lstStyle/>
          <a:p>
            <a:pPr algn="ctr"/>
            <a:r>
              <a:rPr lang="en-US" altLang="ja-JP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1. Patient characteristics in the Omicron period and pre-Omicron period</a:t>
            </a:r>
            <a:endParaRPr lang="ja-JP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4EBDDE5C-8B69-BE66-5414-3FC066A18A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1069712"/>
              </p:ext>
            </p:extLst>
          </p:nvPr>
        </p:nvGraphicFramePr>
        <p:xfrm>
          <a:off x="1375257" y="490119"/>
          <a:ext cx="9326881" cy="5593788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260690">
                  <a:extLst>
                    <a:ext uri="{9D8B030D-6E8A-4147-A177-3AD203B41FA5}">
                      <a16:colId xmlns:a16="http://schemas.microsoft.com/office/drawing/2014/main" val="3008080584"/>
                    </a:ext>
                  </a:extLst>
                </a:gridCol>
                <a:gridCol w="260690">
                  <a:extLst>
                    <a:ext uri="{9D8B030D-6E8A-4147-A177-3AD203B41FA5}">
                      <a16:colId xmlns:a16="http://schemas.microsoft.com/office/drawing/2014/main" val="2744903259"/>
                    </a:ext>
                  </a:extLst>
                </a:gridCol>
                <a:gridCol w="260690">
                  <a:extLst>
                    <a:ext uri="{9D8B030D-6E8A-4147-A177-3AD203B41FA5}">
                      <a16:colId xmlns:a16="http://schemas.microsoft.com/office/drawing/2014/main" val="2586788697"/>
                    </a:ext>
                  </a:extLst>
                </a:gridCol>
                <a:gridCol w="4171026">
                  <a:extLst>
                    <a:ext uri="{9D8B030D-6E8A-4147-A177-3AD203B41FA5}">
                      <a16:colId xmlns:a16="http://schemas.microsoft.com/office/drawing/2014/main" val="3797659367"/>
                    </a:ext>
                  </a:extLst>
                </a:gridCol>
                <a:gridCol w="1737927">
                  <a:extLst>
                    <a:ext uri="{9D8B030D-6E8A-4147-A177-3AD203B41FA5}">
                      <a16:colId xmlns:a16="http://schemas.microsoft.com/office/drawing/2014/main" val="127533670"/>
                    </a:ext>
                  </a:extLst>
                </a:gridCol>
                <a:gridCol w="1737927">
                  <a:extLst>
                    <a:ext uri="{9D8B030D-6E8A-4147-A177-3AD203B41FA5}">
                      <a16:colId xmlns:a16="http://schemas.microsoft.com/office/drawing/2014/main" val="3764635654"/>
                    </a:ext>
                  </a:extLst>
                </a:gridCol>
                <a:gridCol w="897931">
                  <a:extLst>
                    <a:ext uri="{9D8B030D-6E8A-4147-A177-3AD203B41FA5}">
                      <a16:colId xmlns:a16="http://schemas.microsoft.com/office/drawing/2014/main" val="3639024060"/>
                    </a:ext>
                  </a:extLst>
                </a:gridCol>
              </a:tblGrid>
              <a:tr h="144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Omicron period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Pre-Omicron period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93391404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(n=225)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(n=257)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645958"/>
                  </a:ext>
                </a:extLst>
              </a:tr>
              <a:tr h="144000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Age, median (IQR)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 (71–87)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 (48–72)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0.001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401161593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65 years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(16.0)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 (62.7)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0.001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extLst>
                  <a:ext uri="{0D108BD9-81ED-4DB2-BD59-A6C34878D82A}">
                    <a16:rowId xmlns:a16="http://schemas.microsoft.com/office/drawing/2014/main" val="1343740851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 to 80 years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 (32.9)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(23.7)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extLst>
                  <a:ext uri="{0D108BD9-81ED-4DB2-BD59-A6C34878D82A}">
                    <a16:rowId xmlns:a16="http://schemas.microsoft.com/office/drawing/2014/main" val="2720125213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 80 years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 (51.1)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(13.6)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extLst>
                  <a:ext uri="{0D108BD9-81ED-4DB2-BD59-A6C34878D82A}">
                    <a16:rowId xmlns:a16="http://schemas.microsoft.com/office/drawing/2014/main" val="3843405167"/>
                  </a:ext>
                </a:extLst>
              </a:tr>
              <a:tr h="144000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Male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 (60.9)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 (64.6)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0.401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extLst>
                  <a:ext uri="{0D108BD9-81ED-4DB2-BD59-A6C34878D82A}">
                    <a16:rowId xmlns:a16="http://schemas.microsoft.com/office/drawing/2014/main" val="805035772"/>
                  </a:ext>
                </a:extLst>
              </a:tr>
              <a:tr h="144000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Body-mass index*, median (IQR)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20.2 (17.5-22.9)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24.0 (21.3-27.4)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0.001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extLst>
                  <a:ext uri="{0D108BD9-81ED-4DB2-BD59-A6C34878D82A}">
                    <a16:rowId xmlns:a16="http://schemas.microsoft.com/office/drawing/2014/main" val="3673589185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18.5 kg/m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 (34.8)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(6.7)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0.001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extLst>
                  <a:ext uri="{0D108BD9-81ED-4DB2-BD59-A6C34878D82A}">
                    <a16:rowId xmlns:a16="http://schemas.microsoft.com/office/drawing/2014/main" val="1670765707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18.5 to 25 kg/m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 (50.5)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 (51.0)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extLst>
                  <a:ext uri="{0D108BD9-81ED-4DB2-BD59-A6C34878D82A}">
                    <a16:rowId xmlns:a16="http://schemas.microsoft.com/office/drawing/2014/main" val="4224463177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 25 kg/m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(14.7)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 (42.4)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extLst>
                  <a:ext uri="{0D108BD9-81ED-4DB2-BD59-A6C34878D82A}">
                    <a16:rowId xmlns:a16="http://schemas.microsoft.com/office/drawing/2014/main" val="191492526"/>
                  </a:ext>
                </a:extLst>
              </a:tr>
              <a:tr h="144000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Smoking history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 (45.3)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 (49.0)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0.418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extLst>
                  <a:ext uri="{0D108BD9-81ED-4DB2-BD59-A6C34878D82A}">
                    <a16:rowId xmlns:a16="http://schemas.microsoft.com/office/drawing/2014/main" val="3695332950"/>
                  </a:ext>
                </a:extLst>
              </a:tr>
              <a:tr h="144000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Vaccination, number of shots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extLst>
                  <a:ext uri="{0D108BD9-81ED-4DB2-BD59-A6C34878D82A}">
                    <a16:rowId xmlns:a16="http://schemas.microsoft.com/office/drawing/2014/main" val="2920752712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 single dose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179 (79.6)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(8.6)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0.001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extLst>
                  <a:ext uri="{0D108BD9-81ED-4DB2-BD59-A6C34878D82A}">
                    <a16:rowId xmlns:a16="http://schemas.microsoft.com/office/drawing/2014/main" val="513785557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 two doses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173 (76.9)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(2.3)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0.001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extLst>
                  <a:ext uri="{0D108BD9-81ED-4DB2-BD59-A6C34878D82A}">
                    <a16:rowId xmlns:a16="http://schemas.microsoft.com/office/drawing/2014/main" val="1627817618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 three doses including booster shot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 (41.8)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0.001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extLst>
                  <a:ext uri="{0D108BD9-81ED-4DB2-BD59-A6C34878D82A}">
                    <a16:rowId xmlns:a16="http://schemas.microsoft.com/office/drawing/2014/main" val="2196934829"/>
                  </a:ext>
                </a:extLst>
              </a:tr>
              <a:tr h="144000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 to hospitalization from symptom onset, days, median (IQR)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(1-6)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(4-9)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0.001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extLst>
                  <a:ext uri="{0D108BD9-81ED-4DB2-BD59-A6C34878D82A}">
                    <a16:rowId xmlns:a16="http://schemas.microsoft.com/office/drawing/2014/main" val="1326333694"/>
                  </a:ext>
                </a:extLst>
              </a:tr>
              <a:tr h="144000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Nursing home resident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(22.7)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(2.0)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0.001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extLst>
                  <a:ext uri="{0D108BD9-81ED-4DB2-BD59-A6C34878D82A}">
                    <a16:rowId xmlns:a16="http://schemas.microsoft.com/office/drawing/2014/main" val="1763841916"/>
                  </a:ext>
                </a:extLst>
              </a:tr>
              <a:tr h="144000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Comorbidities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extLst>
                  <a:ext uri="{0D108BD9-81ED-4DB2-BD59-A6C34878D82A}">
                    <a16:rowId xmlns:a16="http://schemas.microsoft.com/office/drawing/2014/main" val="3336358759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Neoplastic diseases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(9.8)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(4.7)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0.029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extLst>
                  <a:ext uri="{0D108BD9-81ED-4DB2-BD59-A6C34878D82A}">
                    <a16:rowId xmlns:a16="http://schemas.microsoft.com/office/drawing/2014/main" val="3408297614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Chronic lung diseases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 (38.2)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(14.0)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0.001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extLst>
                  <a:ext uri="{0D108BD9-81ED-4DB2-BD59-A6C34878D82A}">
                    <a16:rowId xmlns:a16="http://schemas.microsoft.com/office/drawing/2014/main" val="4030813367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Congestive heart failure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(13.8)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(5.8)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extLst>
                  <a:ext uri="{0D108BD9-81ED-4DB2-BD59-A6C34878D82A}">
                    <a16:rowId xmlns:a16="http://schemas.microsoft.com/office/drawing/2014/main" val="3844383420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Chronic renal failure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(13.3)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(4.3)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0.001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extLst>
                  <a:ext uri="{0D108BD9-81ED-4DB2-BD59-A6C34878D82A}">
                    <a16:rowId xmlns:a16="http://schemas.microsoft.com/office/drawing/2014/main" val="93931144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Hypertension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 (53.3)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 (38.5)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extLst>
                  <a:ext uri="{0D108BD9-81ED-4DB2-BD59-A6C34878D82A}">
                    <a16:rowId xmlns:a16="http://schemas.microsoft.com/office/drawing/2014/main" val="2256416945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Diabetes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(20.4)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(19.5)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0.786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extLst>
                  <a:ext uri="{0D108BD9-81ED-4DB2-BD59-A6C34878D82A}">
                    <a16:rowId xmlns:a16="http://schemas.microsoft.com/office/drawing/2014/main" val="1980680237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Moderately to severely Immunocompromised conditions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(16.4)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(5.8)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0.001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extLst>
                  <a:ext uri="{0D108BD9-81ED-4DB2-BD59-A6C34878D82A}">
                    <a16:rowId xmlns:a16="http://schemas.microsoft.com/office/drawing/2014/main" val="945831245"/>
                  </a:ext>
                </a:extLst>
              </a:tr>
              <a:tr h="144000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Laboratory findings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extLst>
                  <a:ext uri="{0D108BD9-81ED-4DB2-BD59-A6C34878D82A}">
                    <a16:rowId xmlns:a16="http://schemas.microsoft.com/office/drawing/2014/main" val="3365477161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White blood cell count, × 10</a:t>
                      </a:r>
                      <a:r>
                        <a:rPr lang="en-US" sz="100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/μL, median (IQR)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6.7 (5.0-9.7)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5.1 (3.8-7.0)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0.001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extLst>
                  <a:ext uri="{0D108BD9-81ED-4DB2-BD59-A6C34878D82A}">
                    <a16:rowId xmlns:a16="http://schemas.microsoft.com/office/drawing/2014/main" val="1828244283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Neutrophil to lymphocyte count ratio, median (IQR)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5.8 (3.1-10.7)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 (2.5-6.2)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0.001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extLst>
                  <a:ext uri="{0D108BD9-81ED-4DB2-BD59-A6C34878D82A}">
                    <a16:rowId xmlns:a16="http://schemas.microsoft.com/office/drawing/2014/main" val="1791292746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C-reactive protein, mg/dL, median (IQR)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6.3 (2.2-13.2)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5.7 (2.3-9.8)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0.523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extLst>
                  <a:ext uri="{0D108BD9-81ED-4DB2-BD59-A6C34878D82A}">
                    <a16:rowId xmlns:a16="http://schemas.microsoft.com/office/drawing/2014/main" val="2601129034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Procalcitonin</a:t>
                      </a:r>
                      <a:r>
                        <a:rPr lang="it-IT" sz="100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†</a:t>
                      </a:r>
                      <a:r>
                        <a:rPr lang="it-IT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ng/mL, median (IQR)</a:t>
                      </a:r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0.20 (0.08-0.65)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0.09 (0.06-0.16)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0.001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extLst>
                  <a:ext uri="{0D108BD9-81ED-4DB2-BD59-A6C34878D82A}">
                    <a16:rowId xmlns:a16="http://schemas.microsoft.com/office/drawing/2014/main" val="678841859"/>
                  </a:ext>
                </a:extLst>
              </a:tr>
              <a:tr h="144000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Pneumonia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 (84.0%)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 (97.3%)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0.001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extLst>
                  <a:ext uri="{0D108BD9-81ED-4DB2-BD59-A6C34878D82A}">
                    <a16:rowId xmlns:a16="http://schemas.microsoft.com/office/drawing/2014/main" val="2600789188"/>
                  </a:ext>
                </a:extLst>
              </a:tr>
              <a:tr h="144000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Severity at admission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0.001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extLst>
                  <a:ext uri="{0D108BD9-81ED-4DB2-BD59-A6C34878D82A}">
                    <a16:rowId xmlns:a16="http://schemas.microsoft.com/office/drawing/2014/main" val="2171180039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Mild or moderate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 (47.6)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 (59.5)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extLst>
                  <a:ext uri="{0D108BD9-81ED-4DB2-BD59-A6C34878D82A}">
                    <a16:rowId xmlns:a16="http://schemas.microsoft.com/office/drawing/2014/main" val="2893118870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Severe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 (44.0)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 (31.5)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extLst>
                  <a:ext uri="{0D108BD9-81ED-4DB2-BD59-A6C34878D82A}">
                    <a16:rowId xmlns:a16="http://schemas.microsoft.com/office/drawing/2014/main" val="3120881574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Critical ill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(8.4)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(9.0)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983" marR="2983" marT="2983" marB="0" anchor="ctr"/>
                </a:tc>
                <a:extLst>
                  <a:ext uri="{0D108BD9-81ED-4DB2-BD59-A6C34878D82A}">
                    <a16:rowId xmlns:a16="http://schemas.microsoft.com/office/drawing/2014/main" val="2132001665"/>
                  </a:ext>
                </a:extLst>
              </a:tr>
            </a:tbl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9743720-2A1A-FFAA-7002-5B08E2234426}"/>
              </a:ext>
            </a:extLst>
          </p:cNvPr>
          <p:cNvSpPr txBox="1"/>
          <p:nvPr/>
        </p:nvSpPr>
        <p:spPr>
          <a:xfrm>
            <a:off x="1189535" y="6137048"/>
            <a:ext cx="95126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are presented as the number (percentage) unless otherwise indicated. *Body mass index was not assessed in one patient during the Omicron period and two in the pre-Omicron period. †Procalcitonin was not evaluated in seven patients in the Omicron period and 87 patients in the pre-Omicron period. Abbreviations: IQR, interquartile range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27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13379F90-ECE9-38D7-2427-35F224996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334" y="365125"/>
            <a:ext cx="11697005" cy="424917"/>
          </a:xfrm>
        </p:spPr>
        <p:txBody>
          <a:bodyPr>
            <a:no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2. Features of pneumonia shadows seen on chest computed tomography scans during the Omicron and pre-Omicron periods</a:t>
            </a:r>
            <a:endParaRPr lang="ja-JP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8AD65CF-7F40-EB80-4F74-566860B77702}"/>
              </a:ext>
            </a:extLst>
          </p:cNvPr>
          <p:cNvSpPr txBox="1"/>
          <p:nvPr/>
        </p:nvSpPr>
        <p:spPr>
          <a:xfrm>
            <a:off x="2203972" y="5386274"/>
            <a:ext cx="76895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*In total, 189 of 225 patients in the Omicron period and 250 of 257 patients in pre-Omicron period with pneumonia were evaluated for features of abnormal shadows on computed tomography scans.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4AE2E823-8447-D572-A40E-472F5064C822}"/>
              </a:ext>
            </a:extLst>
          </p:cNvPr>
          <p:cNvGraphicFramePr>
            <a:graphicFrameLocks noGrp="1"/>
          </p:cNvGraphicFramePr>
          <p:nvPr/>
        </p:nvGraphicFramePr>
        <p:xfrm>
          <a:off x="2203972" y="912489"/>
          <a:ext cx="7784060" cy="4351338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217567">
                  <a:extLst>
                    <a:ext uri="{9D8B030D-6E8A-4147-A177-3AD203B41FA5}">
                      <a16:colId xmlns:a16="http://schemas.microsoft.com/office/drawing/2014/main" val="3167650314"/>
                    </a:ext>
                  </a:extLst>
                </a:gridCol>
                <a:gridCol w="217567">
                  <a:extLst>
                    <a:ext uri="{9D8B030D-6E8A-4147-A177-3AD203B41FA5}">
                      <a16:colId xmlns:a16="http://schemas.microsoft.com/office/drawing/2014/main" val="1961448882"/>
                    </a:ext>
                  </a:extLst>
                </a:gridCol>
                <a:gridCol w="217567">
                  <a:extLst>
                    <a:ext uri="{9D8B030D-6E8A-4147-A177-3AD203B41FA5}">
                      <a16:colId xmlns:a16="http://schemas.microsoft.com/office/drawing/2014/main" val="1845569564"/>
                    </a:ext>
                  </a:extLst>
                </a:gridCol>
                <a:gridCol w="3481070">
                  <a:extLst>
                    <a:ext uri="{9D8B030D-6E8A-4147-A177-3AD203B41FA5}">
                      <a16:colId xmlns:a16="http://schemas.microsoft.com/office/drawing/2014/main" val="1882081043"/>
                    </a:ext>
                  </a:extLst>
                </a:gridCol>
                <a:gridCol w="1450446">
                  <a:extLst>
                    <a:ext uri="{9D8B030D-6E8A-4147-A177-3AD203B41FA5}">
                      <a16:colId xmlns:a16="http://schemas.microsoft.com/office/drawing/2014/main" val="191962285"/>
                    </a:ext>
                  </a:extLst>
                </a:gridCol>
                <a:gridCol w="1450446">
                  <a:extLst>
                    <a:ext uri="{9D8B030D-6E8A-4147-A177-3AD203B41FA5}">
                      <a16:colId xmlns:a16="http://schemas.microsoft.com/office/drawing/2014/main" val="2105704691"/>
                    </a:ext>
                  </a:extLst>
                </a:gridCol>
                <a:gridCol w="749397">
                  <a:extLst>
                    <a:ext uri="{9D8B030D-6E8A-4147-A177-3AD203B41FA5}">
                      <a16:colId xmlns:a16="http://schemas.microsoft.com/office/drawing/2014/main" val="3208626789"/>
                    </a:ext>
                  </a:extLst>
                </a:gridCol>
              </a:tblGrid>
              <a:tr h="24174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Omicron period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Pre-Omicron period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6634722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(n=189)*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(n=250)</a:t>
                      </a:r>
                      <a:r>
                        <a:rPr lang="en-US" sz="12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959128"/>
                  </a:ext>
                </a:extLst>
              </a:tr>
              <a:tr h="241741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Location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0.001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928029134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Unilateral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(20.6)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(5.2)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extLst>
                  <a:ext uri="{0D108BD9-81ED-4DB2-BD59-A6C34878D82A}">
                    <a16:rowId xmlns:a16="http://schemas.microsoft.com/office/drawing/2014/main" val="1383201626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Bilateral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 (79.4)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237 (94.8)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extLst>
                  <a:ext uri="{0D108BD9-81ED-4DB2-BD59-A6C34878D82A}">
                    <a16:rowId xmlns:a16="http://schemas.microsoft.com/office/drawing/2014/main" val="2110901290"/>
                  </a:ext>
                </a:extLst>
              </a:tr>
              <a:tr h="241741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Distribution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0.001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extLst>
                  <a:ext uri="{0D108BD9-81ED-4DB2-BD59-A6C34878D82A}">
                    <a16:rowId xmlns:a16="http://schemas.microsoft.com/office/drawing/2014/main" val="74387576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Peripheral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 (37.0)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 (66.0)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extLst>
                  <a:ext uri="{0D108BD9-81ED-4DB2-BD59-A6C34878D82A}">
                    <a16:rowId xmlns:a16="http://schemas.microsoft.com/office/drawing/2014/main" val="3980169425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Central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 (31.2)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(4.4)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extLst>
                  <a:ext uri="{0D108BD9-81ED-4DB2-BD59-A6C34878D82A}">
                    <a16:rowId xmlns:a16="http://schemas.microsoft.com/office/drawing/2014/main" val="1431599416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Peripheral and Central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(31.8)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 (29.6)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extLst>
                  <a:ext uri="{0D108BD9-81ED-4DB2-BD59-A6C34878D82A}">
                    <a16:rowId xmlns:a16="http://schemas.microsoft.com/office/drawing/2014/main" val="2752327918"/>
                  </a:ext>
                </a:extLst>
              </a:tr>
              <a:tr h="241741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Prominent features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extLst>
                  <a:ext uri="{0D108BD9-81ED-4DB2-BD59-A6C34878D82A}">
                    <a16:rowId xmlns:a16="http://schemas.microsoft.com/office/drawing/2014/main" val="2501156179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Ground-glass opacities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 (54.5)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234 (94.6)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0.001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extLst>
                  <a:ext uri="{0D108BD9-81ED-4DB2-BD59-A6C34878D82A}">
                    <a16:rowId xmlns:a16="http://schemas.microsoft.com/office/drawing/2014/main" val="1805420416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Consolidation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 (27.5)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(6.4)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0.001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extLst>
                  <a:ext uri="{0D108BD9-81ED-4DB2-BD59-A6C34878D82A}">
                    <a16:rowId xmlns:a16="http://schemas.microsoft.com/office/drawing/2014/main" val="1535850659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Centrilobular nodules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(18.0)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0.001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extLst>
                  <a:ext uri="{0D108BD9-81ED-4DB2-BD59-A6C34878D82A}">
                    <a16:rowId xmlns:a16="http://schemas.microsoft.com/office/drawing/2014/main" val="2850318303"/>
                  </a:ext>
                </a:extLst>
              </a:tr>
              <a:tr h="241741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Other features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extLst>
                  <a:ext uri="{0D108BD9-81ED-4DB2-BD59-A6C34878D82A}">
                    <a16:rowId xmlns:a16="http://schemas.microsoft.com/office/drawing/2014/main" val="3853097389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Crazy paving pattern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(2.7)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(16.4)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0.001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extLst>
                  <a:ext uri="{0D108BD9-81ED-4DB2-BD59-A6C34878D82A}">
                    <a16:rowId xmlns:a16="http://schemas.microsoft.com/office/drawing/2014/main" val="2510353041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Pleural effusion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(20.1)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(4.4)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0.001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extLst>
                  <a:ext uri="{0D108BD9-81ED-4DB2-BD59-A6C34878D82A}">
                    <a16:rowId xmlns:a16="http://schemas.microsoft.com/office/drawing/2014/main" val="2492102792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Cavitation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(3.2)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0.006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extLst>
                  <a:ext uri="{0D108BD9-81ED-4DB2-BD59-A6C34878D82A}">
                    <a16:rowId xmlns:a16="http://schemas.microsoft.com/office/drawing/2014/main" val="3181962396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Atelectasis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(7.4)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0.001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/>
                </a:tc>
                <a:extLst>
                  <a:ext uri="{0D108BD9-81ED-4DB2-BD59-A6C34878D82A}">
                    <a16:rowId xmlns:a16="http://schemas.microsoft.com/office/drawing/2014/main" val="19578023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5871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13379F90-ECE9-38D7-2427-35F224996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55" y="0"/>
            <a:ext cx="11697005" cy="424917"/>
          </a:xfrm>
        </p:spPr>
        <p:txBody>
          <a:bodyPr>
            <a:noAutofit/>
          </a:bodyPr>
          <a:lstStyle/>
          <a:p>
            <a:pPr algn="ctr"/>
            <a:r>
              <a:rPr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3. Pathogens isolated from secondary infections on admission and hospital-onset secondary infections during the Omicron and pre-Omicron periods </a:t>
            </a:r>
            <a:endParaRPr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8AD65CF-7F40-EB80-4F74-566860B77702}"/>
              </a:ext>
            </a:extLst>
          </p:cNvPr>
          <p:cNvSpPr txBox="1"/>
          <p:nvPr/>
        </p:nvSpPr>
        <p:spPr>
          <a:xfrm>
            <a:off x="67455" y="6396335"/>
            <a:ext cx="119392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Abbreviations: MRSA = methicillin-resistant Staphylococcus aureus; MSSA = methicillin-susceptible Staphylococcus aureus; ESBL = extended spectrum </a:t>
            </a:r>
            <a:r>
              <a:rPr lang="el-GR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β-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lactamase</a:t>
            </a:r>
          </a:p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are presented as n (%) unless indicated otherwise.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F5B7C36B-BBE7-07E0-7959-DD03D6CECCF7}"/>
              </a:ext>
            </a:extLst>
          </p:cNvPr>
          <p:cNvGraphicFramePr>
            <a:graphicFrameLocks noGrp="1"/>
          </p:cNvGraphicFramePr>
          <p:nvPr/>
        </p:nvGraphicFramePr>
        <p:xfrm>
          <a:off x="775867" y="461492"/>
          <a:ext cx="10513932" cy="5763728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204370">
                  <a:extLst>
                    <a:ext uri="{9D8B030D-6E8A-4147-A177-3AD203B41FA5}">
                      <a16:colId xmlns:a16="http://schemas.microsoft.com/office/drawing/2014/main" val="1888629219"/>
                    </a:ext>
                  </a:extLst>
                </a:gridCol>
                <a:gridCol w="197511">
                  <a:extLst>
                    <a:ext uri="{9D8B030D-6E8A-4147-A177-3AD203B41FA5}">
                      <a16:colId xmlns:a16="http://schemas.microsoft.com/office/drawing/2014/main" val="4268162746"/>
                    </a:ext>
                  </a:extLst>
                </a:gridCol>
                <a:gridCol w="28242">
                  <a:extLst>
                    <a:ext uri="{9D8B030D-6E8A-4147-A177-3AD203B41FA5}">
                      <a16:colId xmlns:a16="http://schemas.microsoft.com/office/drawing/2014/main" val="570887409"/>
                    </a:ext>
                  </a:extLst>
                </a:gridCol>
                <a:gridCol w="118062">
                  <a:extLst>
                    <a:ext uri="{9D8B030D-6E8A-4147-A177-3AD203B41FA5}">
                      <a16:colId xmlns:a16="http://schemas.microsoft.com/office/drawing/2014/main" val="1038236291"/>
                    </a:ext>
                  </a:extLst>
                </a:gridCol>
                <a:gridCol w="28242">
                  <a:extLst>
                    <a:ext uri="{9D8B030D-6E8A-4147-A177-3AD203B41FA5}">
                      <a16:colId xmlns:a16="http://schemas.microsoft.com/office/drawing/2014/main" val="1165101707"/>
                    </a:ext>
                  </a:extLst>
                </a:gridCol>
                <a:gridCol w="28242">
                  <a:extLst>
                    <a:ext uri="{9D8B030D-6E8A-4147-A177-3AD203B41FA5}">
                      <a16:colId xmlns:a16="http://schemas.microsoft.com/office/drawing/2014/main" val="2607212453"/>
                    </a:ext>
                  </a:extLst>
                </a:gridCol>
                <a:gridCol w="2158481">
                  <a:extLst>
                    <a:ext uri="{9D8B030D-6E8A-4147-A177-3AD203B41FA5}">
                      <a16:colId xmlns:a16="http://schemas.microsoft.com/office/drawing/2014/main" val="3921660760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685304250"/>
                    </a:ext>
                  </a:extLst>
                </a:gridCol>
                <a:gridCol w="1944000">
                  <a:extLst>
                    <a:ext uri="{9D8B030D-6E8A-4147-A177-3AD203B41FA5}">
                      <a16:colId xmlns:a16="http://schemas.microsoft.com/office/drawing/2014/main" val="3263418567"/>
                    </a:ext>
                  </a:extLst>
                </a:gridCol>
                <a:gridCol w="262782">
                  <a:extLst>
                    <a:ext uri="{9D8B030D-6E8A-4147-A177-3AD203B41FA5}">
                      <a16:colId xmlns:a16="http://schemas.microsoft.com/office/drawing/2014/main" val="1046399567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3638988219"/>
                    </a:ext>
                  </a:extLst>
                </a:gridCol>
                <a:gridCol w="1944000">
                  <a:extLst>
                    <a:ext uri="{9D8B030D-6E8A-4147-A177-3AD203B41FA5}">
                      <a16:colId xmlns:a16="http://schemas.microsoft.com/office/drawing/2014/main" val="728238327"/>
                    </a:ext>
                  </a:extLst>
                </a:gridCol>
              </a:tblGrid>
              <a:tr h="109423">
                <a:tc rowSpan="3" gridSpan="7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Pathogens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Omicron period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Pre-Omicron period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>
                    <a:lnL>
                      <a:noFill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086932"/>
                  </a:ext>
                </a:extLst>
              </a:tr>
              <a:tr h="330258">
                <a:tc gridSpan="7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Secondary infections on admission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Hospital-onset secondary  infections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Secondary infections on admission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Hospital-onset secondary infections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722339583"/>
                  </a:ext>
                </a:extLst>
              </a:tr>
              <a:tr h="117949">
                <a:tc gridSpan="7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 = 100)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 = 20)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 = 2)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 = 13)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0666696"/>
                  </a:ext>
                </a:extLst>
              </a:tr>
              <a:tr h="113686"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Identified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 (63.0)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(85.0)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(61.5)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341871917"/>
                  </a:ext>
                </a:extLst>
              </a:tr>
              <a:tr h="113686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gridSpan="6">
                  <a:txBody>
                    <a:bodyPr/>
                    <a:lstStyle/>
                    <a:p>
                      <a:pPr algn="just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Gram-positive pathogens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extLst>
                  <a:ext uri="{0D108BD9-81ED-4DB2-BD59-A6C34878D82A}">
                    <a16:rowId xmlns:a16="http://schemas.microsoft.com/office/drawing/2014/main" val="4118711140"/>
                  </a:ext>
                </a:extLst>
              </a:tr>
              <a:tr h="113686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gridSpan="5">
                  <a:txBody>
                    <a:bodyPr/>
                    <a:lstStyle/>
                    <a:p>
                      <a:pPr algn="just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Staphylococcus aureus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(24.0)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(40.0)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(23.1)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extLst>
                  <a:ext uri="{0D108BD9-81ED-4DB2-BD59-A6C34878D82A}">
                    <a16:rowId xmlns:a16="http://schemas.microsoft.com/office/drawing/2014/main" val="2846608404"/>
                  </a:ext>
                </a:extLst>
              </a:tr>
              <a:tr h="113686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gridSpan="2"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pPr algn="just" fontAlgn="ctr"/>
                      <a:endParaRPr lang="ja-JP" alt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2842" marR="2842" marT="2842" marB="0" anchor="ctr"/>
                </a:tc>
                <a:tc gridSpan="3">
                  <a:txBody>
                    <a:bodyPr/>
                    <a:lstStyle/>
                    <a:p>
                      <a:pPr algn="just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MSSA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MSSA</a:t>
                      </a:r>
                      <a:endParaRPr kumimoji="1" lang="ja-JP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(12.0)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(20.0)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(7.7)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extLst>
                  <a:ext uri="{0D108BD9-81ED-4DB2-BD59-A6C34878D82A}">
                    <a16:rowId xmlns:a16="http://schemas.microsoft.com/office/drawing/2014/main" val="799605627"/>
                  </a:ext>
                </a:extLst>
              </a:tr>
              <a:tr h="113686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gridSpan="2"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pPr algn="just" fontAlgn="ctr"/>
                      <a:endParaRPr lang="ja-JP" alt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2842" marR="2842" marT="2842" marB="0" anchor="ctr"/>
                </a:tc>
                <a:tc gridSpan="3">
                  <a:txBody>
                    <a:bodyPr/>
                    <a:lstStyle/>
                    <a:p>
                      <a:pPr algn="just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MRSA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MRSA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(12.0)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(20.0)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(15.4)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extLst>
                  <a:ext uri="{0D108BD9-81ED-4DB2-BD59-A6C34878D82A}">
                    <a16:rowId xmlns:a16="http://schemas.microsoft.com/office/drawing/2014/main" val="3988430090"/>
                  </a:ext>
                </a:extLst>
              </a:tr>
              <a:tr h="113686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gridSpan="5">
                  <a:txBody>
                    <a:bodyPr/>
                    <a:lstStyle/>
                    <a:p>
                      <a:pPr algn="just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Streptococcus pneumoniae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(6.0)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(5.0)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(7.7)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extLst>
                  <a:ext uri="{0D108BD9-81ED-4DB2-BD59-A6C34878D82A}">
                    <a16:rowId xmlns:a16="http://schemas.microsoft.com/office/drawing/2014/main" val="4290063620"/>
                  </a:ext>
                </a:extLst>
              </a:tr>
              <a:tr h="113686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gridSpan="5">
                  <a:txBody>
                    <a:bodyPr/>
                    <a:lstStyle/>
                    <a:p>
                      <a:pPr algn="just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Streptococcus agalactiae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(4.0)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extLst>
                  <a:ext uri="{0D108BD9-81ED-4DB2-BD59-A6C34878D82A}">
                    <a16:rowId xmlns:a16="http://schemas.microsoft.com/office/drawing/2014/main" val="1173741332"/>
                  </a:ext>
                </a:extLst>
              </a:tr>
              <a:tr h="113686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gridSpan="5">
                  <a:txBody>
                    <a:bodyPr/>
                    <a:lstStyle/>
                    <a:p>
                      <a:pPr algn="just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Streptococcus dysagalactiae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(3.0)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extLst>
                  <a:ext uri="{0D108BD9-81ED-4DB2-BD59-A6C34878D82A}">
                    <a16:rowId xmlns:a16="http://schemas.microsoft.com/office/drawing/2014/main" val="2642377924"/>
                  </a:ext>
                </a:extLst>
              </a:tr>
              <a:tr h="113686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gridSpan="5">
                  <a:txBody>
                    <a:bodyPr/>
                    <a:lstStyle/>
                    <a:p>
                      <a:pPr algn="just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Enterococcus faecalis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(2.0)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(7.7)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extLst>
                  <a:ext uri="{0D108BD9-81ED-4DB2-BD59-A6C34878D82A}">
                    <a16:rowId xmlns:a16="http://schemas.microsoft.com/office/drawing/2014/main" val="1282720759"/>
                  </a:ext>
                </a:extLst>
              </a:tr>
              <a:tr h="113686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gridSpan="5">
                  <a:txBody>
                    <a:bodyPr/>
                    <a:lstStyle/>
                    <a:p>
                      <a:pPr algn="just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Streptococcus </a:t>
                      </a:r>
                      <a:r>
                        <a:rPr lang="en-US" sz="10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constellatus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(2.0)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extLst>
                  <a:ext uri="{0D108BD9-81ED-4DB2-BD59-A6C34878D82A}">
                    <a16:rowId xmlns:a16="http://schemas.microsoft.com/office/drawing/2014/main" val="1163763195"/>
                  </a:ext>
                </a:extLst>
              </a:tr>
              <a:tr h="113686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Gram-negative pathogens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extLst>
                  <a:ext uri="{0D108BD9-81ED-4DB2-BD59-A6C34878D82A}">
                    <a16:rowId xmlns:a16="http://schemas.microsoft.com/office/drawing/2014/main" val="3723402727"/>
                  </a:ext>
                </a:extLst>
              </a:tr>
              <a:tr h="113686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gridSpan="2"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pPr algn="just" fontAlgn="ctr"/>
                      <a:endParaRPr lang="ja-JP" alt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2842" marR="2842" marT="2842" marB="0" anchor="ctr"/>
                </a:tc>
                <a:tc gridSpan="4">
                  <a:txBody>
                    <a:bodyPr/>
                    <a:lstStyle/>
                    <a:p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Escherichia coli</a:t>
                      </a:r>
                      <a:endParaRPr kumimoji="1" lang="ja-JP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 fontAlgn="ctr"/>
                      <a:endParaRPr lang="ja-JP" alt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(13.0)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(25.0)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(23.1)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extLst>
                  <a:ext uri="{0D108BD9-81ED-4DB2-BD59-A6C34878D82A}">
                    <a16:rowId xmlns:a16="http://schemas.microsoft.com/office/drawing/2014/main" val="2418671129"/>
                  </a:ext>
                </a:extLst>
              </a:tr>
              <a:tr h="85235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gridSpan="2"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pPr algn="just" fontAlgn="ctr"/>
                      <a:endParaRPr lang="ja-JP" alt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2842" marR="2842" marT="2842" marB="0" anchor="ctr"/>
                </a:tc>
                <a:tc gridSpan="2">
                  <a:txBody>
                    <a:bodyPr/>
                    <a:lstStyle/>
                    <a:p>
                      <a:endParaRPr kumimoji="1" lang="ja-JP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ESBL+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(3.0)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(5.0)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extLst>
                  <a:ext uri="{0D108BD9-81ED-4DB2-BD59-A6C34878D82A}">
                    <a16:rowId xmlns:a16="http://schemas.microsoft.com/office/drawing/2014/main" val="1571798276"/>
                  </a:ext>
                </a:extLst>
              </a:tr>
              <a:tr h="113686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gridSpan="2"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pPr algn="just" fontAlgn="ctr"/>
                      <a:endParaRPr lang="ja-JP" alt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2842" marR="2842" marT="2842" marB="0" anchor="ctr"/>
                </a:tc>
                <a:tc gridSpan="2">
                  <a:txBody>
                    <a:bodyPr/>
                    <a:lstStyle/>
                    <a:p>
                      <a:endParaRPr kumimoji="1" lang="ja-JP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AmpC </a:t>
                      </a:r>
                      <a:r>
                        <a:rPr lang="el-GR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β-</a:t>
                      </a:r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lactamase+ 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(1.0)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(5.0)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extLst>
                  <a:ext uri="{0D108BD9-81ED-4DB2-BD59-A6C34878D82A}">
                    <a16:rowId xmlns:a16="http://schemas.microsoft.com/office/drawing/2014/main" val="1331952109"/>
                  </a:ext>
                </a:extLst>
              </a:tr>
              <a:tr h="113686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gridSpan="2"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pPr algn="just" fontAlgn="ctr"/>
                      <a:endParaRPr lang="ja-JP" alt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2842" marR="2842" marT="2842" marB="0" anchor="ctr"/>
                </a:tc>
                <a:tc gridSpan="2">
                  <a:txBody>
                    <a:bodyPr/>
                    <a:lstStyle/>
                    <a:p>
                      <a:endParaRPr kumimoji="1" lang="ja-JP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en-US" sz="10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Carbapenemase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extLst>
                  <a:ext uri="{0D108BD9-81ED-4DB2-BD59-A6C34878D82A}">
                    <a16:rowId xmlns:a16="http://schemas.microsoft.com/office/drawing/2014/main" val="2403387115"/>
                  </a:ext>
                </a:extLst>
              </a:tr>
              <a:tr h="113686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gridSpan="2"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pPr algn="just" fontAlgn="ctr"/>
                      <a:endParaRPr lang="ja-JP" alt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2842" marR="2842" marT="2842" marB="0" anchor="ctr"/>
                </a:tc>
                <a:tc gridSpan="4">
                  <a:txBody>
                    <a:bodyPr/>
                    <a:lstStyle/>
                    <a:p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Klebsiella pneumoniae</a:t>
                      </a:r>
                      <a:endParaRPr kumimoji="1" lang="ja-JP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 fontAlgn="ctr"/>
                      <a:endParaRPr lang="ja-JP" alt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(8.0)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extLst>
                  <a:ext uri="{0D108BD9-81ED-4DB2-BD59-A6C34878D82A}">
                    <a16:rowId xmlns:a16="http://schemas.microsoft.com/office/drawing/2014/main" val="4125626887"/>
                  </a:ext>
                </a:extLst>
              </a:tr>
              <a:tr h="113686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gridSpan="2"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pPr algn="just" fontAlgn="ctr"/>
                      <a:endParaRPr lang="ja-JP" alt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2842" marR="2842" marT="2842" marB="0" anchor="ctr"/>
                </a:tc>
                <a:tc gridSpan="3">
                  <a:txBody>
                    <a:bodyPr/>
                    <a:lstStyle/>
                    <a:p>
                      <a:endParaRPr kumimoji="1" lang="ja-JP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 fontAlgn="ctr"/>
                      <a:endParaRPr lang="ja-JP" alt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ESBL+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(1.0)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extLst>
                  <a:ext uri="{0D108BD9-81ED-4DB2-BD59-A6C34878D82A}">
                    <a16:rowId xmlns:a16="http://schemas.microsoft.com/office/drawing/2014/main" val="967569076"/>
                  </a:ext>
                </a:extLst>
              </a:tr>
              <a:tr h="113686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gridSpan="2"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pPr algn="just" fontAlgn="ctr"/>
                      <a:endParaRPr lang="ja-JP" alt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2842" marR="2842" marT="2842" marB="0" anchor="ctr"/>
                </a:tc>
                <a:tc gridSpan="3">
                  <a:txBody>
                    <a:bodyPr/>
                    <a:lstStyle/>
                    <a:p>
                      <a:endParaRPr kumimoji="1" lang="ja-JP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 fontAlgn="ctr"/>
                      <a:endParaRPr lang="ja-JP" alt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r>
                        <a:rPr lang="en-US" sz="10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Carbapenemase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extLst>
                  <a:ext uri="{0D108BD9-81ED-4DB2-BD59-A6C34878D82A}">
                    <a16:rowId xmlns:a16="http://schemas.microsoft.com/office/drawing/2014/main" val="1641226293"/>
                  </a:ext>
                </a:extLst>
              </a:tr>
              <a:tr h="113686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gridSpan="2"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pPr algn="just" fontAlgn="ctr"/>
                      <a:endParaRPr lang="ja-JP" alt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2842" marR="2842" marT="2842" marB="0" anchor="ctr"/>
                </a:tc>
                <a:tc gridSpan="4">
                  <a:txBody>
                    <a:bodyPr/>
                    <a:lstStyle/>
                    <a:p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Klebsiella oxytoca</a:t>
                      </a:r>
                      <a:endParaRPr kumimoji="1" lang="ja-JP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 fontAlgn="ctr"/>
                      <a:endParaRPr lang="ja-JP" alt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(3.0)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extLst>
                  <a:ext uri="{0D108BD9-81ED-4DB2-BD59-A6C34878D82A}">
                    <a16:rowId xmlns:a16="http://schemas.microsoft.com/office/drawing/2014/main" val="2768583734"/>
                  </a:ext>
                </a:extLst>
              </a:tr>
              <a:tr h="113686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gridSpan="2"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pPr algn="just" fontAlgn="ctr"/>
                      <a:endParaRPr lang="ja-JP" alt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2842" marR="2842" marT="2842" marB="0" anchor="ctr"/>
                </a:tc>
                <a:tc gridSpan="4">
                  <a:txBody>
                    <a:bodyPr/>
                    <a:lstStyle/>
                    <a:p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Enterobacter cloacae</a:t>
                      </a:r>
                      <a:endParaRPr kumimoji="1" lang="ja-JP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 fontAlgn="ctr"/>
                      <a:endParaRPr lang="ja-JP" alt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(3.0)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extLst>
                  <a:ext uri="{0D108BD9-81ED-4DB2-BD59-A6C34878D82A}">
                    <a16:rowId xmlns:a16="http://schemas.microsoft.com/office/drawing/2014/main" val="3383211174"/>
                  </a:ext>
                </a:extLst>
              </a:tr>
              <a:tr h="113686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gridSpan="2"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pPr algn="just" fontAlgn="ctr"/>
                      <a:endParaRPr lang="ja-JP" alt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2842" marR="2842" marT="2842" marB="0" anchor="ctr"/>
                </a:tc>
                <a:tc gridSpan="4">
                  <a:txBody>
                    <a:bodyPr/>
                    <a:lstStyle/>
                    <a:p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Citrobacter sp. </a:t>
                      </a:r>
                      <a:endParaRPr kumimoji="1" lang="ja-JP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 fontAlgn="ctr"/>
                      <a:endParaRPr lang="ja-JP" alt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(1.0)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(5.0)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extLst>
                  <a:ext uri="{0D108BD9-81ED-4DB2-BD59-A6C34878D82A}">
                    <a16:rowId xmlns:a16="http://schemas.microsoft.com/office/drawing/2014/main" val="2233685903"/>
                  </a:ext>
                </a:extLst>
              </a:tr>
              <a:tr h="113686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gridSpan="2"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pPr algn="just" fontAlgn="ctr"/>
                      <a:endParaRPr lang="ja-JP" alt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2842" marR="2842" marT="2842" marB="0" anchor="ctr"/>
                </a:tc>
                <a:tc gridSpan="4">
                  <a:txBody>
                    <a:bodyPr/>
                    <a:lstStyle/>
                    <a:p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Proteus mirabilis</a:t>
                      </a:r>
                      <a:endParaRPr kumimoji="1" lang="ja-JP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 fontAlgn="ctr"/>
                      <a:endParaRPr lang="ja-JP" alt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(1.0)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(5.0)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extLst>
                  <a:ext uri="{0D108BD9-81ED-4DB2-BD59-A6C34878D82A}">
                    <a16:rowId xmlns:a16="http://schemas.microsoft.com/office/drawing/2014/main" val="261674343"/>
                  </a:ext>
                </a:extLst>
              </a:tr>
              <a:tr h="113686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gridSpan="2"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pPr algn="just" fontAlgn="ctr"/>
                      <a:endParaRPr lang="ja-JP" alt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2842" marR="2842" marT="2842" marB="0" anchor="ctr"/>
                </a:tc>
                <a:tc gridSpan="4">
                  <a:txBody>
                    <a:bodyPr/>
                    <a:lstStyle/>
                    <a:p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Other Enterobacterales</a:t>
                      </a:r>
                      <a:endParaRPr kumimoji="1" lang="ja-JP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 fontAlgn="ctr"/>
                      <a:endParaRPr lang="ja-JP" alt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(6.0)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extLst>
                  <a:ext uri="{0D108BD9-81ED-4DB2-BD59-A6C34878D82A}">
                    <a16:rowId xmlns:a16="http://schemas.microsoft.com/office/drawing/2014/main" val="2006200931"/>
                  </a:ext>
                </a:extLst>
              </a:tr>
              <a:tr h="113686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gridSpan="2"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pPr algn="just" fontAlgn="ctr"/>
                      <a:endParaRPr lang="ja-JP" alt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2842" marR="2842" marT="2842" marB="0" anchor="ctr"/>
                </a:tc>
                <a:tc gridSpan="4">
                  <a:txBody>
                    <a:bodyPr/>
                    <a:lstStyle/>
                    <a:p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Pseudomonas aeruginosa</a:t>
                      </a:r>
                      <a:endParaRPr kumimoji="1" lang="ja-JP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 fontAlgn="ctr"/>
                      <a:endParaRPr lang="ja-JP" alt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(7.0)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(5.0)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(7.7)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extLst>
                  <a:ext uri="{0D108BD9-81ED-4DB2-BD59-A6C34878D82A}">
                    <a16:rowId xmlns:a16="http://schemas.microsoft.com/office/drawing/2014/main" val="1458283072"/>
                  </a:ext>
                </a:extLst>
              </a:tr>
              <a:tr h="113686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gridSpan="2"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pPr algn="just" fontAlgn="ctr"/>
                      <a:endParaRPr lang="ja-JP" alt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2842" marR="2842" marT="2842" marB="0" anchor="ctr"/>
                </a:tc>
                <a:tc gridSpan="3">
                  <a:txBody>
                    <a:bodyPr/>
                    <a:lstStyle/>
                    <a:p>
                      <a:endParaRPr kumimoji="1" lang="ja-JP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 fontAlgn="ctr"/>
                      <a:endParaRPr lang="ja-JP" alt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Multi-drug resistance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extLst>
                  <a:ext uri="{0D108BD9-81ED-4DB2-BD59-A6C34878D82A}">
                    <a16:rowId xmlns:a16="http://schemas.microsoft.com/office/drawing/2014/main" val="2512232986"/>
                  </a:ext>
                </a:extLst>
              </a:tr>
              <a:tr h="152908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gridSpan="2"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pPr algn="just" fontAlgn="ctr"/>
                      <a:endParaRPr lang="ja-JP" alt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2842" marR="2842" marT="2842" marB="0" anchor="ctr"/>
                </a:tc>
                <a:tc gridSpan="4">
                  <a:txBody>
                    <a:bodyPr/>
                    <a:lstStyle/>
                    <a:p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Stenotrophomonas maltophilia</a:t>
                      </a:r>
                      <a:endParaRPr kumimoji="1" lang="ja-JP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 fontAlgn="ctr"/>
                      <a:endParaRPr lang="ja-JP" alt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(5.0)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extLst>
                  <a:ext uri="{0D108BD9-81ED-4DB2-BD59-A6C34878D82A}">
                    <a16:rowId xmlns:a16="http://schemas.microsoft.com/office/drawing/2014/main" val="1754846495"/>
                  </a:ext>
                </a:extLst>
              </a:tr>
              <a:tr h="113686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gridSpan="2"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pPr algn="just" fontAlgn="ctr"/>
                      <a:endParaRPr lang="ja-JP" alt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2842" marR="2842" marT="2842" marB="0" anchor="ctr"/>
                </a:tc>
                <a:tc gridSpan="4">
                  <a:txBody>
                    <a:bodyPr/>
                    <a:lstStyle/>
                    <a:p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Haemophilus influenzae</a:t>
                      </a:r>
                      <a:endParaRPr kumimoji="1" lang="ja-JP" alt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 fontAlgn="ctr"/>
                      <a:endParaRPr lang="ja-JP" alt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(9.0)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(10.0)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(7.7)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extLst>
                  <a:ext uri="{0D108BD9-81ED-4DB2-BD59-A6C34878D82A}">
                    <a16:rowId xmlns:a16="http://schemas.microsoft.com/office/drawing/2014/main" val="212469601"/>
                  </a:ext>
                </a:extLst>
              </a:tr>
              <a:tr h="113686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gridSpan="2"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pPr algn="just" fontAlgn="ctr"/>
                      <a:endParaRPr lang="ja-JP" alt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2842" marR="2842" marT="2842" marB="0" anchor="ctr"/>
                </a:tc>
                <a:tc gridSpan="4">
                  <a:txBody>
                    <a:bodyPr/>
                    <a:lstStyle/>
                    <a:p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Bacteroides fragilis 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 fontAlgn="ctr"/>
                      <a:endParaRPr lang="ja-JP" alt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(7.7)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extLst>
                  <a:ext uri="{0D108BD9-81ED-4DB2-BD59-A6C34878D82A}">
                    <a16:rowId xmlns:a16="http://schemas.microsoft.com/office/drawing/2014/main" val="3593236470"/>
                  </a:ext>
                </a:extLst>
              </a:tr>
              <a:tr h="113686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Atypical pathogens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extLst>
                  <a:ext uri="{0D108BD9-81ED-4DB2-BD59-A6C34878D82A}">
                    <a16:rowId xmlns:a16="http://schemas.microsoft.com/office/drawing/2014/main" val="2628471773"/>
                  </a:ext>
                </a:extLst>
              </a:tr>
              <a:tr h="113686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gridSpan="5"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pPr algn="just" fontAlgn="ctr"/>
                      <a:endParaRPr lang="ja-JP" alt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 fontAlgn="ctr"/>
                      <a:r>
                        <a:rPr lang="en-US" sz="500" u="none" strike="noStrike" dirty="0">
                          <a:effectLst/>
                        </a:rPr>
                        <a:t>Legionella pneumophilia</a:t>
                      </a:r>
                      <a:endParaRPr lang="ja-JP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Legionella pneumophilia</a:t>
                      </a:r>
                      <a:endParaRPr lang="ja-JP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(1.0)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extLst>
                  <a:ext uri="{0D108BD9-81ED-4DB2-BD59-A6C34878D82A}">
                    <a16:rowId xmlns:a16="http://schemas.microsoft.com/office/drawing/2014/main" val="1796829042"/>
                  </a:ext>
                </a:extLst>
              </a:tr>
              <a:tr h="113686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Fungi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extLst>
                  <a:ext uri="{0D108BD9-81ED-4DB2-BD59-A6C34878D82A}">
                    <a16:rowId xmlns:a16="http://schemas.microsoft.com/office/drawing/2014/main" val="3540742520"/>
                  </a:ext>
                </a:extLst>
              </a:tr>
              <a:tr h="113686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gridSpan="5"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pPr algn="just" fontAlgn="ctr"/>
                      <a:endParaRPr lang="ja-JP" alt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 fontAlgn="ctr"/>
                      <a:endParaRPr lang="ja-JP" alt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Filamentous fungi</a:t>
                      </a:r>
                      <a:endParaRPr lang="ja-JP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(5.0)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extLst>
                  <a:ext uri="{0D108BD9-81ED-4DB2-BD59-A6C34878D82A}">
                    <a16:rowId xmlns:a16="http://schemas.microsoft.com/office/drawing/2014/main" val="2584167612"/>
                  </a:ext>
                </a:extLst>
              </a:tr>
              <a:tr h="116528"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Unidentified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(37.0)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(15.0)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(100)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(38.5)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842" marR="2842" marT="2842" marB="0" anchor="ctr"/>
                </a:tc>
                <a:extLst>
                  <a:ext uri="{0D108BD9-81ED-4DB2-BD59-A6C34878D82A}">
                    <a16:rowId xmlns:a16="http://schemas.microsoft.com/office/drawing/2014/main" val="13416488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4589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13379F90-ECE9-38D7-2427-35F224996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412" y="158336"/>
            <a:ext cx="10515600" cy="424917"/>
          </a:xfrm>
        </p:spPr>
        <p:txBody>
          <a:bodyPr>
            <a:normAutofit/>
          </a:bodyPr>
          <a:lstStyle/>
          <a:p>
            <a:pPr algn="ctr"/>
            <a:r>
              <a:rPr lang="en-US" altLang="ja-JP" sz="1800">
                <a:latin typeface="Times New Roman" panose="02020603050405020304" pitchFamily="18" charset="0"/>
                <a:cs typeface="Times New Roman" panose="02020603050405020304" pitchFamily="18" charset="0"/>
              </a:rPr>
              <a:t>Table 4. </a:t>
            </a:r>
            <a:r>
              <a:rPr lang="en-US" altLang="ja-JP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Univariate and multivariate logistic regression analyses for composite adverse events within 30 days</a:t>
            </a:r>
            <a:endParaRPr lang="ja-JP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9743720-2A1A-FFAA-7002-5B08E2234426}"/>
              </a:ext>
            </a:extLst>
          </p:cNvPr>
          <p:cNvSpPr txBox="1"/>
          <p:nvPr/>
        </p:nvSpPr>
        <p:spPr>
          <a:xfrm>
            <a:off x="317469" y="5851662"/>
            <a:ext cx="95126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Abbreviations: OR, odds ratio; CI,  confidence interval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0A757E5A-74D9-76BD-1AE6-8C67846763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5135016"/>
              </p:ext>
            </p:extLst>
          </p:nvPr>
        </p:nvGraphicFramePr>
        <p:xfrm>
          <a:off x="254000" y="867838"/>
          <a:ext cx="11493434" cy="4788000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3092033">
                  <a:extLst>
                    <a:ext uri="{9D8B030D-6E8A-4147-A177-3AD203B41FA5}">
                      <a16:colId xmlns:a16="http://schemas.microsoft.com/office/drawing/2014/main" val="4040222004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1810483011"/>
                    </a:ext>
                  </a:extLst>
                </a:gridCol>
                <a:gridCol w="697960">
                  <a:extLst>
                    <a:ext uri="{9D8B030D-6E8A-4147-A177-3AD203B41FA5}">
                      <a16:colId xmlns:a16="http://schemas.microsoft.com/office/drawing/2014/main" val="853826675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4019362003"/>
                    </a:ext>
                  </a:extLst>
                </a:gridCol>
                <a:gridCol w="697960">
                  <a:extLst>
                    <a:ext uri="{9D8B030D-6E8A-4147-A177-3AD203B41FA5}">
                      <a16:colId xmlns:a16="http://schemas.microsoft.com/office/drawing/2014/main" val="1241493012"/>
                    </a:ext>
                  </a:extLst>
                </a:gridCol>
                <a:gridCol w="270178">
                  <a:extLst>
                    <a:ext uri="{9D8B030D-6E8A-4147-A177-3AD203B41FA5}">
                      <a16:colId xmlns:a16="http://schemas.microsoft.com/office/drawing/2014/main" val="3523873587"/>
                    </a:ext>
                  </a:extLst>
                </a:gridCol>
                <a:gridCol w="1404000">
                  <a:extLst>
                    <a:ext uri="{9D8B030D-6E8A-4147-A177-3AD203B41FA5}">
                      <a16:colId xmlns:a16="http://schemas.microsoft.com/office/drawing/2014/main" val="3096310868"/>
                    </a:ext>
                  </a:extLst>
                </a:gridCol>
                <a:gridCol w="697960">
                  <a:extLst>
                    <a:ext uri="{9D8B030D-6E8A-4147-A177-3AD203B41FA5}">
                      <a16:colId xmlns:a16="http://schemas.microsoft.com/office/drawing/2014/main" val="1175404071"/>
                    </a:ext>
                  </a:extLst>
                </a:gridCol>
                <a:gridCol w="1343383">
                  <a:extLst>
                    <a:ext uri="{9D8B030D-6E8A-4147-A177-3AD203B41FA5}">
                      <a16:colId xmlns:a16="http://schemas.microsoft.com/office/drawing/2014/main" val="25266934"/>
                    </a:ext>
                  </a:extLst>
                </a:gridCol>
                <a:gridCol w="697960">
                  <a:extLst>
                    <a:ext uri="{9D8B030D-6E8A-4147-A177-3AD203B41FA5}">
                      <a16:colId xmlns:a16="http://schemas.microsoft.com/office/drawing/2014/main" val="3387822047"/>
                    </a:ext>
                  </a:extLst>
                </a:gridCol>
              </a:tblGrid>
              <a:tr h="252000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Variables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Omicron period 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Pre-Omicron period 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968432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Crude OR (95% CI)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Adjusted OR (95% CI)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Crude OR (95% CI)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Adjusted OR (95% CI)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799971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 ≥ 80 years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1.615 (0.844–3.091)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0.146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1781898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 ≥ 65 years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1.481 (0.759–2.889)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0.248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extLst>
                  <a:ext uri="{0D108BD9-81ED-4DB2-BD59-A6C34878D82A}">
                    <a16:rowId xmlns:a16="http://schemas.microsoft.com/office/drawing/2014/main" val="88845753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Male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1.371 (0.701–2.682)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0.355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2.260 (1.029–4.965)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0.038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1.829 (0.714–4.684)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0.208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extLst>
                  <a:ext uri="{0D108BD9-81ED-4DB2-BD59-A6C34878D82A}">
                    <a16:rowId xmlns:a16="http://schemas.microsoft.com/office/drawing/2014/main" val="256838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Body-mass index ≧ 25.0 kg/m</a:t>
                      </a:r>
                      <a:r>
                        <a:rPr 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0.750 (0.376–1.497)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0.415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extLst>
                  <a:ext uri="{0D108BD9-81ED-4DB2-BD59-A6C34878D82A}">
                    <a16:rowId xmlns:a16="http://schemas.microsoft.com/office/drawing/2014/main" val="416152805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Body-mass index &lt; 18.5 kg/m</a:t>
                      </a:r>
                      <a:r>
                        <a:rPr 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2.126 (1.105–4.090)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0.022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1.810 (0.863–3.799)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0.117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extLst>
                  <a:ext uri="{0D108BD9-81ED-4DB2-BD59-A6C34878D82A}">
                    <a16:rowId xmlns:a16="http://schemas.microsoft.com/office/drawing/2014/main" val="161973153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Smoking history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1.026 (0.541–1.946)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0.938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2.714 (1.338–5.504)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0.005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2.607 (1.270–5.349)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0.009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extLst>
                  <a:ext uri="{0D108BD9-81ED-4DB2-BD59-A6C34878D82A}">
                    <a16:rowId xmlns:a16="http://schemas.microsoft.com/office/drawing/2014/main" val="374555665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Vaccine ≥ 3 shots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1.374 (0.723–2.608)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0.331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extLst>
                  <a:ext uri="{0D108BD9-81ED-4DB2-BD59-A6C34878D82A}">
                    <a16:rowId xmlns:a16="http://schemas.microsoft.com/office/drawing/2014/main" val="218739793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Vaccine ≥ 2 shots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1.024 (0.117–8.998)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1.000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extLst>
                  <a:ext uri="{0D108BD9-81ED-4DB2-BD59-A6C34878D82A}">
                    <a16:rowId xmlns:a16="http://schemas.microsoft.com/office/drawing/2014/main" val="377726853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Nursing home resident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2.029 (1.002–4.105)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0.047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1.167 (0.513–2.656)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0.713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1.287 (0.140–11.807)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0.593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extLst>
                  <a:ext uri="{0D108BD9-81ED-4DB2-BD59-A6C34878D82A}">
                    <a16:rowId xmlns:a16="http://schemas.microsoft.com/office/drawing/2014/main" val="341149739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Neoplastic diseases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1.844 (0.706–4.817)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0.206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0.225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extLst>
                  <a:ext uri="{0D108BD9-81ED-4DB2-BD59-A6C34878D82A}">
                    <a16:rowId xmlns:a16="http://schemas.microsoft.com/office/drawing/2014/main" val="125841471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Chronic lung diseases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1.076 (0.560–2.067)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0.827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1.899 (0.820–4.400)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0.130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extLst>
                  <a:ext uri="{0D108BD9-81ED-4DB2-BD59-A6C34878D82A}">
                    <a16:rowId xmlns:a16="http://schemas.microsoft.com/office/drawing/2014/main" val="391118507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Congestive heart failure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1.626 (0.694–3.809)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0.260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1.301 (0.351–4.826)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0.718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extLst>
                  <a:ext uri="{0D108BD9-81ED-4DB2-BD59-A6C34878D82A}">
                    <a16:rowId xmlns:a16="http://schemas.microsoft.com/office/drawing/2014/main" val="299741208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Chronic renal failure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2.472 (1.084–5.638)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0.028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3.993 (1.508–10.571)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0.005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3.128 (0.873–11.207)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0.086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1.813 (0.45–-7.197)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0.398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extLst>
                  <a:ext uri="{0D108BD9-81ED-4DB2-BD59-A6C34878D82A}">
                    <a16:rowId xmlns:a16="http://schemas.microsoft.com/office/drawing/2014/main" val="351572566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Hypertension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1.044 (0.550–1.979)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0.896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0.765 (0.381–1.536)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0.450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extLst>
                  <a:ext uri="{0D108BD9-81ED-4DB2-BD59-A6C34878D82A}">
                    <a16:rowId xmlns:a16="http://schemas.microsoft.com/office/drawing/2014/main" val="7399252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Diabetes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1.031 (0.469–2.264)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0.940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2.157 (1.025–4.538)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0.040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2.292 (1.063–4.942)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0.034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extLst>
                  <a:ext uri="{0D108BD9-81ED-4DB2-BD59-A6C34878D82A}">
                    <a16:rowId xmlns:a16="http://schemas.microsoft.com/office/drawing/2014/main" val="130070338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Moderately to severly immunocompromised conditions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2.027 (0.931–4.414)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0.071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1.930 (0.808–4.609)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0.139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2.770 (0.896–8.569)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0.078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2.577 (0.784–8.476)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0.119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extLst>
                  <a:ext uri="{0D108BD9-81ED-4DB2-BD59-A6C34878D82A}">
                    <a16:rowId xmlns:a16="http://schemas.microsoft.com/office/drawing/2014/main" val="174543094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Secondary infections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7.826 (3.457–17.716)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0.001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9.145 (3.846–21.743)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0.001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3.497 (1.084–11.276)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0.043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3.767 (1.127–12.594)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0.031 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263" marR="5263" marT="5263" marB="0" anchor="ctr"/>
                </a:tc>
                <a:extLst>
                  <a:ext uri="{0D108BD9-81ED-4DB2-BD59-A6C34878D82A}">
                    <a16:rowId xmlns:a16="http://schemas.microsoft.com/office/drawing/2014/main" val="13164360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72288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1473</Words>
  <Application>Microsoft Office PowerPoint</Application>
  <PresentationFormat>ワイド画面</PresentationFormat>
  <Paragraphs>477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游ゴシック</vt:lpstr>
      <vt:lpstr>游ゴシック Light</vt:lpstr>
      <vt:lpstr>Arial</vt:lpstr>
      <vt:lpstr>Times New Roman</vt:lpstr>
      <vt:lpstr>Office テーマ</vt:lpstr>
      <vt:lpstr>Table 1. Patient characteristics in the Omicron period and pre-Omicron period</vt:lpstr>
      <vt:lpstr>Table 2. Features of pneumonia shadows seen on chest computed tomography scans during the Omicron and pre-Omicron periods</vt:lpstr>
      <vt:lpstr>Table 3. Pathogens isolated from secondary infections on admission and hospital-onset secondary infections during the Omicron and pre-Omicron periods </vt:lpstr>
      <vt:lpstr>Table 4. Univariate and multivariate logistic regression analyses for composite adverse events within 30 days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Table Ⅰ. Patient characteristics in the Omicron period and pre-Omicron period</dc:title>
  <dc:creator>貴史 植田</dc:creator>
  <cp:lastModifiedBy>植田貴史</cp:lastModifiedBy>
  <cp:revision>2</cp:revision>
  <dcterms:created xsi:type="dcterms:W3CDTF">2023-10-24T12:09:13Z</dcterms:created>
  <dcterms:modified xsi:type="dcterms:W3CDTF">2023-10-31T10:00:06Z</dcterms:modified>
</cp:coreProperties>
</file>