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77CA06-CA98-2087-3862-8A735A330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C43FE67-9A9E-89BD-6943-ECD7AC3F3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B36B2A-D8A4-E3D0-63A3-E5994E95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9082A6-CE11-2924-2A95-17D5CEA7C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18AF83-583A-1A9A-D2AB-FB7BA380C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58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216AA4-D632-6A54-0B5F-E2D526E2B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61520B-707B-C79A-3A79-27E3BF5CF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E61AFB-1CF5-B8A2-7B73-2F663A782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ABA53D-809B-B415-9918-92809B0F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EA39FA-0686-27CF-4325-A3D884EE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11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00FBA7-2BB4-0C37-ECF2-066884F86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3D1C11-A953-F11A-C094-719F682AD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59E87E-B624-F2DE-70E9-77A1413D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1E81FD-228A-C569-32C3-C0C8BB97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CD22A0-7457-E05C-7E6E-E0CE5EC5F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14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EC2041-E57C-C776-B53D-779C53D75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A03994-94A2-5D09-DF22-F7486D3A3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7657EF-8411-5AA7-236C-AB8F905D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014D7B-1D74-B0D1-C80E-FCED9FF5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B33F98-78C8-50FD-B0D6-0BEEABF8F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1C284C-FD52-163A-280F-99BF3152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203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71611D-60A9-446C-B12A-44B19FE15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D2474A-65DC-29F4-82AA-C73992A31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D521CBF-A9EB-0DB2-9826-D4207CB60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34B2780-5683-BC9B-5A18-896F03802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E085E59-7F3A-0244-CDED-E41C5895D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6BCA205-01EE-6346-4D3F-4C907C3A6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B0F091-0EDC-BB23-BE42-4A503AE0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1754081-47AD-D00E-E206-E3FBAC98C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24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5BFC2C-42B5-0319-7A54-58A7C19C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6347EC8-40B6-E1A5-A33C-1472D51B8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1D3A371-EBFB-5A4B-535D-E7BDAFB90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4251BD-A667-991B-E318-F4F09101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872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4F0AD01-3F6C-A2E3-9789-C5C5167E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2F28687-7345-8FE7-4A88-BF0953F4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BE3BC2-5FA9-E5C2-2098-7636DD88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575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0CEDD6-59F4-6339-6906-CF2D5B6FC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A239E3-DEC0-F809-5255-8D7BC30EE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9AA876C-4D9B-29D1-BDC1-34AA3F9C4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FB5178-26E4-84A3-C291-C8AFFA69D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FE4E18-DEA3-2081-DB12-FCD4A0A9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266032-EA2E-5556-D2FE-7003DAEB2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42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F8B970-2199-E41B-2492-EBD309FAD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1AFA3F5-C652-110D-B7CC-FFD8D0B34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C27EA9-CAF4-6077-8DAE-DF2004499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7A00BCA-AFA9-457C-AF2A-586F3736D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DAB21F-641D-F16C-3913-24A214761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134C02-71C5-59B8-1A65-EA0C044E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59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D9D69-7565-E9FD-0658-B0427C7A3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639636-0EA4-7390-B2FC-A0FFE9EC29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88CB23-DAFA-20B7-C3EB-4BDE15353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8E3F4C-E4D9-FF64-4227-D57B7D5A2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87D984-93BA-5467-3BBC-F76757E1F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28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A2B9B0A-6142-B804-312A-665296976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EC246DF-DE7A-1BA4-B130-898AD32CF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172DC-8974-7CC3-4AA7-E7E1C5A1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6C2902-BF7A-C38B-E3A1-32B600746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549528-8E16-52D8-201B-2DE38BC8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95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082D351-70D7-3FF8-CCE5-971DA7E94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658C4F-33EF-5236-1555-C37EA2250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CB2B2B-0B40-7458-D830-09539B0923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F7455-AC27-485B-9220-51DB6D9CBDAE}" type="datetimeFigureOut">
              <a:rPr kumimoji="1" lang="ja-JP" altLang="en-US" smtClean="0"/>
              <a:t>2023/10/31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9F3EAE-17BA-DF47-492A-D4D441A7A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D4C928-9F23-4A9D-2B18-76F5CBE55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C92CE-1BD5-4797-8AB2-7332BB34CD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89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3379F90-ECE9-38D7-2427-35F2249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4" y="365125"/>
            <a:ext cx="11697005" cy="424917"/>
          </a:xfrm>
        </p:spPr>
        <p:txBody>
          <a:bodyPr>
            <a:no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1. Types of secondary infection on admission and hospital-onset secondary infection in the Omicron period and the pre-Omicron period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F1E23094-4985-7CBF-3408-8ECB89F99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00085"/>
              </p:ext>
            </p:extLst>
          </p:nvPr>
        </p:nvGraphicFramePr>
        <p:xfrm>
          <a:off x="555955" y="1221957"/>
          <a:ext cx="10257638" cy="3614366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48838">
                  <a:extLst>
                    <a:ext uri="{9D8B030D-6E8A-4147-A177-3AD203B41FA5}">
                      <a16:colId xmlns:a16="http://schemas.microsoft.com/office/drawing/2014/main" val="655602845"/>
                    </a:ext>
                  </a:extLst>
                </a:gridCol>
                <a:gridCol w="248838">
                  <a:extLst>
                    <a:ext uri="{9D8B030D-6E8A-4147-A177-3AD203B41FA5}">
                      <a16:colId xmlns:a16="http://schemas.microsoft.com/office/drawing/2014/main" val="2643817493"/>
                    </a:ext>
                  </a:extLst>
                </a:gridCol>
                <a:gridCol w="2875456">
                  <a:extLst>
                    <a:ext uri="{9D8B030D-6E8A-4147-A177-3AD203B41FA5}">
                      <a16:colId xmlns:a16="http://schemas.microsoft.com/office/drawing/2014/main" val="1318649620"/>
                    </a:ext>
                  </a:extLst>
                </a:gridCol>
                <a:gridCol w="1658917">
                  <a:extLst>
                    <a:ext uri="{9D8B030D-6E8A-4147-A177-3AD203B41FA5}">
                      <a16:colId xmlns:a16="http://schemas.microsoft.com/office/drawing/2014/main" val="1250934656"/>
                    </a:ext>
                  </a:extLst>
                </a:gridCol>
                <a:gridCol w="1658917">
                  <a:extLst>
                    <a:ext uri="{9D8B030D-6E8A-4147-A177-3AD203B41FA5}">
                      <a16:colId xmlns:a16="http://schemas.microsoft.com/office/drawing/2014/main" val="2333927436"/>
                    </a:ext>
                  </a:extLst>
                </a:gridCol>
                <a:gridCol w="248838">
                  <a:extLst>
                    <a:ext uri="{9D8B030D-6E8A-4147-A177-3AD203B41FA5}">
                      <a16:colId xmlns:a16="http://schemas.microsoft.com/office/drawing/2014/main" val="705442021"/>
                    </a:ext>
                  </a:extLst>
                </a:gridCol>
                <a:gridCol w="1658917">
                  <a:extLst>
                    <a:ext uri="{9D8B030D-6E8A-4147-A177-3AD203B41FA5}">
                      <a16:colId xmlns:a16="http://schemas.microsoft.com/office/drawing/2014/main" val="1588665510"/>
                    </a:ext>
                  </a:extLst>
                </a:gridCol>
                <a:gridCol w="1658917">
                  <a:extLst>
                    <a:ext uri="{9D8B030D-6E8A-4147-A177-3AD203B41FA5}">
                      <a16:colId xmlns:a16="http://schemas.microsoft.com/office/drawing/2014/main" val="3211150778"/>
                    </a:ext>
                  </a:extLst>
                </a:gridCol>
              </a:tblGrid>
              <a:tr h="308130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Omicron period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Pre-Omicron period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84003"/>
                  </a:ext>
                </a:extLst>
              </a:tr>
              <a:tr h="308130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infections on admission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Hospital-onset infections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infections on admission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Hospital-onset infections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71535"/>
                  </a:ext>
                </a:extLst>
              </a:tr>
              <a:tr h="308130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598263"/>
                  </a:ext>
                </a:extLst>
              </a:tr>
              <a:tr h="33624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(n=100)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(n=20)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(n=2)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(n=13)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86455404"/>
                  </a:ext>
                </a:extLst>
              </a:tr>
              <a:tr h="33624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Bacterial infections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89349271"/>
                  </a:ext>
                </a:extLst>
              </a:tr>
              <a:tr h="336247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Respiratory tract infection*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(93.0)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(50.0)</a:t>
                      </a:r>
                      <a:r>
                        <a:rPr lang="en-US" altLang="ja-JP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‡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(100)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(46.2)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7225718"/>
                  </a:ext>
                </a:extLst>
              </a:tr>
              <a:tr h="336247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Urinary tract infection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(6.0)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(20.0)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(38.5)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4786944"/>
                  </a:ext>
                </a:extLst>
              </a:tr>
              <a:tr h="336247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Catheter-related bloodstream infection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(30.0)</a:t>
                      </a:r>
                      <a:r>
                        <a:rPr lang="en-US" altLang="ja-JP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‡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24520705"/>
                  </a:ext>
                </a:extLst>
              </a:tr>
              <a:tr h="336247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infections</a:t>
                      </a:r>
                      <a:r>
                        <a:rPr lang="en-US" sz="140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(14.3)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2446566"/>
                  </a:ext>
                </a:extLst>
              </a:tr>
              <a:tr h="33624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Fungal infections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63602067"/>
                  </a:ext>
                </a:extLst>
              </a:tr>
              <a:tr h="3362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Probable invasive pulmonary aspergillosis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70812718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8AD65CF-7F40-EB80-4F74-566860B77702}"/>
              </a:ext>
            </a:extLst>
          </p:cNvPr>
          <p:cNvSpPr txBox="1"/>
          <p:nvPr/>
        </p:nvSpPr>
        <p:spPr>
          <a:xfrm>
            <a:off x="695960" y="4991239"/>
            <a:ext cx="9512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*Pneumonia and lung abscess. †Acute cholangitis, acute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panperitonitis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empyema. ‡Overlapping cases were included.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3379F90-ECE9-38D7-2427-35F2249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4" y="365125"/>
            <a:ext cx="11697005" cy="424917"/>
          </a:xfrm>
        </p:spPr>
        <p:txBody>
          <a:bodyPr>
            <a:no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2. Antibiotic treatment in patients with coinfections during the Omicron and pre-Omicron periods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8AD65CF-7F40-EB80-4F74-566860B77702}"/>
              </a:ext>
            </a:extLst>
          </p:cNvPr>
          <p:cNvSpPr txBox="1"/>
          <p:nvPr/>
        </p:nvSpPr>
        <p:spPr>
          <a:xfrm>
            <a:off x="2203972" y="5386274"/>
            <a:ext cx="76895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the number (percentage) unless otherwise indicated.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04742F7-3DDF-48CA-68DA-6CA0FA4E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60207"/>
              </p:ext>
            </p:extLst>
          </p:nvPr>
        </p:nvGraphicFramePr>
        <p:xfrm>
          <a:off x="1559859" y="912492"/>
          <a:ext cx="9072282" cy="4351332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12355">
                  <a:extLst>
                    <a:ext uri="{9D8B030D-6E8A-4147-A177-3AD203B41FA5}">
                      <a16:colId xmlns:a16="http://schemas.microsoft.com/office/drawing/2014/main" val="2292579003"/>
                    </a:ext>
                  </a:extLst>
                </a:gridCol>
                <a:gridCol w="2276920">
                  <a:extLst>
                    <a:ext uri="{9D8B030D-6E8A-4147-A177-3AD203B41FA5}">
                      <a16:colId xmlns:a16="http://schemas.microsoft.com/office/drawing/2014/main" val="3796992199"/>
                    </a:ext>
                  </a:extLst>
                </a:gridCol>
                <a:gridCol w="1592663">
                  <a:extLst>
                    <a:ext uri="{9D8B030D-6E8A-4147-A177-3AD203B41FA5}">
                      <a16:colId xmlns:a16="http://schemas.microsoft.com/office/drawing/2014/main" val="643926255"/>
                    </a:ext>
                  </a:extLst>
                </a:gridCol>
                <a:gridCol w="1592663">
                  <a:extLst>
                    <a:ext uri="{9D8B030D-6E8A-4147-A177-3AD203B41FA5}">
                      <a16:colId xmlns:a16="http://schemas.microsoft.com/office/drawing/2014/main" val="2639051367"/>
                    </a:ext>
                  </a:extLst>
                </a:gridCol>
                <a:gridCol w="212355">
                  <a:extLst>
                    <a:ext uri="{9D8B030D-6E8A-4147-A177-3AD203B41FA5}">
                      <a16:colId xmlns:a16="http://schemas.microsoft.com/office/drawing/2014/main" val="3398350162"/>
                    </a:ext>
                  </a:extLst>
                </a:gridCol>
                <a:gridCol w="1592663">
                  <a:extLst>
                    <a:ext uri="{9D8B030D-6E8A-4147-A177-3AD203B41FA5}">
                      <a16:colId xmlns:a16="http://schemas.microsoft.com/office/drawing/2014/main" val="1538292423"/>
                    </a:ext>
                  </a:extLst>
                </a:gridCol>
                <a:gridCol w="1592663">
                  <a:extLst>
                    <a:ext uri="{9D8B030D-6E8A-4147-A177-3AD203B41FA5}">
                      <a16:colId xmlns:a16="http://schemas.microsoft.com/office/drawing/2014/main" val="1131331998"/>
                    </a:ext>
                  </a:extLst>
                </a:gridCol>
              </a:tblGrid>
              <a:tr h="167520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Omicron period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Pre-Omicron period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19928"/>
                  </a:ext>
                </a:extLst>
              </a:tr>
              <a:tr h="337134"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infections on admission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Hospital-onset secondary infections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infections on admission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Hospital-onset secondary infections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19929931"/>
                  </a:ext>
                </a:extLst>
              </a:tr>
              <a:tr h="171708">
                <a:tc gridSpan="2">
                  <a:txBody>
                    <a:bodyPr/>
                    <a:lstStyle/>
                    <a:p>
                      <a:pPr algn="l" fontAlgn="b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100)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20)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 = 13)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520715"/>
                  </a:ext>
                </a:extLst>
              </a:tr>
              <a:tr h="33713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Antibiotics predominantly used for community-acquired infections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96899345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Ampicillin-sulbactam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(58.0)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(23.1)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1903084366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Ceftriaxone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(42.0)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(40.0)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(50.0)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(23.1)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1793119667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Azithromycin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1621094078"/>
                  </a:ext>
                </a:extLst>
              </a:tr>
              <a:tr h="33713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Antibiotics predominantly used for hospital-acquired infections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3326538196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Piperacillin-tazobactam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(50.0)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(15.4)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2935681624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Cefepime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(3.0)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(15.4)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666498863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Ceftazidime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3885307622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Meropenem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(15.4)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672155589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Levofloxacin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(6.0)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2158605536"/>
                  </a:ext>
                </a:extLst>
              </a:tr>
              <a:tr h="32038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Antibiotics predominantly used for resistance Gram-posituve organisms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908526050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Vancomycin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592316866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Teicoplanin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216747047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Linezolid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3930015755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Daptomycin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3691352653"/>
                  </a:ext>
                </a:extLst>
              </a:tr>
              <a:tr h="1675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antibiotics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(12.0)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(23.1)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827521395"/>
                  </a:ext>
                </a:extLst>
              </a:tr>
              <a:tr h="1675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Antifungal agents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2534981318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Voriconazole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2239821661"/>
                  </a:ext>
                </a:extLst>
              </a:tr>
              <a:tr h="167520">
                <a:tc>
                  <a:txBody>
                    <a:bodyPr/>
                    <a:lstStyle/>
                    <a:p>
                      <a:pPr algn="just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Micafungin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(5.0)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(7.7)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188" marR="4188" marT="4188" marB="0" anchor="ctr"/>
                </a:tc>
                <a:extLst>
                  <a:ext uri="{0D108BD9-81ED-4DB2-BD59-A6C34878D82A}">
                    <a16:rowId xmlns:a16="http://schemas.microsoft.com/office/drawing/2014/main" val="218213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676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434</Words>
  <Application>Microsoft Office PowerPoint</Application>
  <PresentationFormat>ワイド画面</PresentationFormat>
  <Paragraphs>141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Times New Roman</vt:lpstr>
      <vt:lpstr>Office テーマ</vt:lpstr>
      <vt:lpstr>Supplementary Table 1. Types of secondary infection on admission and hospital-onset secondary infection in the Omicron period and the pre-Omicron period</vt:lpstr>
      <vt:lpstr>Supplementary Table 2. Antibiotic treatment in patients with coinfections during the Omicron and pre-Omicron periods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Ⅰ. Patient characteristics in the Omicron period and pre-Omicron period</dc:title>
  <dc:creator>貴史 植田</dc:creator>
  <cp:lastModifiedBy>植田貴史</cp:lastModifiedBy>
  <cp:revision>4</cp:revision>
  <dcterms:created xsi:type="dcterms:W3CDTF">2023-10-24T12:09:13Z</dcterms:created>
  <dcterms:modified xsi:type="dcterms:W3CDTF">2023-10-31T10:03:18Z</dcterms:modified>
</cp:coreProperties>
</file>