
<file path=[Content_Types].xml><?xml version="1.0" encoding="utf-8"?>
<Types xmlns="http://schemas.openxmlformats.org/package/2006/content-types"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6858000" cy="9144000" type="screen4x3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66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866"/>
        <p:guide pos="220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72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74325" y="1219200"/>
            <a:ext cx="5512050" cy="34272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674325" y="4747200"/>
            <a:ext cx="5512050" cy="19632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11200"/>
            <a:ext cx="6170175" cy="9408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42225" y="1987200"/>
            <a:ext cx="6170175" cy="63456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119825" y="5131200"/>
            <a:ext cx="4369950" cy="10224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119825" y="6153600"/>
            <a:ext cx="4369950" cy="11568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11200"/>
            <a:ext cx="6170175" cy="9408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342225" y="2001600"/>
            <a:ext cx="2911950" cy="6331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606525" y="2001600"/>
            <a:ext cx="2911950" cy="63312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11200"/>
            <a:ext cx="6170175" cy="9408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342225" y="1905600"/>
            <a:ext cx="3005100" cy="5088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42225" y="2472000"/>
            <a:ext cx="3005100" cy="58608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3507609" y="1895639"/>
            <a:ext cx="3005100" cy="5088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3507609" y="2472000"/>
            <a:ext cx="3005100" cy="58608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11200"/>
            <a:ext cx="6170175" cy="9408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42225" y="2073600"/>
            <a:ext cx="2943606" cy="6144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3572100" y="2073600"/>
            <a:ext cx="2940300" cy="6144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5757075" y="1219200"/>
            <a:ext cx="587250" cy="67056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1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514350" y="1219200"/>
            <a:ext cx="5157675" cy="6705600"/>
          </a:xfrm>
        </p:spPr>
        <p:txBody>
          <a:bodyPr vert="eaVert" lIns="46800" tIns="46800" rIns="46800" bIns="46800"/>
          <a:lstStyle>
            <a:lvl1pPr marL="171450" indent="-171450">
              <a:spcAft>
                <a:spcPts val="1000"/>
              </a:spcAft>
              <a:defRPr spc="300"/>
            </a:lvl1pPr>
            <a:lvl2pPr marL="514350" indent="-171450">
              <a:defRPr spc="300"/>
            </a:lvl2pPr>
            <a:lvl3pPr marL="857250" indent="-171450">
              <a:defRPr spc="300"/>
            </a:lvl3pPr>
            <a:lvl4pPr marL="1200150" indent="-171450">
              <a:defRPr spc="300"/>
            </a:lvl4pPr>
            <a:lvl5pPr marL="1543050" indent="-17145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342225" y="1032000"/>
            <a:ext cx="6172200" cy="73104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74325" y="3312000"/>
            <a:ext cx="5512050" cy="13584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45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74325" y="4747200"/>
            <a:ext cx="5512050" cy="6288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8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342225" y="811200"/>
            <a:ext cx="6170175" cy="9408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342225" y="1987200"/>
            <a:ext cx="6170175" cy="63456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344250" y="8419200"/>
            <a:ext cx="1518750" cy="422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2315250" y="8419200"/>
            <a:ext cx="2227500" cy="422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4993650" y="8419200"/>
            <a:ext cx="1518750" cy="422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tiff"/><Relationship Id="rId8" Type="http://schemas.openxmlformats.org/officeDocument/2006/relationships/image" Target="../media/image5.tiff"/><Relationship Id="rId7" Type="http://schemas.openxmlformats.org/officeDocument/2006/relationships/image" Target="../media/image4.tiff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71.xml"/><Relationship Id="rId16" Type="http://schemas.openxmlformats.org/officeDocument/2006/relationships/tags" Target="../tags/tag70.xml"/><Relationship Id="rId15" Type="http://schemas.openxmlformats.org/officeDocument/2006/relationships/tags" Target="../tags/tag69.xml"/><Relationship Id="rId14" Type="http://schemas.openxmlformats.org/officeDocument/2006/relationships/tags" Target="../tags/tag68.xml"/><Relationship Id="rId13" Type="http://schemas.openxmlformats.org/officeDocument/2006/relationships/tags" Target="../tags/tag67.xml"/><Relationship Id="rId12" Type="http://schemas.openxmlformats.org/officeDocument/2006/relationships/tags" Target="../tags/tag66.xml"/><Relationship Id="rId11" Type="http://schemas.openxmlformats.org/officeDocument/2006/relationships/image" Target="../media/image8.tiff"/><Relationship Id="rId10" Type="http://schemas.openxmlformats.org/officeDocument/2006/relationships/image" Target="../media/image7.tiff"/><Relationship Id="rId1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713105" y="4662170"/>
            <a:ext cx="5365115" cy="3364230"/>
            <a:chOff x="1123" y="7376"/>
            <a:chExt cx="8449" cy="5298"/>
          </a:xfrm>
        </p:grpSpPr>
        <p:pic>
          <p:nvPicPr>
            <p:cNvPr id="5" name="图片 4" descr="Y2 RIGHT SYN+Iba1.lif_Series007_z00_2023-10-20T10-49-53.209"/>
            <p:cNvPicPr>
              <a:picLocks noChangeAspect="1"/>
            </p:cNvPicPr>
            <p:nvPr/>
          </p:nvPicPr>
          <p:blipFill>
            <a:blip r:embed="rId1">
              <a:lum bright="30000" contrast="42000"/>
            </a:blip>
            <a:srcRect l="1725" t="54191" r="62284" b="10551"/>
            <a:stretch>
              <a:fillRect/>
            </a:stretch>
          </p:blipFill>
          <p:spPr>
            <a:xfrm>
              <a:off x="1551" y="7768"/>
              <a:ext cx="3969" cy="2414"/>
            </a:xfrm>
            <a:prstGeom prst="rect">
              <a:avLst/>
            </a:prstGeom>
          </p:spPr>
        </p:pic>
        <p:pic>
          <p:nvPicPr>
            <p:cNvPr id="7" name="图片 6" descr="Y2 RIGHT SYN+Iba1.lif_Series007_z00_2023-10-20T10-55-06.258"/>
            <p:cNvPicPr>
              <a:picLocks noChangeAspect="1"/>
            </p:cNvPicPr>
            <p:nvPr/>
          </p:nvPicPr>
          <p:blipFill>
            <a:blip r:embed="rId2">
              <a:lum bright="30000" contrast="42000"/>
            </a:blip>
            <a:srcRect l="44072" t="828" r="20314" b="65043"/>
            <a:stretch>
              <a:fillRect/>
            </a:stretch>
          </p:blipFill>
          <p:spPr>
            <a:xfrm>
              <a:off x="5604" y="7762"/>
              <a:ext cx="3969" cy="2417"/>
            </a:xfrm>
            <a:prstGeom prst="rect">
              <a:avLst/>
            </a:prstGeom>
          </p:spPr>
        </p:pic>
        <p:pic>
          <p:nvPicPr>
            <p:cNvPr id="8" name="图片 7" descr="Y2 RIGHT SYN+Iba1.lif_Series007_z00_2023-10-20T10-58-38.641"/>
            <p:cNvPicPr>
              <a:picLocks noChangeAspect="1"/>
            </p:cNvPicPr>
            <p:nvPr/>
          </p:nvPicPr>
          <p:blipFill>
            <a:blip r:embed="rId3">
              <a:lum bright="24000" contrast="42000"/>
            </a:blip>
            <a:srcRect l="69204" t="15291" r="8458" b="24779"/>
            <a:stretch>
              <a:fillRect/>
            </a:stretch>
          </p:blipFill>
          <p:spPr>
            <a:xfrm rot="5400000">
              <a:off x="2327" y="9482"/>
              <a:ext cx="2417" cy="3969"/>
            </a:xfrm>
            <a:prstGeom prst="rect">
              <a:avLst/>
            </a:prstGeom>
          </p:spPr>
        </p:pic>
        <p:sp>
          <p:nvSpPr>
            <p:cNvPr id="67" name="文本框 66"/>
            <p:cNvSpPr txBox="1"/>
            <p:nvPr>
              <p:custDataLst>
                <p:tags r:id="rId4"/>
              </p:custDataLst>
            </p:nvPr>
          </p:nvSpPr>
          <p:spPr>
            <a:xfrm>
              <a:off x="4716" y="7376"/>
              <a:ext cx="1847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000"/>
                <a:t>5</a:t>
              </a:r>
              <a:r>
                <a:rPr lang="zh-CN" altLang="en-US" sz="1000"/>
                <a:t>×</a:t>
              </a:r>
              <a:r>
                <a:rPr lang="en-US" altLang="zh-CN" sz="1000"/>
                <a:t>FAD Y402H</a:t>
              </a:r>
              <a:endParaRPr lang="en-US" altLang="zh-CN" sz="1000"/>
            </a:p>
          </p:txBody>
        </p:sp>
        <p:grpSp>
          <p:nvGrpSpPr>
            <p:cNvPr id="17" name="组合 16"/>
            <p:cNvGrpSpPr/>
            <p:nvPr/>
          </p:nvGrpSpPr>
          <p:grpSpPr>
            <a:xfrm rot="0">
              <a:off x="4542" y="9821"/>
              <a:ext cx="1104" cy="432"/>
              <a:chOff x="4422" y="3977"/>
              <a:chExt cx="1104" cy="432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4536" y="3977"/>
                <a:ext cx="590" cy="5"/>
              </a:xfrm>
              <a:prstGeom prst="line">
                <a:avLst/>
              </a:prstGeom>
              <a:ln w="15875" cmpd="sng"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16" name="文本框 15"/>
              <p:cNvSpPr txBox="1"/>
              <p:nvPr/>
            </p:nvSpPr>
            <p:spPr>
              <a:xfrm>
                <a:off x="4422" y="4023"/>
                <a:ext cx="1104" cy="3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000">
                    <a:solidFill>
                      <a:schemeClr val="bg1"/>
                    </a:solidFill>
                  </a:rPr>
                  <a:t>10 </a:t>
                </a:r>
                <a:r>
                  <a:rPr lang="en-US" altLang="zh-CN" sz="1000">
                    <a:solidFill>
                      <a:schemeClr val="bg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μm</a:t>
                </a:r>
                <a:endParaRPr lang="en-US" altLang="zh-CN" sz="1000">
                  <a:solidFill>
                    <a:schemeClr val="bg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sp>
          <p:nvSpPr>
            <p:cNvPr id="29" name="文本框 28"/>
            <p:cNvSpPr txBox="1"/>
            <p:nvPr>
              <p:custDataLst>
                <p:tags r:id="rId5"/>
              </p:custDataLst>
            </p:nvPr>
          </p:nvSpPr>
          <p:spPr>
            <a:xfrm rot="16200000">
              <a:off x="625" y="9931"/>
              <a:ext cx="1394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000" b="1">
                  <a:solidFill>
                    <a:srgbClr val="00D800"/>
                  </a:solidFill>
                </a:rPr>
                <a:t>Iba1 </a:t>
              </a:r>
              <a:r>
                <a:rPr lang="en-US" altLang="zh-CN" sz="1000" b="1">
                  <a:solidFill>
                    <a:schemeClr val="tx1"/>
                  </a:solidFill>
                </a:rPr>
                <a:t>/ </a:t>
              </a:r>
              <a:r>
                <a:rPr lang="en-US" altLang="zh-CN" sz="1000" b="1">
                  <a:solidFill>
                    <a:srgbClr val="F80000"/>
                  </a:solidFill>
                </a:rPr>
                <a:t>SYN</a:t>
              </a:r>
              <a:endParaRPr lang="en-US" altLang="zh-CN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6"/>
              </p:custDataLst>
            </p:nvPr>
          </p:nvSpPr>
          <p:spPr>
            <a:xfrm>
              <a:off x="1123" y="7390"/>
              <a:ext cx="369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 b="1"/>
                <a:t>B</a:t>
              </a:r>
              <a:endParaRPr lang="en-US" altLang="zh-CN" sz="1200" b="1"/>
            </a:p>
          </p:txBody>
        </p:sp>
        <p:pic>
          <p:nvPicPr>
            <p:cNvPr id="24" name="图片 23" descr="Figure A4 SYN+Iba1.lif_Series007_z00_2023-10-20T18-14-07.832"/>
            <p:cNvPicPr>
              <a:picLocks noChangeAspect="1"/>
            </p:cNvPicPr>
            <p:nvPr/>
          </p:nvPicPr>
          <p:blipFill>
            <a:blip r:embed="rId7">
              <a:lum bright="30000" contrast="48000"/>
            </a:blip>
            <a:srcRect l="69259" t="16131" r="8956" b="25828"/>
            <a:stretch>
              <a:fillRect/>
            </a:stretch>
          </p:blipFill>
          <p:spPr>
            <a:xfrm rot="5400000">
              <a:off x="6377" y="9481"/>
              <a:ext cx="2417" cy="3969"/>
            </a:xfrm>
            <a:prstGeom prst="rect">
              <a:avLst/>
            </a:prstGeom>
          </p:spPr>
        </p:pic>
      </p:grpSp>
      <p:grpSp>
        <p:nvGrpSpPr>
          <p:cNvPr id="23" name="组合 22"/>
          <p:cNvGrpSpPr/>
          <p:nvPr/>
        </p:nvGrpSpPr>
        <p:grpSpPr>
          <a:xfrm>
            <a:off x="713105" y="800100"/>
            <a:ext cx="5363210" cy="3366770"/>
            <a:chOff x="1123" y="1226"/>
            <a:chExt cx="8446" cy="5302"/>
          </a:xfrm>
        </p:grpSpPr>
        <p:pic>
          <p:nvPicPr>
            <p:cNvPr id="4" name="图片 3" descr="AG3 MIDDLE SYN+Iba1.lif_Series021_z00_2023-10-25T10-12-34.064"/>
            <p:cNvPicPr>
              <a:picLocks noChangeAspect="1"/>
            </p:cNvPicPr>
            <p:nvPr/>
          </p:nvPicPr>
          <p:blipFill>
            <a:blip r:embed="rId8">
              <a:lum bright="24000" contrast="30000"/>
            </a:blip>
            <a:srcRect l="70437" t="28604" r="2962" b="45485"/>
            <a:stretch>
              <a:fillRect/>
            </a:stretch>
          </p:blipFill>
          <p:spPr>
            <a:xfrm>
              <a:off x="1551" y="1607"/>
              <a:ext cx="3969" cy="2416"/>
            </a:xfrm>
            <a:prstGeom prst="rect">
              <a:avLst/>
            </a:prstGeom>
          </p:spPr>
        </p:pic>
        <p:pic>
          <p:nvPicPr>
            <p:cNvPr id="9" name="图片 8" descr="AG3 MIDDLE SYN+Iba1.lif_Series021_z00_2023-10-25T10-13-05.947"/>
            <p:cNvPicPr>
              <a:picLocks noChangeAspect="1"/>
            </p:cNvPicPr>
            <p:nvPr/>
          </p:nvPicPr>
          <p:blipFill>
            <a:blip r:embed="rId9">
              <a:lum bright="24000" contrast="30000"/>
            </a:blip>
            <a:srcRect l="71550" t="51467" r="10152" b="333"/>
            <a:stretch>
              <a:fillRect/>
            </a:stretch>
          </p:blipFill>
          <p:spPr>
            <a:xfrm rot="16200000">
              <a:off x="2328" y="3334"/>
              <a:ext cx="2417" cy="3969"/>
            </a:xfrm>
            <a:prstGeom prst="rect">
              <a:avLst/>
            </a:prstGeom>
          </p:spPr>
        </p:pic>
        <p:pic>
          <p:nvPicPr>
            <p:cNvPr id="10" name="图片 9" descr="AG3 MIDDLE SYN+Iba1.lif_Series021_z00_2023-10-25T10-14-43.676"/>
            <p:cNvPicPr>
              <a:picLocks noChangeAspect="1"/>
            </p:cNvPicPr>
            <p:nvPr/>
          </p:nvPicPr>
          <p:blipFill>
            <a:blip r:embed="rId10">
              <a:lum bright="30000" contrast="48000"/>
            </a:blip>
            <a:srcRect l="29849" t="38701" r="52360" b="15819"/>
            <a:stretch>
              <a:fillRect/>
            </a:stretch>
          </p:blipFill>
          <p:spPr>
            <a:xfrm rot="5400000">
              <a:off x="6377" y="836"/>
              <a:ext cx="2416" cy="3969"/>
            </a:xfrm>
            <a:prstGeom prst="rect">
              <a:avLst/>
            </a:prstGeom>
          </p:spPr>
        </p:pic>
        <p:pic>
          <p:nvPicPr>
            <p:cNvPr id="12" name="图片 11" descr="AG3 MIDDLE SYN+Iba1.lif_Series021_z00_2023-10-25T10-11-25.089"/>
            <p:cNvPicPr>
              <a:picLocks noChangeAspect="1"/>
            </p:cNvPicPr>
            <p:nvPr/>
          </p:nvPicPr>
          <p:blipFill>
            <a:blip r:embed="rId11">
              <a:lum bright="36000" contrast="48000"/>
            </a:blip>
            <a:srcRect l="6263" t="42773" r="75401" b="9769"/>
            <a:stretch>
              <a:fillRect/>
            </a:stretch>
          </p:blipFill>
          <p:spPr>
            <a:xfrm rot="5400000">
              <a:off x="6377" y="3336"/>
              <a:ext cx="2416" cy="3969"/>
            </a:xfrm>
            <a:prstGeom prst="rect">
              <a:avLst/>
            </a:prstGeom>
          </p:spPr>
        </p:pic>
        <p:grpSp>
          <p:nvGrpSpPr>
            <p:cNvPr id="13" name="组合 12"/>
            <p:cNvGrpSpPr/>
            <p:nvPr/>
          </p:nvGrpSpPr>
          <p:grpSpPr>
            <a:xfrm rot="0">
              <a:off x="4542" y="3654"/>
              <a:ext cx="1104" cy="432"/>
              <a:chOff x="4422" y="3977"/>
              <a:chExt cx="1104" cy="432"/>
            </a:xfrm>
          </p:grpSpPr>
          <p:cxnSp>
            <p:nvCxnSpPr>
              <p:cNvPr id="14" name="直接连接符 13"/>
              <p:cNvCxnSpPr/>
              <p:nvPr>
                <p:custDataLst>
                  <p:tags r:id="rId12"/>
                </p:custDataLst>
              </p:nvPr>
            </p:nvCxnSpPr>
            <p:spPr>
              <a:xfrm>
                <a:off x="4536" y="3977"/>
                <a:ext cx="590" cy="5"/>
              </a:xfrm>
              <a:prstGeom prst="line">
                <a:avLst/>
              </a:prstGeom>
              <a:ln w="15875" cmpd="sng"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18" name="文本框 17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4422" y="4023"/>
                <a:ext cx="1104" cy="3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000">
                    <a:solidFill>
                      <a:schemeClr val="bg1"/>
                    </a:solidFill>
                  </a:rPr>
                  <a:t>10 </a:t>
                </a:r>
                <a:r>
                  <a:rPr lang="en-US" altLang="zh-CN" sz="1000">
                    <a:solidFill>
                      <a:schemeClr val="bg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μm</a:t>
                </a:r>
                <a:endParaRPr lang="en-US" altLang="zh-CN" sz="1000">
                  <a:solidFill>
                    <a:schemeClr val="bg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sp>
          <p:nvSpPr>
            <p:cNvPr id="20" name="文本框 19"/>
            <p:cNvSpPr txBox="1"/>
            <p:nvPr>
              <p:custDataLst>
                <p:tags r:id="rId14"/>
              </p:custDataLst>
            </p:nvPr>
          </p:nvSpPr>
          <p:spPr>
            <a:xfrm>
              <a:off x="4736" y="1226"/>
              <a:ext cx="1847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000"/>
                <a:t>5</a:t>
              </a:r>
              <a:r>
                <a:rPr lang="zh-CN" altLang="en-US" sz="1000"/>
                <a:t>×</a:t>
              </a:r>
              <a:r>
                <a:rPr lang="en-US" altLang="zh-CN" sz="1000"/>
                <a:t>FAD Control</a:t>
              </a:r>
              <a:endParaRPr lang="en-US" altLang="zh-CN" sz="1000"/>
            </a:p>
          </p:txBody>
        </p:sp>
        <p:sp>
          <p:nvSpPr>
            <p:cNvPr id="21" name="文本框 20"/>
            <p:cNvSpPr txBox="1"/>
            <p:nvPr>
              <p:custDataLst>
                <p:tags r:id="rId15"/>
              </p:custDataLst>
            </p:nvPr>
          </p:nvSpPr>
          <p:spPr>
            <a:xfrm>
              <a:off x="1123" y="1230"/>
              <a:ext cx="369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 b="1"/>
                <a:t>A</a:t>
              </a:r>
              <a:endParaRPr lang="en-US" altLang="zh-CN" sz="1200" b="1"/>
            </a:p>
          </p:txBody>
        </p:sp>
        <p:sp>
          <p:nvSpPr>
            <p:cNvPr id="22" name="文本框 21"/>
            <p:cNvSpPr txBox="1"/>
            <p:nvPr>
              <p:custDataLst>
                <p:tags r:id="rId16"/>
              </p:custDataLst>
            </p:nvPr>
          </p:nvSpPr>
          <p:spPr>
            <a:xfrm rot="16200000">
              <a:off x="625" y="3791"/>
              <a:ext cx="1394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000" b="1">
                  <a:solidFill>
                    <a:srgbClr val="00D800"/>
                  </a:solidFill>
                </a:rPr>
                <a:t>Iba1 </a:t>
              </a:r>
              <a:r>
                <a:rPr lang="en-US" altLang="zh-CN" sz="1000" b="1">
                  <a:solidFill>
                    <a:schemeClr val="tx1"/>
                  </a:solidFill>
                </a:rPr>
                <a:t>/ </a:t>
              </a:r>
              <a:r>
                <a:rPr lang="en-US" altLang="zh-CN" sz="1000" b="1">
                  <a:solidFill>
                    <a:srgbClr val="F80000"/>
                  </a:solidFill>
                </a:rPr>
                <a:t>SYN</a:t>
              </a:r>
              <a:endParaRPr lang="en-US" altLang="zh-CN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custDataLst>
      <p:tags r:id="rId1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2.xml><?xml version="1.0" encoding="utf-8"?>
<p:tagLst xmlns:p="http://schemas.openxmlformats.org/presentationml/2006/main">
  <p:tag name="commondata" val="eyJoZGlkIjoiMjY3YWFhZTc2NmQ1ZjM4MmUxNmYyMjI0OTdhZDEzMzA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WPS 演示</Application>
  <PresentationFormat>宽屏</PresentationFormat>
  <Paragraphs>16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Wingdings</vt:lpstr>
      <vt:lpstr>Times New Roman</vt:lpstr>
      <vt:lpstr>微软雅黑</vt:lpstr>
      <vt:lpstr>Arial Unicode MS</vt:lpstr>
      <vt:lpstr>Calibri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Cyl</cp:lastModifiedBy>
  <cp:revision>174</cp:revision>
  <dcterms:created xsi:type="dcterms:W3CDTF">2019-06-19T02:08:00Z</dcterms:created>
  <dcterms:modified xsi:type="dcterms:W3CDTF">2023-10-25T03:09:34Z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58428A4772564F3DA9BF06CE4119F8EF_11</vt:lpwstr>
  </property>
</Properties>
</file>