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n Shenoy" initials="MS" lastIdx="1" clrIdx="0">
    <p:extLst>
      <p:ext uri="{19B8F6BF-5375-455C-9EA6-DF929625EA0E}">
        <p15:presenceInfo xmlns:p15="http://schemas.microsoft.com/office/powerpoint/2012/main" userId="S::Mohan.Shenoy@cmft.nhs.uk::beb1a671-4c2c-4181-8a57-a3d00cbcf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47A"/>
    <a:srgbClr val="00457C"/>
    <a:srgbClr val="AA0065"/>
    <a:srgbClr val="004277"/>
    <a:srgbClr val="65AA00"/>
    <a:srgbClr val="296DC0"/>
    <a:srgbClr val="0092F7"/>
    <a:srgbClr val="00437A"/>
    <a:srgbClr val="0066B5"/>
    <a:srgbClr val="0044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457C"/>
                </a:solidFill>
                <a:latin typeface="+mn-lt"/>
                <a:ea typeface="+mn-ea"/>
                <a:cs typeface="+mn-cs"/>
              </a:defRPr>
            </a:pPr>
            <a:r>
              <a:rPr lang="en-US" sz="1800">
                <a:solidFill>
                  <a:srgbClr val="00457C"/>
                </a:solidFill>
              </a:rPr>
              <a:t>Molecular diagnosis of cohort, by variant (n=90)</a:t>
            </a:r>
          </a:p>
        </c:rich>
      </c:tx>
      <c:layout>
        <c:manualLayout>
          <c:xMode val="edge"/>
          <c:yMode val="edge"/>
          <c:x val="0.1166460392557747"/>
          <c:y val="1.3201991254370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00457C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2C0-EA44-8560-D5D0B08060C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2C0-EA44-8560-D5D0B08060C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2C0-EA44-8560-D5D0B08060C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96469516785049"/>
                      <c:h val="0.179411013036515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2C0-EA44-8560-D5D0B08060CF}"/>
                </c:ext>
              </c:extLst>
            </c:dLbl>
            <c:dLbl>
              <c:idx val="1"/>
              <c:layout>
                <c:manualLayout>
                  <c:x val="8.2689559517478653E-2"/>
                  <c:y val="-4.871484179852798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55622535368336"/>
                      <c:h val="0.251073640707935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2C0-EA44-8560-D5D0B08060CF}"/>
                </c:ext>
              </c:extLst>
            </c:dLbl>
            <c:dLbl>
              <c:idx val="2"/>
              <c:layout>
                <c:manualLayout>
                  <c:x val="-0.27538822304897204"/>
                  <c:y val="5.9056660232527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40783271430357"/>
                      <c:h val="0.220186243272087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2C0-EA44-8560-D5D0B08060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COL4A3</c:v>
                </c:pt>
                <c:pt idx="1">
                  <c:v>COL4A4</c:v>
                </c:pt>
                <c:pt idx="2">
                  <c:v>COL4A5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</c:v>
                </c:pt>
                <c:pt idx="1">
                  <c:v>32</c:v>
                </c:pt>
                <c:pt idx="2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2C0-EA44-8560-D5D0B08060CF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44450">
      <a:solidFill>
        <a:srgbClr val="00447A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22/10/2023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22/10/2023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chart" Target="../charts/chart1.xm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5" Type="http://schemas.openxmlformats.org/officeDocument/2006/relationships/image" Target="../media/image14.sv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3977"/>
            <a:ext cx="9630888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Detection of Alport gene variants in children and young people with persistent microscopic haematuria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0415" y="995704"/>
            <a:ext cx="11731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Frequency of variants in Alport genes (</a:t>
            </a:r>
            <a:r>
              <a:rPr lang="en-GB" i="1" dirty="0">
                <a:solidFill>
                  <a:schemeClr val="bg1"/>
                </a:solidFill>
              </a:rPr>
              <a:t>COL4A3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i="1" dirty="0">
                <a:solidFill>
                  <a:schemeClr val="bg1"/>
                </a:solidFill>
              </a:rPr>
              <a:t>COL4A4</a:t>
            </a:r>
            <a:r>
              <a:rPr lang="en-GB" dirty="0">
                <a:solidFill>
                  <a:schemeClr val="bg1"/>
                </a:solidFill>
              </a:rPr>
              <a:t> or </a:t>
            </a:r>
            <a:r>
              <a:rPr lang="en-GB" i="1" dirty="0">
                <a:solidFill>
                  <a:schemeClr val="bg1"/>
                </a:solidFill>
              </a:rPr>
              <a:t>COL4A5</a:t>
            </a:r>
            <a:r>
              <a:rPr lang="en-GB" dirty="0">
                <a:solidFill>
                  <a:schemeClr val="bg1"/>
                </a:solidFill>
              </a:rPr>
              <a:t>) among children and young people with persistent MH is more common than previously estimated.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07581"/>
            <a:ext cx="11731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Retrospective longitudinal study of individuals with persistent MH referred to a tertiary paediatric nephrology service in Manchester between April 2012 to 2022.</a:t>
            </a: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Ng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Almost 70% of individuals who underwent genetic testing had a genetic basis for MH. Genetic testing should form a part of evaluation of persistent MH despite a negative family history.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4347CC-954A-48C8-70B0-BDBD4A16424C}"/>
              </a:ext>
            </a:extLst>
          </p:cNvPr>
          <p:cNvGrpSpPr/>
          <p:nvPr/>
        </p:nvGrpSpPr>
        <p:grpSpPr>
          <a:xfrm>
            <a:off x="202186" y="2519432"/>
            <a:ext cx="634530" cy="667291"/>
            <a:chOff x="590882" y="2809048"/>
            <a:chExt cx="634530" cy="458327"/>
          </a:xfrm>
        </p:grpSpPr>
        <p:sp>
          <p:nvSpPr>
            <p:cNvPr id="2" name="Freeform: Shape 46">
              <a:extLst>
                <a:ext uri="{FF2B5EF4-FFF2-40B4-BE49-F238E27FC236}">
                  <a16:creationId xmlns:a16="http://schemas.microsoft.com/office/drawing/2014/main" id="{390AF516-4FED-84D1-1A1F-CC27B39E345C}"/>
                </a:ext>
              </a:extLst>
            </p:cNvPr>
            <p:cNvSpPr/>
            <p:nvPr/>
          </p:nvSpPr>
          <p:spPr>
            <a:xfrm>
              <a:off x="816928" y="2809693"/>
              <a:ext cx="408484" cy="44061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" name="Freeform: Shape 46">
              <a:extLst>
                <a:ext uri="{FF2B5EF4-FFF2-40B4-BE49-F238E27FC236}">
                  <a16:creationId xmlns:a16="http://schemas.microsoft.com/office/drawing/2014/main" id="{A51BC210-187D-CE2D-C015-FCA1C08C510D}"/>
                </a:ext>
              </a:extLst>
            </p:cNvPr>
            <p:cNvSpPr/>
            <p:nvPr/>
          </p:nvSpPr>
          <p:spPr>
            <a:xfrm>
              <a:off x="590882" y="2809048"/>
              <a:ext cx="408483" cy="458327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F9954DE-DB26-39DC-AEBC-50FCF924C79F}"/>
              </a:ext>
            </a:extLst>
          </p:cNvPr>
          <p:cNvSpPr txBox="1"/>
          <p:nvPr/>
        </p:nvSpPr>
        <p:spPr>
          <a:xfrm>
            <a:off x="857549" y="2700177"/>
            <a:ext cx="2562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Age </a:t>
            </a:r>
            <a:r>
              <a:rPr lang="en-GB">
                <a:solidFill>
                  <a:schemeClr val="accent5">
                    <a:lumMod val="75000"/>
                  </a:schemeClr>
                </a:solidFill>
              </a:rPr>
              <a:t>≤18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Persistent MH &gt;6 months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4EB12-9D7B-4445-CD7E-172AF8D5B5F0}"/>
              </a:ext>
            </a:extLst>
          </p:cNvPr>
          <p:cNvSpPr/>
          <p:nvPr/>
        </p:nvSpPr>
        <p:spPr>
          <a:xfrm>
            <a:off x="137822" y="2383166"/>
            <a:ext cx="3994374" cy="3122804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rgbClr val="00437A"/>
              </a:solidFill>
            </a:endParaRPr>
          </a:p>
        </p:txBody>
      </p:sp>
      <p:pic>
        <p:nvPicPr>
          <p:cNvPr id="22" name="Graphic 21" descr="Kidneys with solid fill">
            <a:extLst>
              <a:ext uri="{FF2B5EF4-FFF2-40B4-BE49-F238E27FC236}">
                <a16:creationId xmlns:a16="http://schemas.microsoft.com/office/drawing/2014/main" id="{E95420B8-541D-F331-EC2B-2423DA9A4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2820" y="3986335"/>
            <a:ext cx="546684" cy="546684"/>
          </a:xfrm>
          <a:prstGeom prst="rect">
            <a:avLst/>
          </a:prstGeom>
        </p:spPr>
      </p:pic>
      <p:pic>
        <p:nvPicPr>
          <p:cNvPr id="29" name="Graphic 28" descr="Family with two children with solid fill">
            <a:extLst>
              <a:ext uri="{FF2B5EF4-FFF2-40B4-BE49-F238E27FC236}">
                <a16:creationId xmlns:a16="http://schemas.microsoft.com/office/drawing/2014/main" id="{2513A6BB-4451-B4F4-888F-749F394A6D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3584" y="4453040"/>
            <a:ext cx="546685" cy="546685"/>
          </a:xfrm>
          <a:prstGeom prst="rect">
            <a:avLst/>
          </a:prstGeom>
        </p:spPr>
      </p:pic>
      <p:pic>
        <p:nvPicPr>
          <p:cNvPr id="31" name="Picture 30" descr="A black and white measuring cup&#10;&#10;Description automatically generated">
            <a:extLst>
              <a:ext uri="{FF2B5EF4-FFF2-40B4-BE49-F238E27FC236}">
                <a16:creationId xmlns:a16="http://schemas.microsoft.com/office/drawing/2014/main" id="{899ABE09-04BF-0EE0-69CC-1DB9BC47B4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12068" r="18352" b="27170"/>
          <a:stretch/>
        </p:blipFill>
        <p:spPr>
          <a:xfrm>
            <a:off x="251001" y="3451109"/>
            <a:ext cx="543997" cy="554681"/>
          </a:xfrm>
          <a:prstGeom prst="rect">
            <a:avLst/>
          </a:prstGeom>
        </p:spPr>
      </p:pic>
      <p:pic>
        <p:nvPicPr>
          <p:cNvPr id="33" name="Graphic 32" descr="Eye with solid fill">
            <a:extLst>
              <a:ext uri="{FF2B5EF4-FFF2-40B4-BE49-F238E27FC236}">
                <a16:creationId xmlns:a16="http://schemas.microsoft.com/office/drawing/2014/main" id="{AE666C03-58AA-CBEE-4936-C7FF44AA0D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37404" y="3975992"/>
            <a:ext cx="598912" cy="598912"/>
          </a:xfrm>
          <a:prstGeom prst="rect">
            <a:avLst/>
          </a:prstGeom>
        </p:spPr>
      </p:pic>
      <p:pic>
        <p:nvPicPr>
          <p:cNvPr id="37" name="Graphic 36" descr="Ear outline">
            <a:extLst>
              <a:ext uri="{FF2B5EF4-FFF2-40B4-BE49-F238E27FC236}">
                <a16:creationId xmlns:a16="http://schemas.microsoft.com/office/drawing/2014/main" id="{0DDDB818-8589-F307-B39D-DAD11CC9DC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35816" y="4409569"/>
            <a:ext cx="598912" cy="598912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8758E14-338F-AE3E-37FB-40808D30B8D4}"/>
              </a:ext>
            </a:extLst>
          </p:cNvPr>
          <p:cNvSpPr txBox="1"/>
          <p:nvPr/>
        </p:nvSpPr>
        <p:spPr>
          <a:xfrm>
            <a:off x="850639" y="3287254"/>
            <a:ext cx="2562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AND associated features:</a:t>
            </a:r>
          </a:p>
        </p:txBody>
      </p:sp>
      <p:pic>
        <p:nvPicPr>
          <p:cNvPr id="40" name="Graphic 39" descr="Coffee Beans outline">
            <a:extLst>
              <a:ext uri="{FF2B5EF4-FFF2-40B4-BE49-F238E27FC236}">
                <a16:creationId xmlns:a16="http://schemas.microsoft.com/office/drawing/2014/main" id="{542C4071-30C3-7C5A-541C-FED7A67792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73028" y="3566002"/>
            <a:ext cx="490293" cy="490293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7F5044D-4A92-0466-8647-478E6DB3E003}"/>
              </a:ext>
            </a:extLst>
          </p:cNvPr>
          <p:cNvSpPr txBox="1"/>
          <p:nvPr/>
        </p:nvSpPr>
        <p:spPr>
          <a:xfrm>
            <a:off x="759554" y="3628487"/>
            <a:ext cx="1376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Proteinuria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F448A1-AF85-833E-27E0-DCADAFA7E8B4}"/>
              </a:ext>
            </a:extLst>
          </p:cNvPr>
          <p:cNvSpPr txBox="1"/>
          <p:nvPr/>
        </p:nvSpPr>
        <p:spPr>
          <a:xfrm>
            <a:off x="775528" y="4073298"/>
            <a:ext cx="1376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eGFR ≤90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7643B8-818A-7E0C-6E38-9DFAFD78A6F7}"/>
              </a:ext>
            </a:extLst>
          </p:cNvPr>
          <p:cNvSpPr txBox="1"/>
          <p:nvPr/>
        </p:nvSpPr>
        <p:spPr>
          <a:xfrm>
            <a:off x="771052" y="4394729"/>
            <a:ext cx="1476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Family history of MH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F7B31E-7983-B922-4F58-D15206A9B115}"/>
              </a:ext>
            </a:extLst>
          </p:cNvPr>
          <p:cNvSpPr txBox="1"/>
          <p:nvPr/>
        </p:nvSpPr>
        <p:spPr>
          <a:xfrm>
            <a:off x="2696321" y="3621587"/>
            <a:ext cx="16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ACE-inhibition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EC845FE-D5B6-561E-02A2-017C1D471953}"/>
              </a:ext>
            </a:extLst>
          </p:cNvPr>
          <p:cNvSpPr txBox="1"/>
          <p:nvPr/>
        </p:nvSpPr>
        <p:spPr>
          <a:xfrm>
            <a:off x="2684450" y="3966081"/>
            <a:ext cx="1355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Ocular involvement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0B8E36D-0A3C-C6C4-508D-FAFFACF2C226}"/>
              </a:ext>
            </a:extLst>
          </p:cNvPr>
          <p:cNvSpPr txBox="1"/>
          <p:nvPr/>
        </p:nvSpPr>
        <p:spPr>
          <a:xfrm>
            <a:off x="2691291" y="4531000"/>
            <a:ext cx="1439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Hearing loss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C7A6504-C360-882D-CD36-59B6D24048DC}"/>
              </a:ext>
            </a:extLst>
          </p:cNvPr>
          <p:cNvSpPr/>
          <p:nvPr/>
        </p:nvSpPr>
        <p:spPr>
          <a:xfrm>
            <a:off x="8346912" y="2383166"/>
            <a:ext cx="3707266" cy="3122803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437A"/>
              </a:solidFill>
            </a:endParaRP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3C98665D-19A0-53FA-893A-096350A44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1878361"/>
              </p:ext>
            </p:extLst>
          </p:nvPr>
        </p:nvGraphicFramePr>
        <p:xfrm>
          <a:off x="4313598" y="2383166"/>
          <a:ext cx="3873804" cy="311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51" name="Picture 50" descr="A black and white measuring cup&#10;&#10;Description automatically generated">
            <a:extLst>
              <a:ext uri="{FF2B5EF4-FFF2-40B4-BE49-F238E27FC236}">
                <a16:creationId xmlns:a16="http://schemas.microsoft.com/office/drawing/2014/main" id="{33EADAC0-F883-B573-3EA6-21031BF254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12068" r="18352" b="27170"/>
          <a:stretch/>
        </p:blipFill>
        <p:spPr>
          <a:xfrm>
            <a:off x="8632834" y="3122446"/>
            <a:ext cx="543997" cy="554681"/>
          </a:xfrm>
          <a:prstGeom prst="rect">
            <a:avLst/>
          </a:prstGeom>
        </p:spPr>
      </p:pic>
      <p:pic>
        <p:nvPicPr>
          <p:cNvPr id="52" name="Graphic 51" descr="Kidneys with solid fill">
            <a:extLst>
              <a:ext uri="{FF2B5EF4-FFF2-40B4-BE49-F238E27FC236}">
                <a16:creationId xmlns:a16="http://schemas.microsoft.com/office/drawing/2014/main" id="{2D5AB842-F46E-E3CD-CEA5-5786331E2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9355" y="3953715"/>
            <a:ext cx="546684" cy="546684"/>
          </a:xfrm>
          <a:prstGeom prst="rect">
            <a:avLst/>
          </a:prstGeom>
        </p:spPr>
      </p:pic>
      <p:pic>
        <p:nvPicPr>
          <p:cNvPr id="53" name="Graphic 52" descr="Family with two children with solid fill">
            <a:extLst>
              <a:ext uri="{FF2B5EF4-FFF2-40B4-BE49-F238E27FC236}">
                <a16:creationId xmlns:a16="http://schemas.microsoft.com/office/drawing/2014/main" id="{12304679-3C99-7E0B-04ED-FD006C2AC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6052" y="4714439"/>
            <a:ext cx="546685" cy="546685"/>
          </a:xfrm>
          <a:prstGeom prst="rect">
            <a:avLst/>
          </a:prstGeom>
        </p:spPr>
      </p:pic>
      <p:pic>
        <p:nvPicPr>
          <p:cNvPr id="54" name="Graphic 53" descr="Coffee Beans outline">
            <a:extLst>
              <a:ext uri="{FF2B5EF4-FFF2-40B4-BE49-F238E27FC236}">
                <a16:creationId xmlns:a16="http://schemas.microsoft.com/office/drawing/2014/main" id="{457F6ED6-9423-3B53-EDF0-8149CBAAB9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79098" y="3144222"/>
            <a:ext cx="490293" cy="490293"/>
          </a:xfrm>
          <a:prstGeom prst="rect">
            <a:avLst/>
          </a:prstGeom>
        </p:spPr>
      </p:pic>
      <p:pic>
        <p:nvPicPr>
          <p:cNvPr id="55" name="Graphic 54" descr="Eye with solid fill">
            <a:extLst>
              <a:ext uri="{FF2B5EF4-FFF2-40B4-BE49-F238E27FC236}">
                <a16:creationId xmlns:a16="http://schemas.microsoft.com/office/drawing/2014/main" id="{B7010C6D-A2CB-70FA-9089-645AE6917F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2028" y="3908030"/>
            <a:ext cx="598912" cy="598912"/>
          </a:xfrm>
          <a:prstGeom prst="rect">
            <a:avLst/>
          </a:prstGeom>
        </p:spPr>
      </p:pic>
      <p:pic>
        <p:nvPicPr>
          <p:cNvPr id="56" name="Graphic 55" descr="Ear outline">
            <a:extLst>
              <a:ext uri="{FF2B5EF4-FFF2-40B4-BE49-F238E27FC236}">
                <a16:creationId xmlns:a16="http://schemas.microsoft.com/office/drawing/2014/main" id="{BC67C0F4-DFE6-0E4A-9A60-A9F09FF915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146818" y="4671300"/>
            <a:ext cx="598912" cy="59891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9C814B5-78E3-AD81-FDA9-13A2DA380367}"/>
              </a:ext>
            </a:extLst>
          </p:cNvPr>
          <p:cNvSpPr txBox="1"/>
          <p:nvPr/>
        </p:nvSpPr>
        <p:spPr>
          <a:xfrm>
            <a:off x="9183638" y="3061503"/>
            <a:ext cx="1376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57.1%</a:t>
            </a:r>
          </a:p>
          <a:p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p=&lt;0.001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DD4E4E-AE82-65AC-9CF2-57D5C75F8F17}"/>
              </a:ext>
            </a:extLst>
          </p:cNvPr>
          <p:cNvSpPr txBox="1"/>
          <p:nvPr/>
        </p:nvSpPr>
        <p:spPr>
          <a:xfrm>
            <a:off x="10694751" y="3056778"/>
            <a:ext cx="1100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38.5%</a:t>
            </a:r>
          </a:p>
          <a:p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p=&lt;0.001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951F07F-94C1-FE44-E66E-3FC78245F881}"/>
              </a:ext>
            </a:extLst>
          </p:cNvPr>
          <p:cNvSpPr txBox="1"/>
          <p:nvPr/>
        </p:nvSpPr>
        <p:spPr>
          <a:xfrm>
            <a:off x="9237528" y="3905956"/>
            <a:ext cx="1376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8.8%</a:t>
            </a:r>
          </a:p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p=0.053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529CC63-7520-6322-62CA-12AF6F9E80F6}"/>
              </a:ext>
            </a:extLst>
          </p:cNvPr>
          <p:cNvSpPr txBox="1"/>
          <p:nvPr/>
        </p:nvSpPr>
        <p:spPr>
          <a:xfrm>
            <a:off x="10712990" y="3920417"/>
            <a:ext cx="972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11.4%</a:t>
            </a:r>
          </a:p>
          <a:p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p=0.033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1FB7D9D-0EBD-3794-2419-BBD31E10F1AA}"/>
              </a:ext>
            </a:extLst>
          </p:cNvPr>
          <p:cNvSpPr txBox="1"/>
          <p:nvPr/>
        </p:nvSpPr>
        <p:spPr>
          <a:xfrm>
            <a:off x="9221713" y="4688043"/>
            <a:ext cx="1020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80.4%</a:t>
            </a:r>
          </a:p>
          <a:p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p=0.015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AB099FD-28F3-C01E-2D3B-7B5F7E92C324}"/>
              </a:ext>
            </a:extLst>
          </p:cNvPr>
          <p:cNvSpPr txBox="1"/>
          <p:nvPr/>
        </p:nvSpPr>
        <p:spPr>
          <a:xfrm>
            <a:off x="10717608" y="4669220"/>
            <a:ext cx="1020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42.9%</a:t>
            </a:r>
          </a:p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p=0.296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6AF49A-6D73-47E7-3C9D-4DAFD52702F2}"/>
              </a:ext>
            </a:extLst>
          </p:cNvPr>
          <p:cNvSpPr/>
          <p:nvPr/>
        </p:nvSpPr>
        <p:spPr>
          <a:xfrm>
            <a:off x="800269" y="2367806"/>
            <a:ext cx="2045224" cy="439410"/>
          </a:xfrm>
          <a:prstGeom prst="rect">
            <a:avLst/>
          </a:prstGeom>
          <a:noFill/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437A"/>
                </a:solidFill>
              </a:rPr>
              <a:t>Population (n=224)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3EE83B-CFE3-D80F-CCB1-0E82EB1EC976}"/>
              </a:ext>
            </a:extLst>
          </p:cNvPr>
          <p:cNvSpPr/>
          <p:nvPr/>
        </p:nvSpPr>
        <p:spPr>
          <a:xfrm>
            <a:off x="9156455" y="2479084"/>
            <a:ext cx="2045224" cy="439410"/>
          </a:xfrm>
          <a:prstGeom prst="rect">
            <a:avLst/>
          </a:prstGeom>
          <a:noFill/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437A"/>
                </a:solidFill>
              </a:rPr>
              <a:t>Diagnostic yield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6857FD-1A9B-5915-2FCF-EF3F08F6BD14}"/>
              </a:ext>
            </a:extLst>
          </p:cNvPr>
          <p:cNvSpPr/>
          <p:nvPr/>
        </p:nvSpPr>
        <p:spPr>
          <a:xfrm>
            <a:off x="1092110" y="4999193"/>
            <a:ext cx="2594242" cy="439410"/>
          </a:xfrm>
          <a:prstGeom prst="rect">
            <a:avLst/>
          </a:prstGeom>
          <a:noFill/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00437A"/>
                </a:solidFill>
              </a:rPr>
              <a:t>Genetic testing (n=134)</a:t>
            </a:r>
          </a:p>
        </p:txBody>
      </p:sp>
      <p:pic>
        <p:nvPicPr>
          <p:cNvPr id="8" name="Graphic 7" descr="Test tubes with solid fill">
            <a:extLst>
              <a:ext uri="{FF2B5EF4-FFF2-40B4-BE49-F238E27FC236}">
                <a16:creationId xmlns:a16="http://schemas.microsoft.com/office/drawing/2014/main" id="{F3F4FF73-8E7D-5466-64A7-492D212D50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20131" y="4998442"/>
            <a:ext cx="428852" cy="42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19430</TotalTime>
  <Words>208</Words>
  <Application>Microsoft Macintosh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Rachel Lennon</cp:lastModifiedBy>
  <cp:revision>68</cp:revision>
  <dcterms:created xsi:type="dcterms:W3CDTF">2019-06-13T12:30:18Z</dcterms:created>
  <dcterms:modified xsi:type="dcterms:W3CDTF">2023-10-22T17:30:26Z</dcterms:modified>
</cp:coreProperties>
</file>