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</p:sldIdLst>
  <p:sldSz cx="6858000" cy="9906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86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37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060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47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29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4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53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373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79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3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12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14EAE-FA98-4DE9-B189-6702C2F507AF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56590-E440-48C8-9196-2E0BE72C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4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C39670D-8A88-436C-9407-154269DB0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890001"/>
              </p:ext>
            </p:extLst>
          </p:nvPr>
        </p:nvGraphicFramePr>
        <p:xfrm>
          <a:off x="122510" y="536210"/>
          <a:ext cx="6612979" cy="90429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8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6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8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869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EG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(n=34)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DTR (n=39)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&lt;Patient characteristics&gt;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366331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Gender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M/F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27/7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27/12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0.425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Age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69.4±9.9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66.6±14.0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0.576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311487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BMI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23.0±3.6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22.3±3.0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0.642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Comorbidities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HT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13 (38.2%)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19 (48.7%)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0.479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713546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ja-JP" altLang="en-US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DM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(17.6%)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5 (12.8%)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0.745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Lung disorder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(15.4%)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0.270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Cardiovascular disease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(17.6%)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(5.1%)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0.135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354461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Cerebrovascular disease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 (7.7%)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1.000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085957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 Anti-thrombotic drug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8 (23.5%)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(15.4%)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0.552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687821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ASA-PS  3&lt;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(11.8%)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 (7.7%)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0.698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739840"/>
                  </a:ext>
                </a:extLst>
              </a:tr>
              <a:tr h="319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TLC (/</a:t>
                      </a:r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μL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1874±673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1788±646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0.648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784436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Hb (g/dl)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13.1±1.9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13.5±1.8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0.419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6318428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TP (g/dL)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7.1±0.6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7.2±0.6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0.899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312179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Alb (g/dL)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4.0±0.4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4.1±0.4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41003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PNI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49.5±6.2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50.3±5.5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0.601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499648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&lt;Tumor characteristics&gt;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451745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Tumor location (E/U/M)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2/31/1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8/30/1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0.133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269296"/>
                  </a:ext>
                </a:extLst>
              </a:tr>
              <a:tr h="551758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Tumor station (Less/</a:t>
                      </a:r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Gre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/Post/Ante/Circ)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15/3/8/7/0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25/4/7/2/1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0.173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206907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Tumor size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27.1±12.2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31.9±15.0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0.156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97063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Pathology (tub/por/other)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22/8/4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23/13/3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0.641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050038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ly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+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(17.6%)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7 (17.9%)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1.000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5859556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v+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(17.6%)</a:t>
                      </a:r>
                      <a:endParaRPr kumimoji="1" lang="ja-JP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(10.3%)</a:t>
                      </a:r>
                      <a:endParaRPr kumimoji="1" lang="ja-JP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0.499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911070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pN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(11.8%)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(15.4%)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0.742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380813"/>
                  </a:ext>
                </a:extLst>
              </a:tr>
              <a:tr h="32686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pStage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(I/II/III)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29/4/1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30/6/3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0.665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3557456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C657F4-E13F-4F2F-BBFB-B5AA667283F0}"/>
              </a:ext>
            </a:extLst>
          </p:cNvPr>
          <p:cNvSpPr txBox="1"/>
          <p:nvPr/>
        </p:nvSpPr>
        <p:spPr>
          <a:xfrm>
            <a:off x="327378" y="53621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52B835-363E-4167-9EFF-ECDD213475A3}"/>
              </a:ext>
            </a:extLst>
          </p:cNvPr>
          <p:cNvSpPr txBox="1"/>
          <p:nvPr/>
        </p:nvSpPr>
        <p:spPr>
          <a:xfrm>
            <a:off x="2096910" y="101601"/>
            <a:ext cx="266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Hasegawa T. et al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5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BD9CFDA-9934-4E06-B3AF-F42774851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12589"/>
              </p:ext>
            </p:extLst>
          </p:nvPr>
        </p:nvGraphicFramePr>
        <p:xfrm>
          <a:off x="214489" y="1384260"/>
          <a:ext cx="6643511" cy="39684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29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8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771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EG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DTR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Approach (Lap/Robot/open)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21/11/2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24/15/0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0.373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Conversion to open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 (7.7%)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0.247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781245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Rage of LND    D1+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30 (88.2%)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35 (89.7%)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1.000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Number of harvested LN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23.9±13.9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23.6±12.5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0.938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713546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Combined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resection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 (2.9%)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(10.3%)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0.364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5665553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Operative</a:t>
                      </a:r>
                      <a:r>
                        <a:rPr kumimoji="1" lang="ja-JP" altLang="en-US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kumimoji="1" lang="ja-JP" altLang="en-US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(min)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365.1±99.5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404.5±88.8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0.029*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Blood loss volume (mL)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122.3±195.5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114.8±143.9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0.723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Transfusion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 (8.8%)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0.096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354461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Post-</a:t>
                      </a:r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hospital stay (days)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15.8±12.6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16.1±10.9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0.644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937553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Adjuvant chemotherapy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 (2.9%)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(15.4%)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0.113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05465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5EF0AC-0658-47E5-9748-E1D0615E18D1}"/>
              </a:ext>
            </a:extLst>
          </p:cNvPr>
          <p:cNvSpPr txBox="1"/>
          <p:nvPr/>
        </p:nvSpPr>
        <p:spPr>
          <a:xfrm>
            <a:off x="214489" y="107648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6D2B0A-E75C-4833-B198-0ACAD0C43E9D}"/>
              </a:ext>
            </a:extLst>
          </p:cNvPr>
          <p:cNvSpPr txBox="1"/>
          <p:nvPr/>
        </p:nvSpPr>
        <p:spPr>
          <a:xfrm>
            <a:off x="2204155" y="96407"/>
            <a:ext cx="266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Hasegawa T. et al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24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BD9CFDA-9934-4E06-B3AF-F42774851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916599"/>
              </p:ext>
            </p:extLst>
          </p:nvPr>
        </p:nvGraphicFramePr>
        <p:xfrm>
          <a:off x="107242" y="1100925"/>
          <a:ext cx="6643511" cy="577233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6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0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5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771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EG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DTR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Postoperative Complication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13 (38.2%)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13 (33.3%)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0.807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085957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Leakage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5 (14.7%)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(10.3%)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0.725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138633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Pancreatic fistula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(5.1%)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0.495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4274752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Ileus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281889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Pneumonia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(5.1%)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0.495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073799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Abdominal abscess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4 (10.3%)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0.679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935306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Superficial SSI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3 (8.8%)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(5.1%)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0.659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1074891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Clavien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Dindo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classification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6931874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0/I/II/III/IV/V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22/3/7/1/0/1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27/0/6/5/1/0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0.125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645964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Grade &gt; III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 (5.9%)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6 (15.4%)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0.271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985470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Endoscopic Findings  1y after procedure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334647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Anastomotic stenosis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9 (26.5%)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&lt;0.001*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733082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Reflux esophagitis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5 (15.2%)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0.020*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792952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    L.A. classification (Grade A/B/C/D)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2/2/1/0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Ｐゴシック" pitchFamily="50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421960"/>
                  </a:ext>
                </a:extLst>
              </a:tr>
              <a:tr h="360771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itchFamily="50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511097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5EF0AC-0658-47E5-9748-E1D0615E18D1}"/>
              </a:ext>
            </a:extLst>
          </p:cNvPr>
          <p:cNvSpPr txBox="1"/>
          <p:nvPr/>
        </p:nvSpPr>
        <p:spPr>
          <a:xfrm>
            <a:off x="388593" y="793148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6D2B0A-E75C-4833-B198-0ACAD0C43E9D}"/>
              </a:ext>
            </a:extLst>
          </p:cNvPr>
          <p:cNvSpPr txBox="1"/>
          <p:nvPr/>
        </p:nvSpPr>
        <p:spPr>
          <a:xfrm>
            <a:off x="2096910" y="101601"/>
            <a:ext cx="266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Hasegawa T. et al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364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910</TotalTime>
  <Words>515</Words>
  <Application>Microsoft Office PowerPoint</Application>
  <PresentationFormat>A4 210 x 297 mm</PresentationFormat>
  <Paragraphs>198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長谷川 毅</dc:creator>
  <cp:lastModifiedBy>長谷川 毅</cp:lastModifiedBy>
  <cp:revision>24</cp:revision>
  <cp:lastPrinted>2023-10-19T14:45:47Z</cp:lastPrinted>
  <dcterms:created xsi:type="dcterms:W3CDTF">2022-05-11T13:46:15Z</dcterms:created>
  <dcterms:modified xsi:type="dcterms:W3CDTF">2023-10-19T15:53:51Z</dcterms:modified>
</cp:coreProperties>
</file>