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352" autoAdjust="0"/>
    <p:restoredTop sz="94660"/>
  </p:normalViewPr>
  <p:slideViewPr>
    <p:cSldViewPr snapToGrid="0">
      <p:cViewPr varScale="1">
        <p:scale>
          <a:sx n="96" d="100"/>
          <a:sy n="96" d="100"/>
        </p:scale>
        <p:origin x="45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H:\paper\paper&#20316;&#25104;&#20013;\PG%20reconstruction-EG%20vs%20DTR\submit\LAOS\&#20877;&#35299;&#26512;-DFT&#25244;&#12365;\20231021-PGreconstruction-EGvsSOFYvsDTR-BW&#12394;&#12393;-&#12414;&#12392;&#12417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H:\paper\paper&#20316;&#25104;&#20013;\PG%20reconstruction-EG%20vs%20DTR\submit\LAOS\&#20877;&#35299;&#26512;-DFT&#25244;&#12365;\20231021-PGreconstruction-EGvsSOFYvsDTR-BW&#12394;&#12393;-&#12414;&#12392;&#12417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H:\paper\paper&#20316;&#25104;&#20013;\PG%20reconstruction-EG%20vs%20DTR\submit\LAOS\&#20877;&#35299;&#26512;-DFT&#25244;&#12365;\20231021-PGreconstruction-EGvsSOFYvsDTR-BW&#12394;&#12393;-&#12414;&#12392;&#12417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H:\paper\paper&#20316;&#25104;&#20013;\PG%20reconstruction-EG%20vs%20DTR\submit\LAOS\&#20877;&#35299;&#26512;-DFT&#25244;&#12365;\20231021-PGreconstruction-EGvsSOFYvsDTR-BW&#12394;&#12393;-&#12414;&#12392;&#12417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H:\paper\paper&#20316;&#25104;&#20013;\PG%20reconstruction-EG%20vs%20DTR\submit\LAOS\&#20877;&#35299;&#26512;-DFT&#25244;&#12365;\20231021-PGreconstruction-EGvsSOFYvsDTR-BW&#12394;&#12393;-&#12414;&#12392;&#12417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H:\paper\paper&#20316;&#25104;&#20013;\PG%20reconstruction-EG%20vs%20DTR\submit\LAOS\&#20877;&#35299;&#26512;-DFT&#25244;&#12365;\20231021-PGreconstruction-EGvsSOFYvsDTR-BW&#12394;&#12393;-&#12414;&#12392;&#12417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H:\paper\paper&#20316;&#25104;&#20013;\PG%20reconstruction-EG%20vs%20DTR\submit\LAOS\&#20877;&#35299;&#26512;-DFT&#25244;&#12365;\20231021-PGreconstruction-EGvsSOFYvsDTR-BW&#12394;&#12393;-&#12414;&#12392;&#12417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H:\paper\paper&#20316;&#25104;&#20013;\PG%20reconstruction-EG%20vs%20DTR\submit\LAOS\&#20877;&#35299;&#26512;-DFT&#25244;&#12365;\20231021-PGreconstruction-EGvsSOFYvsDTR-BW&#12394;&#12393;-&#12414;&#12392;&#12417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H:\paper\paper&#20316;&#25104;&#20013;\PG%20reconstruction-EG%20vs%20DTR\submit\LAOS\&#20877;&#35299;&#26512;-DFT&#25244;&#12365;\20231021-PGreconstruction-EGvsSOFYvsDTR-BW&#12394;&#12393;-&#12414;&#12392;&#12417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H:\paper\paper&#20316;&#25104;&#20013;\PG%20reconstruction-EG%20vs%20DTR\submit\LAOS\&#20877;&#35299;&#26512;-DFT&#25244;&#12365;\20231021-PGreconstruction-EGvsSOFYvsDTR-BW&#12394;&#12393;-&#12414;&#12392;&#12417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altLang="ja-JP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BW</a:t>
            </a:r>
            <a:endParaRPr lang="ja-JP" alt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'BW,BMI'!$A$3</c:f>
              <c:strCache>
                <c:ptCount val="1"/>
                <c:pt idx="0">
                  <c:v>convEG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'BW,BMI'!$B$2:$H$2</c:f>
              <c:strCache>
                <c:ptCount val="7"/>
                <c:pt idx="0">
                  <c:v>pre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</c:strCache>
            </c:strRef>
          </c:cat>
          <c:val>
            <c:numRef>
              <c:f>'BW,BMI'!$B$3:$H$3</c:f>
              <c:numCache>
                <c:formatCode>General</c:formatCode>
                <c:ptCount val="7"/>
                <c:pt idx="0">
                  <c:v>100</c:v>
                </c:pt>
                <c:pt idx="1">
                  <c:v>85.717662596529252</c:v>
                </c:pt>
                <c:pt idx="2">
                  <c:v>83.387291943503243</c:v>
                </c:pt>
                <c:pt idx="3">
                  <c:v>85.791358256203054</c:v>
                </c:pt>
                <c:pt idx="4">
                  <c:v>84.547297317924077</c:v>
                </c:pt>
                <c:pt idx="5">
                  <c:v>83.563728103177496</c:v>
                </c:pt>
                <c:pt idx="6">
                  <c:v>83.266468485336617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B4-44A6-901F-C86D860B4041}"/>
            </c:ext>
          </c:extLst>
        </c:ser>
        <c:ser>
          <c:idx val="1"/>
          <c:order val="1"/>
          <c:tx>
            <c:strRef>
              <c:f>'BW,BMI'!$A$5</c:f>
              <c:strCache>
                <c:ptCount val="1"/>
                <c:pt idx="0">
                  <c:v>SOFY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'BW,BMI'!$B$2:$H$2</c:f>
              <c:strCache>
                <c:ptCount val="7"/>
                <c:pt idx="0">
                  <c:v>pre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</c:strCache>
            </c:strRef>
          </c:cat>
          <c:val>
            <c:numRef>
              <c:f>'BW,BMI'!$B$5:$H$5</c:f>
              <c:numCache>
                <c:formatCode>General</c:formatCode>
                <c:ptCount val="7"/>
                <c:pt idx="0">
                  <c:v>100</c:v>
                </c:pt>
                <c:pt idx="1">
                  <c:v>85.576473761490803</c:v>
                </c:pt>
                <c:pt idx="2">
                  <c:v>84.788466295577223</c:v>
                </c:pt>
                <c:pt idx="3">
                  <c:v>87.747208698778906</c:v>
                </c:pt>
                <c:pt idx="4">
                  <c:v>84.701306151251757</c:v>
                </c:pt>
                <c:pt idx="5">
                  <c:v>84.226061631288843</c:v>
                </c:pt>
                <c:pt idx="6">
                  <c:v>83.996324252603841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B4-44A6-901F-C86D860B4041}"/>
            </c:ext>
          </c:extLst>
        </c:ser>
        <c:ser>
          <c:idx val="2"/>
          <c:order val="2"/>
          <c:tx>
            <c:strRef>
              <c:f>'BW,BMI'!$A$7</c:f>
              <c:strCache>
                <c:ptCount val="1"/>
                <c:pt idx="0">
                  <c:v>DTR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'BW,BMI'!$B$2:$H$2</c:f>
              <c:strCache>
                <c:ptCount val="7"/>
                <c:pt idx="0">
                  <c:v>pre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</c:strCache>
            </c:strRef>
          </c:cat>
          <c:val>
            <c:numRef>
              <c:f>'BW,BMI'!$B$7:$H$7</c:f>
              <c:numCache>
                <c:formatCode>General</c:formatCode>
                <c:ptCount val="7"/>
                <c:pt idx="0">
                  <c:v>100</c:v>
                </c:pt>
                <c:pt idx="1">
                  <c:v>88.865960345177101</c:v>
                </c:pt>
                <c:pt idx="2">
                  <c:v>85.372719852971059</c:v>
                </c:pt>
                <c:pt idx="3">
                  <c:v>85.476875034146829</c:v>
                </c:pt>
                <c:pt idx="4">
                  <c:v>88.6515769984656</c:v>
                </c:pt>
                <c:pt idx="5">
                  <c:v>87.371114472804024</c:v>
                </c:pt>
                <c:pt idx="6">
                  <c:v>87.875289286603859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DB4-44A6-901F-C86D860B40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036976"/>
        <c:axId val="173039088"/>
      </c:lineChart>
      <c:catAx>
        <c:axId val="17303697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73039088"/>
        <c:crosses val="autoZero"/>
        <c:auto val="1"/>
        <c:lblAlgn val="ctr"/>
        <c:lblOffset val="100"/>
        <c:noMultiLvlLbl val="0"/>
      </c:catAx>
      <c:valAx>
        <c:axId val="173039088"/>
        <c:scaling>
          <c:orientation val="minMax"/>
          <c:min val="75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730369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altLang="ja-JP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IMAC</a:t>
            </a:r>
            <a:endParaRPr lang="ja-JP" altLang="en-US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'Muscle index'!$A$27</c:f>
              <c:strCache>
                <c:ptCount val="1"/>
                <c:pt idx="0">
                  <c:v>convEG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'Muscle index'!$B$26:$E$26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'Muscle index'!$B$27:$E$27</c:f>
              <c:numCache>
                <c:formatCode>General</c:formatCode>
                <c:ptCount val="4"/>
                <c:pt idx="0">
                  <c:v>-0.41639384030180171</c:v>
                </c:pt>
                <c:pt idx="1">
                  <c:v>-0.68307085703894965</c:v>
                </c:pt>
                <c:pt idx="2">
                  <c:v>-0.60267645908010936</c:v>
                </c:pt>
                <c:pt idx="3">
                  <c:v>-0.66538799342422694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DC-4F41-97CC-AB2AD4D5DBE5}"/>
            </c:ext>
          </c:extLst>
        </c:ser>
        <c:ser>
          <c:idx val="1"/>
          <c:order val="1"/>
          <c:tx>
            <c:strRef>
              <c:f>'Muscle index'!$A$29</c:f>
              <c:strCache>
                <c:ptCount val="1"/>
                <c:pt idx="0">
                  <c:v>SOFY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'Muscle index'!$B$26:$E$26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'Muscle index'!$B$29:$E$29</c:f>
              <c:numCache>
                <c:formatCode>General</c:formatCode>
                <c:ptCount val="4"/>
                <c:pt idx="0">
                  <c:v>-0.43481841451253644</c:v>
                </c:pt>
                <c:pt idx="1">
                  <c:v>-0.61738825980245415</c:v>
                </c:pt>
                <c:pt idx="2">
                  <c:v>-0.57683089701190038</c:v>
                </c:pt>
                <c:pt idx="3">
                  <c:v>-0.47471531161211827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DC-4F41-97CC-AB2AD4D5DBE5}"/>
            </c:ext>
          </c:extLst>
        </c:ser>
        <c:ser>
          <c:idx val="2"/>
          <c:order val="2"/>
          <c:tx>
            <c:strRef>
              <c:f>'Muscle index'!$A$31</c:f>
              <c:strCache>
                <c:ptCount val="1"/>
                <c:pt idx="0">
                  <c:v>DTR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'Muscle index'!$B$26:$E$26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'Muscle index'!$B$31:$E$31</c:f>
              <c:numCache>
                <c:formatCode>General</c:formatCode>
                <c:ptCount val="4"/>
                <c:pt idx="0">
                  <c:v>-0.43224461769845718</c:v>
                </c:pt>
                <c:pt idx="1">
                  <c:v>-0.9159050576528468</c:v>
                </c:pt>
                <c:pt idx="2">
                  <c:v>-0.55312869779143903</c:v>
                </c:pt>
                <c:pt idx="3">
                  <c:v>-0.51936281416276686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0DC-4F41-97CC-AB2AD4D5DB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8135736"/>
        <c:axId val="578135032"/>
      </c:lineChart>
      <c:catAx>
        <c:axId val="578135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578135032"/>
        <c:crosses val="autoZero"/>
        <c:auto val="1"/>
        <c:lblAlgn val="ctr"/>
        <c:lblOffset val="100"/>
        <c:noMultiLvlLbl val="0"/>
      </c:catAx>
      <c:valAx>
        <c:axId val="57813503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578135736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altLang="ja-JP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BMI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'BW,BMI'!$A$18</c:f>
              <c:strCache>
                <c:ptCount val="1"/>
                <c:pt idx="0">
                  <c:v>convEG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'BW,BMI'!$B$17:$H$17</c:f>
              <c:strCache>
                <c:ptCount val="7"/>
                <c:pt idx="0">
                  <c:v>pre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</c:strCache>
            </c:strRef>
          </c:cat>
          <c:val>
            <c:numRef>
              <c:f>'BW,BMI'!$B$18:$H$18</c:f>
              <c:numCache>
                <c:formatCode>General</c:formatCode>
                <c:ptCount val="7"/>
                <c:pt idx="0">
                  <c:v>100</c:v>
                </c:pt>
                <c:pt idx="1">
                  <c:v>86.304511970425139</c:v>
                </c:pt>
                <c:pt idx="2">
                  <c:v>83.719131996597653</c:v>
                </c:pt>
                <c:pt idx="3">
                  <c:v>86.453014788734762</c:v>
                </c:pt>
                <c:pt idx="4">
                  <c:v>85.018902762269818</c:v>
                </c:pt>
                <c:pt idx="5">
                  <c:v>84.251528426558863</c:v>
                </c:pt>
                <c:pt idx="6">
                  <c:v>83.867216101456236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5F0-4F6C-AAD9-854745E7BAB3}"/>
            </c:ext>
          </c:extLst>
        </c:ser>
        <c:ser>
          <c:idx val="1"/>
          <c:order val="1"/>
          <c:tx>
            <c:strRef>
              <c:f>'BW,BMI'!$A$20</c:f>
              <c:strCache>
                <c:ptCount val="1"/>
                <c:pt idx="0">
                  <c:v>SOFY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'BW,BMI'!$B$17:$H$17</c:f>
              <c:strCache>
                <c:ptCount val="7"/>
                <c:pt idx="0">
                  <c:v>pre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</c:strCache>
            </c:strRef>
          </c:cat>
          <c:val>
            <c:numRef>
              <c:f>'BW,BMI'!$B$20:$H$20</c:f>
              <c:numCache>
                <c:formatCode>General</c:formatCode>
                <c:ptCount val="7"/>
                <c:pt idx="0">
                  <c:v>100</c:v>
                </c:pt>
                <c:pt idx="1">
                  <c:v>87.298207516449267</c:v>
                </c:pt>
                <c:pt idx="2">
                  <c:v>86.496716551463464</c:v>
                </c:pt>
                <c:pt idx="3">
                  <c:v>89.321445650358569</c:v>
                </c:pt>
                <c:pt idx="4">
                  <c:v>86.519395037545991</c:v>
                </c:pt>
                <c:pt idx="5">
                  <c:v>86.438347929523871</c:v>
                </c:pt>
                <c:pt idx="6">
                  <c:v>85.653097443808662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5F0-4F6C-AAD9-854745E7BAB3}"/>
            </c:ext>
          </c:extLst>
        </c:ser>
        <c:ser>
          <c:idx val="2"/>
          <c:order val="2"/>
          <c:tx>
            <c:strRef>
              <c:f>'BW,BMI'!$A$22</c:f>
              <c:strCache>
                <c:ptCount val="1"/>
                <c:pt idx="0">
                  <c:v>DTR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'BW,BMI'!$B$17:$H$17</c:f>
              <c:strCache>
                <c:ptCount val="7"/>
                <c:pt idx="0">
                  <c:v>pre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</c:strCache>
            </c:strRef>
          </c:cat>
          <c:val>
            <c:numRef>
              <c:f>'BW,BMI'!$B$22:$H$22</c:f>
              <c:numCache>
                <c:formatCode>General</c:formatCode>
                <c:ptCount val="7"/>
                <c:pt idx="0">
                  <c:v>100</c:v>
                </c:pt>
                <c:pt idx="1">
                  <c:v>88.903048439326867</c:v>
                </c:pt>
                <c:pt idx="2">
                  <c:v>85.405068138846758</c:v>
                </c:pt>
                <c:pt idx="3">
                  <c:v>84.815783336864456</c:v>
                </c:pt>
                <c:pt idx="4">
                  <c:v>89.143209355775099</c:v>
                </c:pt>
                <c:pt idx="5">
                  <c:v>87.368531030981401</c:v>
                </c:pt>
                <c:pt idx="6">
                  <c:v>88.246868605079214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5F0-4F6C-AAD9-854745E7BA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6327128"/>
        <c:axId val="596329944"/>
      </c:lineChart>
      <c:catAx>
        <c:axId val="59632712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596329944"/>
        <c:crosses val="autoZero"/>
        <c:auto val="1"/>
        <c:lblAlgn val="ctr"/>
        <c:lblOffset val="100"/>
        <c:noMultiLvlLbl val="0"/>
      </c:catAx>
      <c:valAx>
        <c:axId val="596329944"/>
        <c:scaling>
          <c:orientation val="minMax"/>
          <c:min val="75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5963271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altLang="ja-JP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TLC</a:t>
            </a:r>
            <a:endParaRPr lang="ja-JP" altLang="en-US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Labo!$A$2</c:f>
              <c:strCache>
                <c:ptCount val="1"/>
                <c:pt idx="0">
                  <c:v>convEG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Labo!$B$1:$E$1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Labo!$B$2:$E$2</c:f>
              <c:numCache>
                <c:formatCode>General</c:formatCode>
                <c:ptCount val="4"/>
                <c:pt idx="0">
                  <c:v>100</c:v>
                </c:pt>
                <c:pt idx="1">
                  <c:v>99.490044411735283</c:v>
                </c:pt>
                <c:pt idx="2">
                  <c:v>102.59221624854676</c:v>
                </c:pt>
                <c:pt idx="3">
                  <c:v>62.633702538298017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2E8-4378-9B07-AC3FFB1DFAC5}"/>
            </c:ext>
          </c:extLst>
        </c:ser>
        <c:ser>
          <c:idx val="1"/>
          <c:order val="1"/>
          <c:tx>
            <c:strRef>
              <c:f>Labo!$A$4</c:f>
              <c:strCache>
                <c:ptCount val="1"/>
                <c:pt idx="0">
                  <c:v>SOFY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Labo!$B$1:$E$1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Labo!$B$4:$E$4</c:f>
              <c:numCache>
                <c:formatCode>General</c:formatCode>
                <c:ptCount val="4"/>
                <c:pt idx="0">
                  <c:v>100</c:v>
                </c:pt>
                <c:pt idx="1">
                  <c:v>111.96716404447476</c:v>
                </c:pt>
                <c:pt idx="2">
                  <c:v>100.06544277472427</c:v>
                </c:pt>
                <c:pt idx="3">
                  <c:v>81.103768828874379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2E8-4378-9B07-AC3FFB1DFAC5}"/>
            </c:ext>
          </c:extLst>
        </c:ser>
        <c:ser>
          <c:idx val="2"/>
          <c:order val="2"/>
          <c:tx>
            <c:strRef>
              <c:f>Labo!$A$6</c:f>
              <c:strCache>
                <c:ptCount val="1"/>
                <c:pt idx="0">
                  <c:v>DTR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Labo!$B$1:$E$1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Labo!$B$6:$E$6</c:f>
              <c:numCache>
                <c:formatCode>General</c:formatCode>
                <c:ptCount val="4"/>
                <c:pt idx="0">
                  <c:v>100</c:v>
                </c:pt>
                <c:pt idx="1">
                  <c:v>91.522629353857951</c:v>
                </c:pt>
                <c:pt idx="2">
                  <c:v>79.850945635381834</c:v>
                </c:pt>
                <c:pt idx="3">
                  <c:v>86.68214806466662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2E8-4378-9B07-AC3FFB1DF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6323256"/>
        <c:axId val="596328536"/>
      </c:lineChart>
      <c:catAx>
        <c:axId val="59632325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596328536"/>
        <c:crosses val="autoZero"/>
        <c:auto val="1"/>
        <c:lblAlgn val="ctr"/>
        <c:lblOffset val="100"/>
        <c:noMultiLvlLbl val="0"/>
      </c:catAx>
      <c:valAx>
        <c:axId val="59632853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5963232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altLang="ja-JP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endParaRPr lang="ja-JP" altLang="en-US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Labo!$G$2</c:f>
              <c:strCache>
                <c:ptCount val="1"/>
                <c:pt idx="0">
                  <c:v>convEG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Labo!$H$1:$K$1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Labo!$H$2:$K$2</c:f>
              <c:numCache>
                <c:formatCode>General</c:formatCode>
                <c:ptCount val="4"/>
                <c:pt idx="0">
                  <c:v>100</c:v>
                </c:pt>
                <c:pt idx="1">
                  <c:v>105.00099211387142</c:v>
                </c:pt>
                <c:pt idx="2">
                  <c:v>102.13570958638894</c:v>
                </c:pt>
                <c:pt idx="3">
                  <c:v>105.56053324317492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F2-44B8-B83D-AB396C383A94}"/>
            </c:ext>
          </c:extLst>
        </c:ser>
        <c:ser>
          <c:idx val="1"/>
          <c:order val="1"/>
          <c:tx>
            <c:strRef>
              <c:f>Labo!$G$4</c:f>
              <c:strCache>
                <c:ptCount val="1"/>
                <c:pt idx="0">
                  <c:v>SOFY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Labo!$H$1:$K$1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Labo!$H$4:$K$4</c:f>
              <c:numCache>
                <c:formatCode>General</c:formatCode>
                <c:ptCount val="4"/>
                <c:pt idx="0">
                  <c:v>100</c:v>
                </c:pt>
                <c:pt idx="1">
                  <c:v>94.191230859123564</c:v>
                </c:pt>
                <c:pt idx="2">
                  <c:v>93.909518134653382</c:v>
                </c:pt>
                <c:pt idx="3">
                  <c:v>92.886991177527307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3F2-44B8-B83D-AB396C383A94}"/>
            </c:ext>
          </c:extLst>
        </c:ser>
        <c:ser>
          <c:idx val="2"/>
          <c:order val="2"/>
          <c:tx>
            <c:strRef>
              <c:f>Labo!$G$6</c:f>
              <c:strCache>
                <c:ptCount val="1"/>
                <c:pt idx="0">
                  <c:v>DTR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Labo!$H$1:$K$1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Labo!$H$6:$K$6</c:f>
              <c:numCache>
                <c:formatCode>General</c:formatCode>
                <c:ptCount val="4"/>
                <c:pt idx="0">
                  <c:v>100</c:v>
                </c:pt>
                <c:pt idx="1">
                  <c:v>92.751408537510216</c:v>
                </c:pt>
                <c:pt idx="2">
                  <c:v>94.293651382488591</c:v>
                </c:pt>
                <c:pt idx="3">
                  <c:v>95.957705816366996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3F2-44B8-B83D-AB396C383A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3607064"/>
        <c:axId val="483607416"/>
      </c:lineChart>
      <c:catAx>
        <c:axId val="48360706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483607416"/>
        <c:crosses val="autoZero"/>
        <c:auto val="1"/>
        <c:lblAlgn val="ctr"/>
        <c:lblOffset val="100"/>
        <c:noMultiLvlLbl val="0"/>
      </c:catAx>
      <c:valAx>
        <c:axId val="48360741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48360706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altLang="ja-JP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endParaRPr lang="ja-JP" altLang="en-US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Labo!$A$13</c:f>
              <c:strCache>
                <c:ptCount val="1"/>
                <c:pt idx="0">
                  <c:v>convEG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Labo!$B$12:$E$12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Labo!$B$13:$E$13</c:f>
              <c:numCache>
                <c:formatCode>General</c:formatCode>
                <c:ptCount val="4"/>
                <c:pt idx="0">
                  <c:v>100</c:v>
                </c:pt>
                <c:pt idx="1">
                  <c:v>102.26865509327364</c:v>
                </c:pt>
                <c:pt idx="2">
                  <c:v>104.44969299979567</c:v>
                </c:pt>
                <c:pt idx="3">
                  <c:v>101.57315014956203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6D-4826-843D-FFDE9C199AD0}"/>
            </c:ext>
          </c:extLst>
        </c:ser>
        <c:ser>
          <c:idx val="1"/>
          <c:order val="1"/>
          <c:tx>
            <c:strRef>
              <c:f>Labo!$A$15</c:f>
              <c:strCache>
                <c:ptCount val="1"/>
                <c:pt idx="0">
                  <c:v>SOFY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Labo!$B$12:$E$12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Labo!$B$15:$E$15</c:f>
              <c:numCache>
                <c:formatCode>General</c:formatCode>
                <c:ptCount val="4"/>
                <c:pt idx="0">
                  <c:v>100</c:v>
                </c:pt>
                <c:pt idx="1">
                  <c:v>98.784543583058806</c:v>
                </c:pt>
                <c:pt idx="2">
                  <c:v>99.30157898535019</c:v>
                </c:pt>
                <c:pt idx="3">
                  <c:v>98.804509450101946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B6D-4826-843D-FFDE9C199AD0}"/>
            </c:ext>
          </c:extLst>
        </c:ser>
        <c:ser>
          <c:idx val="2"/>
          <c:order val="2"/>
          <c:tx>
            <c:strRef>
              <c:f>Labo!$A$17</c:f>
              <c:strCache>
                <c:ptCount val="1"/>
                <c:pt idx="0">
                  <c:v>DTR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Labo!$B$12:$E$12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Labo!$B$17:$E$17</c:f>
              <c:numCache>
                <c:formatCode>General</c:formatCode>
                <c:ptCount val="4"/>
                <c:pt idx="0">
                  <c:v>100</c:v>
                </c:pt>
                <c:pt idx="1">
                  <c:v>96.301557803056426</c:v>
                </c:pt>
                <c:pt idx="2">
                  <c:v>96.1272673279</c:v>
                </c:pt>
                <c:pt idx="3">
                  <c:v>95.103190107803044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B6D-4826-843D-FFDE9C199A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2426168"/>
        <c:axId val="602429336"/>
      </c:lineChart>
      <c:catAx>
        <c:axId val="60242616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602429336"/>
        <c:crosses val="autoZero"/>
        <c:auto val="1"/>
        <c:lblAlgn val="ctr"/>
        <c:lblOffset val="100"/>
        <c:noMultiLvlLbl val="0"/>
      </c:catAx>
      <c:valAx>
        <c:axId val="60242933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6024261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altLang="ja-JP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Alb</a:t>
            </a:r>
            <a:endParaRPr lang="ja-JP" altLang="en-US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Labo!$G$13</c:f>
              <c:strCache>
                <c:ptCount val="1"/>
                <c:pt idx="0">
                  <c:v>convEG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Labo!$H$12:$K$12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Labo!$H$13:$K$13</c:f>
              <c:numCache>
                <c:formatCode>General</c:formatCode>
                <c:ptCount val="4"/>
                <c:pt idx="0">
                  <c:v>100</c:v>
                </c:pt>
                <c:pt idx="1">
                  <c:v>101.12352172210369</c:v>
                </c:pt>
                <c:pt idx="2">
                  <c:v>105.475958081141</c:v>
                </c:pt>
                <c:pt idx="3">
                  <c:v>101.23664362036455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1EE-4BFC-B675-0C3B9D6852F9}"/>
            </c:ext>
          </c:extLst>
        </c:ser>
        <c:ser>
          <c:idx val="1"/>
          <c:order val="1"/>
          <c:tx>
            <c:strRef>
              <c:f>Labo!$G$15</c:f>
              <c:strCache>
                <c:ptCount val="1"/>
                <c:pt idx="0">
                  <c:v>SOFY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Labo!$H$12:$K$12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Labo!$H$15:$K$15</c:f>
              <c:numCache>
                <c:formatCode>General</c:formatCode>
                <c:ptCount val="4"/>
                <c:pt idx="0">
                  <c:v>100</c:v>
                </c:pt>
                <c:pt idx="1">
                  <c:v>101.20817133982324</c:v>
                </c:pt>
                <c:pt idx="2">
                  <c:v>100.2220474129886</c:v>
                </c:pt>
                <c:pt idx="3">
                  <c:v>101.24765307678742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1EE-4BFC-B675-0C3B9D6852F9}"/>
            </c:ext>
          </c:extLst>
        </c:ser>
        <c:ser>
          <c:idx val="2"/>
          <c:order val="2"/>
          <c:tx>
            <c:strRef>
              <c:f>Labo!$G$17</c:f>
              <c:strCache>
                <c:ptCount val="1"/>
                <c:pt idx="0">
                  <c:v>DTR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Labo!$H$12:$K$12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Labo!$H$17:$K$17</c:f>
              <c:numCache>
                <c:formatCode>General</c:formatCode>
                <c:ptCount val="4"/>
                <c:pt idx="0">
                  <c:v>100</c:v>
                </c:pt>
                <c:pt idx="1">
                  <c:v>96.694448418853355</c:v>
                </c:pt>
                <c:pt idx="2">
                  <c:v>97.428913125969416</c:v>
                </c:pt>
                <c:pt idx="3">
                  <c:v>96.175305446756624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1EE-4BFC-B675-0C3B9D6852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2079560"/>
        <c:axId val="602079208"/>
      </c:lineChart>
      <c:catAx>
        <c:axId val="602079560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602079208"/>
        <c:crosses val="autoZero"/>
        <c:auto val="1"/>
        <c:lblAlgn val="ctr"/>
        <c:lblOffset val="100"/>
        <c:noMultiLvlLbl val="0"/>
      </c:catAx>
      <c:valAx>
        <c:axId val="60207920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6020795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altLang="ja-JP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PNI</a:t>
            </a:r>
            <a:endParaRPr lang="ja-JP" altLang="en-US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Labo!$M$2</c:f>
              <c:strCache>
                <c:ptCount val="1"/>
                <c:pt idx="0">
                  <c:v>convEG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Labo!$N$1:$Q$1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Labo!$N$2:$Q$2</c:f>
              <c:numCache>
                <c:formatCode>General</c:formatCode>
                <c:ptCount val="4"/>
                <c:pt idx="0">
                  <c:v>100</c:v>
                </c:pt>
                <c:pt idx="1">
                  <c:v>99.14314446642841</c:v>
                </c:pt>
                <c:pt idx="2">
                  <c:v>103.28562145467504</c:v>
                </c:pt>
                <c:pt idx="3">
                  <c:v>93.779498201423095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AC8-43F8-8930-802573B91FC3}"/>
            </c:ext>
          </c:extLst>
        </c:ser>
        <c:ser>
          <c:idx val="1"/>
          <c:order val="1"/>
          <c:tx>
            <c:strRef>
              <c:f>Labo!$M$4</c:f>
              <c:strCache>
                <c:ptCount val="1"/>
                <c:pt idx="0">
                  <c:v>SOFY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Labo!$N$1:$Q$1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Labo!$N$4:$Q$4</c:f>
              <c:numCache>
                <c:formatCode>General</c:formatCode>
                <c:ptCount val="4"/>
                <c:pt idx="0">
                  <c:v>100</c:v>
                </c:pt>
                <c:pt idx="1">
                  <c:v>102.57109352949361</c:v>
                </c:pt>
                <c:pt idx="2">
                  <c:v>100.8829793538945</c:v>
                </c:pt>
                <c:pt idx="3">
                  <c:v>101.48961865281684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AC8-43F8-8930-802573B91FC3}"/>
            </c:ext>
          </c:extLst>
        </c:ser>
        <c:ser>
          <c:idx val="2"/>
          <c:order val="2"/>
          <c:tx>
            <c:strRef>
              <c:f>Labo!$M$6</c:f>
              <c:strCache>
                <c:ptCount val="1"/>
                <c:pt idx="0">
                  <c:v>DTR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Labo!$N$1:$Q$1</c:f>
              <c:strCache>
                <c:ptCount val="4"/>
                <c:pt idx="0">
                  <c:v>pre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</c:strCache>
            </c:strRef>
          </c:cat>
          <c:val>
            <c:numRef>
              <c:f>Labo!$N$6:$Q$6</c:f>
              <c:numCache>
                <c:formatCode>General</c:formatCode>
                <c:ptCount val="4"/>
                <c:pt idx="0">
                  <c:v>100</c:v>
                </c:pt>
                <c:pt idx="1">
                  <c:v>96.192014184357959</c:v>
                </c:pt>
                <c:pt idx="2">
                  <c:v>95.701257079916658</c:v>
                </c:pt>
                <c:pt idx="3">
                  <c:v>95.553038138895957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AC8-43F8-8930-802573B91F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2100680"/>
        <c:axId val="177208104"/>
      </c:lineChart>
      <c:catAx>
        <c:axId val="602100680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77208104"/>
        <c:crosses val="autoZero"/>
        <c:auto val="1"/>
        <c:lblAlgn val="ctr"/>
        <c:lblOffset val="100"/>
        <c:noMultiLvlLbl val="0"/>
      </c:catAx>
      <c:valAx>
        <c:axId val="17720810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6021006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altLang="ja-JP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PMI</a:t>
            </a:r>
            <a:endParaRPr lang="ja-JP" altLang="en-US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'Muscle index'!$A$3</c:f>
              <c:strCache>
                <c:ptCount val="1"/>
                <c:pt idx="0">
                  <c:v>convEG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'Muscle index'!$B$2:$H$2</c:f>
              <c:strCache>
                <c:ptCount val="7"/>
                <c:pt idx="0">
                  <c:v>pre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</c:strCache>
            </c:strRef>
          </c:cat>
          <c:val>
            <c:numRef>
              <c:f>'Muscle index'!$B$3:$H$3</c:f>
              <c:numCache>
                <c:formatCode>General</c:formatCode>
                <c:ptCount val="7"/>
                <c:pt idx="0">
                  <c:v>100</c:v>
                </c:pt>
                <c:pt idx="1">
                  <c:v>90.633563420560549</c:v>
                </c:pt>
                <c:pt idx="2">
                  <c:v>88.734740844216972</c:v>
                </c:pt>
                <c:pt idx="3">
                  <c:v>90.573900916603435</c:v>
                </c:pt>
                <c:pt idx="4">
                  <c:v>90.708163181818207</c:v>
                </c:pt>
                <c:pt idx="5">
                  <c:v>92.865344945020027</c:v>
                </c:pt>
                <c:pt idx="6">
                  <c:v>91.049155790548909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5DD-4E8B-B634-901CF22B4757}"/>
            </c:ext>
          </c:extLst>
        </c:ser>
        <c:ser>
          <c:idx val="1"/>
          <c:order val="1"/>
          <c:tx>
            <c:strRef>
              <c:f>'Muscle index'!$A$5</c:f>
              <c:strCache>
                <c:ptCount val="1"/>
                <c:pt idx="0">
                  <c:v>SOFY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  <a:prstDash val="solid"/>
              </a:ln>
              <a:effectLst/>
            </c:spPr>
          </c:marker>
          <c:cat>
            <c:strRef>
              <c:f>'Muscle index'!$B$2:$H$2</c:f>
              <c:strCache>
                <c:ptCount val="7"/>
                <c:pt idx="0">
                  <c:v>pre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</c:strCache>
            </c:strRef>
          </c:cat>
          <c:val>
            <c:numRef>
              <c:f>'Muscle index'!$B$5:$H$5</c:f>
              <c:numCache>
                <c:formatCode>General</c:formatCode>
                <c:ptCount val="7"/>
                <c:pt idx="0">
                  <c:v>100</c:v>
                </c:pt>
                <c:pt idx="1">
                  <c:v>94.469273928568924</c:v>
                </c:pt>
                <c:pt idx="2">
                  <c:v>93.59182059389056</c:v>
                </c:pt>
                <c:pt idx="3">
                  <c:v>93.920130661828168</c:v>
                </c:pt>
                <c:pt idx="4">
                  <c:v>89.823603150691895</c:v>
                </c:pt>
                <c:pt idx="5">
                  <c:v>86.927321410831851</c:v>
                </c:pt>
                <c:pt idx="6">
                  <c:v>87.257190121450563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5DD-4E8B-B634-901CF22B4757}"/>
            </c:ext>
          </c:extLst>
        </c:ser>
        <c:ser>
          <c:idx val="2"/>
          <c:order val="2"/>
          <c:tx>
            <c:strRef>
              <c:f>'Muscle index'!$A$7</c:f>
              <c:strCache>
                <c:ptCount val="1"/>
                <c:pt idx="0">
                  <c:v>DTR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'Muscle index'!$B$2:$H$2</c:f>
              <c:strCache>
                <c:ptCount val="7"/>
                <c:pt idx="0">
                  <c:v>pre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</c:strCache>
            </c:strRef>
          </c:cat>
          <c:val>
            <c:numRef>
              <c:f>'Muscle index'!$B$7:$H$7</c:f>
              <c:numCache>
                <c:formatCode>General</c:formatCode>
                <c:ptCount val="7"/>
                <c:pt idx="0">
                  <c:v>100</c:v>
                </c:pt>
                <c:pt idx="1">
                  <c:v>91.122759809786359</c:v>
                </c:pt>
                <c:pt idx="2">
                  <c:v>87.147400232977191</c:v>
                </c:pt>
                <c:pt idx="3">
                  <c:v>90.171624077055156</c:v>
                </c:pt>
                <c:pt idx="4">
                  <c:v>88.798124600944533</c:v>
                </c:pt>
                <c:pt idx="5">
                  <c:v>83.561017099901051</c:v>
                </c:pt>
                <c:pt idx="6">
                  <c:v>89.538995187829173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5DD-4E8B-B634-901CF22B47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6322552"/>
        <c:axId val="596323608"/>
      </c:lineChart>
      <c:catAx>
        <c:axId val="59632255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596323608"/>
        <c:crosses val="autoZero"/>
        <c:auto val="1"/>
        <c:lblAlgn val="ctr"/>
        <c:lblOffset val="100"/>
        <c:noMultiLvlLbl val="0"/>
      </c:catAx>
      <c:valAx>
        <c:axId val="596323608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5963225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altLang="ja-JP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SMI</a:t>
            </a:r>
            <a:endParaRPr lang="ja-JP" altLang="en-US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'Muscle index'!$A$15</c:f>
              <c:strCache>
                <c:ptCount val="1"/>
                <c:pt idx="0">
                  <c:v>convEG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'Muscle index'!$B$14:$H$14</c:f>
              <c:strCache>
                <c:ptCount val="7"/>
                <c:pt idx="0">
                  <c:v>pre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</c:strCache>
            </c:strRef>
          </c:cat>
          <c:val>
            <c:numRef>
              <c:f>'Muscle index'!$B$15:$H$15</c:f>
              <c:numCache>
                <c:formatCode>General</c:formatCode>
                <c:ptCount val="7"/>
                <c:pt idx="0">
                  <c:v>100</c:v>
                </c:pt>
                <c:pt idx="1">
                  <c:v>97.718832074723835</c:v>
                </c:pt>
                <c:pt idx="2">
                  <c:v>97.17974196785238</c:v>
                </c:pt>
                <c:pt idx="3">
                  <c:v>100.05542129904771</c:v>
                </c:pt>
                <c:pt idx="4">
                  <c:v>97.258724719311772</c:v>
                </c:pt>
                <c:pt idx="5">
                  <c:v>98.002660903436535</c:v>
                </c:pt>
                <c:pt idx="6">
                  <c:v>98.004881263393472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396-4383-A820-5737F6A91FFE}"/>
            </c:ext>
          </c:extLst>
        </c:ser>
        <c:ser>
          <c:idx val="1"/>
          <c:order val="1"/>
          <c:tx>
            <c:strRef>
              <c:f>'Muscle index'!$A$17</c:f>
              <c:strCache>
                <c:ptCount val="1"/>
                <c:pt idx="0">
                  <c:v>SOFY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'Muscle index'!$B$14:$H$14</c:f>
              <c:strCache>
                <c:ptCount val="7"/>
                <c:pt idx="0">
                  <c:v>pre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</c:strCache>
            </c:strRef>
          </c:cat>
          <c:val>
            <c:numRef>
              <c:f>'Muscle index'!$B$17:$H$17</c:f>
              <c:numCache>
                <c:formatCode>General</c:formatCode>
                <c:ptCount val="7"/>
                <c:pt idx="0">
                  <c:v>100</c:v>
                </c:pt>
                <c:pt idx="1">
                  <c:v>93.115813835309226</c:v>
                </c:pt>
                <c:pt idx="2">
                  <c:v>92.204309434814121</c:v>
                </c:pt>
                <c:pt idx="3">
                  <c:v>95.731820227036906</c:v>
                </c:pt>
                <c:pt idx="4">
                  <c:v>92.750180486208137</c:v>
                </c:pt>
                <c:pt idx="5">
                  <c:v>90.922829600974154</c:v>
                </c:pt>
                <c:pt idx="6">
                  <c:v>92.498494413971628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396-4383-A820-5737F6A91FFE}"/>
            </c:ext>
          </c:extLst>
        </c:ser>
        <c:ser>
          <c:idx val="2"/>
          <c:order val="2"/>
          <c:tx>
            <c:strRef>
              <c:f>'Muscle index'!$A$19</c:f>
              <c:strCache>
                <c:ptCount val="1"/>
                <c:pt idx="0">
                  <c:v>DTR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'Muscle index'!$B$14:$H$14</c:f>
              <c:strCache>
                <c:ptCount val="7"/>
                <c:pt idx="0">
                  <c:v>pre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</c:strCache>
            </c:strRef>
          </c:cat>
          <c:val>
            <c:numRef>
              <c:f>'Muscle index'!$B$19:$H$19</c:f>
              <c:numCache>
                <c:formatCode>General</c:formatCode>
                <c:ptCount val="7"/>
                <c:pt idx="0">
                  <c:v>100</c:v>
                </c:pt>
                <c:pt idx="1">
                  <c:v>95.782580925366162</c:v>
                </c:pt>
                <c:pt idx="2">
                  <c:v>95.585579169422729</c:v>
                </c:pt>
                <c:pt idx="3">
                  <c:v>94.064094101980928</c:v>
                </c:pt>
                <c:pt idx="4">
                  <c:v>95.635564985132106</c:v>
                </c:pt>
                <c:pt idx="5">
                  <c:v>95.276567669555078</c:v>
                </c:pt>
                <c:pt idx="6">
                  <c:v>96.800487994846662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396-4383-A820-5737F6A91F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6819096"/>
        <c:axId val="596820856"/>
      </c:lineChart>
      <c:catAx>
        <c:axId val="59681909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596820856"/>
        <c:crosses val="autoZero"/>
        <c:auto val="1"/>
        <c:lblAlgn val="ctr"/>
        <c:lblOffset val="100"/>
        <c:noMultiLvlLbl val="0"/>
      </c:catAx>
      <c:valAx>
        <c:axId val="596820856"/>
        <c:scaling>
          <c:orientation val="minMax"/>
          <c:min val="75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5968190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42CA-DDFD-45C1-8B1B-DEAC8502768B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F1ED-396C-4E5E-9B44-818C9928FB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9039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42CA-DDFD-45C1-8B1B-DEAC8502768B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F1ED-396C-4E5E-9B44-818C9928FB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3390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42CA-DDFD-45C1-8B1B-DEAC8502768B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F1ED-396C-4E5E-9B44-818C9928FB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8091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42CA-DDFD-45C1-8B1B-DEAC8502768B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F1ED-396C-4E5E-9B44-818C9928FB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9020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42CA-DDFD-45C1-8B1B-DEAC8502768B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F1ED-396C-4E5E-9B44-818C9928FB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6718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42CA-DDFD-45C1-8B1B-DEAC8502768B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F1ED-396C-4E5E-9B44-818C9928FB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891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42CA-DDFD-45C1-8B1B-DEAC8502768B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F1ED-396C-4E5E-9B44-818C9928FB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9273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42CA-DDFD-45C1-8B1B-DEAC8502768B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F1ED-396C-4E5E-9B44-818C9928FB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2012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42CA-DDFD-45C1-8B1B-DEAC8502768B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F1ED-396C-4E5E-9B44-818C9928FB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869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42CA-DDFD-45C1-8B1B-DEAC8502768B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F1ED-396C-4E5E-9B44-818C9928FB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7895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42CA-DDFD-45C1-8B1B-DEAC8502768B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F1ED-396C-4E5E-9B44-818C9928FB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7112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B42CA-DDFD-45C1-8B1B-DEAC8502768B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8F1ED-396C-4E5E-9B44-818C9928FB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2914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B8E8C81-A954-40AF-AEAF-84B9E6E5DFDF}"/>
              </a:ext>
            </a:extLst>
          </p:cNvPr>
          <p:cNvSpPr txBox="1"/>
          <p:nvPr/>
        </p:nvSpPr>
        <p:spPr>
          <a:xfrm>
            <a:off x="151943" y="382079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(%)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EEE1D4D-9305-4B1D-80F7-73EACDD17CD1}"/>
              </a:ext>
            </a:extLst>
          </p:cNvPr>
          <p:cNvSpPr txBox="1"/>
          <p:nvPr/>
        </p:nvSpPr>
        <p:spPr>
          <a:xfrm>
            <a:off x="3343693" y="382079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(%)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B958B97-70AD-4D05-AACB-FA5D83DAADE8}"/>
              </a:ext>
            </a:extLst>
          </p:cNvPr>
          <p:cNvSpPr txBox="1"/>
          <p:nvPr/>
        </p:nvSpPr>
        <p:spPr>
          <a:xfrm>
            <a:off x="190135" y="2414954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(%)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8FAA123-5363-4F52-8B98-18CC6F361796}"/>
              </a:ext>
            </a:extLst>
          </p:cNvPr>
          <p:cNvSpPr txBox="1"/>
          <p:nvPr/>
        </p:nvSpPr>
        <p:spPr>
          <a:xfrm>
            <a:off x="2855238" y="2414954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(%)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0D13DA5-82CC-494E-807D-76D9349F0FFC}"/>
              </a:ext>
            </a:extLst>
          </p:cNvPr>
          <p:cNvSpPr txBox="1"/>
          <p:nvPr/>
        </p:nvSpPr>
        <p:spPr>
          <a:xfrm>
            <a:off x="5731882" y="2450596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(%)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E948989-5968-4E71-849C-AA09FAD09B2B}"/>
              </a:ext>
            </a:extLst>
          </p:cNvPr>
          <p:cNvSpPr txBox="1"/>
          <p:nvPr/>
        </p:nvSpPr>
        <p:spPr>
          <a:xfrm>
            <a:off x="172882" y="4603260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(%)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4C26AA3-8B68-4A9C-B3F5-8D967520DE83}"/>
              </a:ext>
            </a:extLst>
          </p:cNvPr>
          <p:cNvSpPr txBox="1"/>
          <p:nvPr/>
        </p:nvSpPr>
        <p:spPr>
          <a:xfrm>
            <a:off x="2857803" y="4603260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(%)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D68EEFC-F584-4756-812B-97EF39E5850C}"/>
              </a:ext>
            </a:extLst>
          </p:cNvPr>
          <p:cNvSpPr txBox="1"/>
          <p:nvPr/>
        </p:nvSpPr>
        <p:spPr>
          <a:xfrm>
            <a:off x="2446784" y="2147117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(months)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A9E83A6-B0EA-4573-A213-EA5887FDACBF}"/>
              </a:ext>
            </a:extLst>
          </p:cNvPr>
          <p:cNvSpPr txBox="1"/>
          <p:nvPr/>
        </p:nvSpPr>
        <p:spPr>
          <a:xfrm>
            <a:off x="5865900" y="2144108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(months)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5A4037-77F4-41CA-9D95-8AC3ECD37430}"/>
              </a:ext>
            </a:extLst>
          </p:cNvPr>
          <p:cNvSpPr txBox="1"/>
          <p:nvPr/>
        </p:nvSpPr>
        <p:spPr>
          <a:xfrm>
            <a:off x="2190454" y="4306767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(months)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95B2726-E1D3-4C79-A592-CA05B0116EBF}"/>
              </a:ext>
            </a:extLst>
          </p:cNvPr>
          <p:cNvSpPr txBox="1"/>
          <p:nvPr/>
        </p:nvSpPr>
        <p:spPr>
          <a:xfrm>
            <a:off x="5010121" y="4327581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(months)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84D0977-536F-4F20-80DD-1DEC42CFBAC3}"/>
              </a:ext>
            </a:extLst>
          </p:cNvPr>
          <p:cNvSpPr txBox="1"/>
          <p:nvPr/>
        </p:nvSpPr>
        <p:spPr>
          <a:xfrm>
            <a:off x="7934630" y="4315047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(months)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1679968-FB36-4409-B0CA-F56ED03BE808}"/>
              </a:ext>
            </a:extLst>
          </p:cNvPr>
          <p:cNvSpPr txBox="1"/>
          <p:nvPr/>
        </p:nvSpPr>
        <p:spPr>
          <a:xfrm>
            <a:off x="4999065" y="6526950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(months)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B290BAC9-E617-4875-8B2B-998E3C6416D8}"/>
              </a:ext>
            </a:extLst>
          </p:cNvPr>
          <p:cNvSpPr txBox="1"/>
          <p:nvPr/>
        </p:nvSpPr>
        <p:spPr>
          <a:xfrm>
            <a:off x="2378399" y="6555930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(months)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523DF9F-4425-4358-AA32-A1FE62AAABCD}"/>
              </a:ext>
            </a:extLst>
          </p:cNvPr>
          <p:cNvSpPr txBox="1"/>
          <p:nvPr/>
        </p:nvSpPr>
        <p:spPr>
          <a:xfrm>
            <a:off x="6354299" y="205288"/>
            <a:ext cx="2587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1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0E3B9A4-CA08-B545-EC4E-77C67B20D003}"/>
              </a:ext>
            </a:extLst>
          </p:cNvPr>
          <p:cNvSpPr txBox="1"/>
          <p:nvPr/>
        </p:nvSpPr>
        <p:spPr>
          <a:xfrm>
            <a:off x="2040173" y="683206"/>
            <a:ext cx="826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n.s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1"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5C8F6AE-0E6C-51CA-AECB-15855668EA75}"/>
              </a:ext>
            </a:extLst>
          </p:cNvPr>
          <p:cNvSpPr txBox="1"/>
          <p:nvPr/>
        </p:nvSpPr>
        <p:spPr>
          <a:xfrm>
            <a:off x="5402523" y="682336"/>
            <a:ext cx="826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n.s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1"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4418187-CFCC-D73B-2629-96A98BF576BA}"/>
              </a:ext>
            </a:extLst>
          </p:cNvPr>
          <p:cNvSpPr txBox="1"/>
          <p:nvPr/>
        </p:nvSpPr>
        <p:spPr>
          <a:xfrm>
            <a:off x="4585404" y="3190209"/>
            <a:ext cx="672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n.s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1"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E0784FB7-9217-A963-DB28-93352F66C2BA}"/>
              </a:ext>
            </a:extLst>
          </p:cNvPr>
          <p:cNvSpPr txBox="1"/>
          <p:nvPr/>
        </p:nvSpPr>
        <p:spPr>
          <a:xfrm>
            <a:off x="1965229" y="5346709"/>
            <a:ext cx="826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n.s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1"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4279DE5-1675-DED2-6681-A8741886A8D5}"/>
              </a:ext>
            </a:extLst>
          </p:cNvPr>
          <p:cNvSpPr txBox="1"/>
          <p:nvPr/>
        </p:nvSpPr>
        <p:spPr>
          <a:xfrm>
            <a:off x="7736493" y="3210976"/>
            <a:ext cx="826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n.s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1"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6" name="グラフ 35">
            <a:extLst>
              <a:ext uri="{FF2B5EF4-FFF2-40B4-BE49-F238E27FC236}">
                <a16:creationId xmlns:a16="http://schemas.microsoft.com/office/drawing/2014/main" id="{3575F6F9-9D80-4216-2BB1-D7EC3B14A2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0346824"/>
              </p:ext>
            </p:extLst>
          </p:nvPr>
        </p:nvGraphicFramePr>
        <p:xfrm>
          <a:off x="308686" y="281449"/>
          <a:ext cx="2784923" cy="2001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7" name="グラフ 36">
            <a:extLst>
              <a:ext uri="{FF2B5EF4-FFF2-40B4-BE49-F238E27FC236}">
                <a16:creationId xmlns:a16="http://schemas.microsoft.com/office/drawing/2014/main" id="{D553A041-85B7-F71E-7BB9-28DA197169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4619800"/>
              </p:ext>
            </p:extLst>
          </p:nvPr>
        </p:nvGraphicFramePr>
        <p:xfrm>
          <a:off x="3501714" y="227276"/>
          <a:ext cx="2993938" cy="2047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8" name="グラフ 37">
            <a:extLst>
              <a:ext uri="{FF2B5EF4-FFF2-40B4-BE49-F238E27FC236}">
                <a16:creationId xmlns:a16="http://schemas.microsoft.com/office/drawing/2014/main" id="{529C8748-91F9-9F13-27FC-18B527F782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3665679"/>
              </p:ext>
            </p:extLst>
          </p:nvPr>
        </p:nvGraphicFramePr>
        <p:xfrm>
          <a:off x="329744" y="2254885"/>
          <a:ext cx="2543653" cy="2184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9" name="グラフ 38">
            <a:extLst>
              <a:ext uri="{FF2B5EF4-FFF2-40B4-BE49-F238E27FC236}">
                <a16:creationId xmlns:a16="http://schemas.microsoft.com/office/drawing/2014/main" id="{F18F23B6-8E53-F536-5E63-1E4E95E8A1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6536494"/>
              </p:ext>
            </p:extLst>
          </p:nvPr>
        </p:nvGraphicFramePr>
        <p:xfrm>
          <a:off x="3001872" y="2239962"/>
          <a:ext cx="2657451" cy="2199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0" name="グラフ 39">
            <a:extLst>
              <a:ext uri="{FF2B5EF4-FFF2-40B4-BE49-F238E27FC236}">
                <a16:creationId xmlns:a16="http://schemas.microsoft.com/office/drawing/2014/main" id="{E7B6F50B-8109-7C3E-814C-E0D3FD3580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6926155"/>
              </p:ext>
            </p:extLst>
          </p:nvPr>
        </p:nvGraphicFramePr>
        <p:xfrm>
          <a:off x="5884907" y="2267571"/>
          <a:ext cx="2657451" cy="2180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1" name="グラフ 40">
            <a:extLst>
              <a:ext uri="{FF2B5EF4-FFF2-40B4-BE49-F238E27FC236}">
                <a16:creationId xmlns:a16="http://schemas.microsoft.com/office/drawing/2014/main" id="{73538C72-3055-DFE9-CF87-D9FADB8F3B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8398300"/>
              </p:ext>
            </p:extLst>
          </p:nvPr>
        </p:nvGraphicFramePr>
        <p:xfrm>
          <a:off x="322106" y="4447829"/>
          <a:ext cx="2610401" cy="2242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2" name="グラフ 41">
            <a:extLst>
              <a:ext uri="{FF2B5EF4-FFF2-40B4-BE49-F238E27FC236}">
                <a16:creationId xmlns:a16="http://schemas.microsoft.com/office/drawing/2014/main" id="{DDF5A9FD-6B92-6AC5-9D22-BE2AC34FC6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0004412"/>
              </p:ext>
            </p:extLst>
          </p:nvPr>
        </p:nvGraphicFramePr>
        <p:xfrm>
          <a:off x="3001873" y="4439860"/>
          <a:ext cx="2635649" cy="2213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4833C308-8D20-5AA9-C8C9-DC97DEB32B58}"/>
              </a:ext>
            </a:extLst>
          </p:cNvPr>
          <p:cNvGrpSpPr/>
          <p:nvPr/>
        </p:nvGrpSpPr>
        <p:grpSpPr>
          <a:xfrm>
            <a:off x="6426452" y="5058530"/>
            <a:ext cx="2608132" cy="1038819"/>
            <a:chOff x="6426452" y="5058530"/>
            <a:chExt cx="2608132" cy="1038819"/>
          </a:xfrm>
        </p:grpSpPr>
        <p:cxnSp>
          <p:nvCxnSpPr>
            <p:cNvPr id="44" name="直線コネクタ 43">
              <a:extLst>
                <a:ext uri="{FF2B5EF4-FFF2-40B4-BE49-F238E27FC236}">
                  <a16:creationId xmlns:a16="http://schemas.microsoft.com/office/drawing/2014/main" id="{EC4C8243-F9D7-3DA0-DFD3-E0EC6284E4B5}"/>
                </a:ext>
              </a:extLst>
            </p:cNvPr>
            <p:cNvCxnSpPr>
              <a:cxnSpLocks/>
            </p:cNvCxnSpPr>
            <p:nvPr/>
          </p:nvCxnSpPr>
          <p:spPr>
            <a:xfrm>
              <a:off x="6426452" y="5943460"/>
              <a:ext cx="29698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コネクタ 44">
              <a:extLst>
                <a:ext uri="{FF2B5EF4-FFF2-40B4-BE49-F238E27FC236}">
                  <a16:creationId xmlns:a16="http://schemas.microsoft.com/office/drawing/2014/main" id="{F6253548-E21C-6049-DA2F-BBB924176E54}"/>
                </a:ext>
              </a:extLst>
            </p:cNvPr>
            <p:cNvCxnSpPr>
              <a:cxnSpLocks/>
            </p:cNvCxnSpPr>
            <p:nvPr/>
          </p:nvCxnSpPr>
          <p:spPr>
            <a:xfrm>
              <a:off x="6426452" y="5580478"/>
              <a:ext cx="296984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A624D176-F8C6-9B5A-EBCA-BFB22303D37A}"/>
                </a:ext>
              </a:extLst>
            </p:cNvPr>
            <p:cNvSpPr txBox="1"/>
            <p:nvPr/>
          </p:nvSpPr>
          <p:spPr>
            <a:xfrm>
              <a:off x="6739205" y="5058530"/>
              <a:ext cx="16861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Conventional EG</a:t>
              </a:r>
              <a:endParaRPr kumimoji="1" lang="ja-JP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6BFCA636-E94E-6940-ED6B-A81331C1CB7D}"/>
                </a:ext>
              </a:extLst>
            </p:cNvPr>
            <p:cNvSpPr txBox="1"/>
            <p:nvPr/>
          </p:nvSpPr>
          <p:spPr>
            <a:xfrm>
              <a:off x="6738281" y="5789572"/>
              <a:ext cx="22963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Double</a:t>
              </a:r>
              <a:r>
                <a:rPr kumimoji="1" lang="ja-JP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Tract</a:t>
              </a:r>
              <a:r>
                <a:rPr kumimoji="1" lang="ja-JP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Reconstruction</a:t>
              </a:r>
              <a:endParaRPr kumimoji="1" lang="ja-JP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8" name="直線コネクタ 47">
              <a:extLst>
                <a:ext uri="{FF2B5EF4-FFF2-40B4-BE49-F238E27FC236}">
                  <a16:creationId xmlns:a16="http://schemas.microsoft.com/office/drawing/2014/main" id="{785E67B9-101C-DEC1-AE7B-4A91F4EBA1AA}"/>
                </a:ext>
              </a:extLst>
            </p:cNvPr>
            <p:cNvCxnSpPr>
              <a:cxnSpLocks/>
            </p:cNvCxnSpPr>
            <p:nvPr/>
          </p:nvCxnSpPr>
          <p:spPr>
            <a:xfrm>
              <a:off x="6426452" y="5212418"/>
              <a:ext cx="296984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8752D6CA-7DC6-3EF4-EAB7-2A261BB1CCB7}"/>
                </a:ext>
              </a:extLst>
            </p:cNvPr>
            <p:cNvSpPr txBox="1"/>
            <p:nvPr/>
          </p:nvSpPr>
          <p:spPr>
            <a:xfrm>
              <a:off x="6744960" y="5426590"/>
              <a:ext cx="16861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SOFY</a:t>
              </a:r>
              <a:endParaRPr kumimoji="1" lang="ja-JP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4D4B072-81A6-0650-AA89-0552492953B4}"/>
              </a:ext>
            </a:extLst>
          </p:cNvPr>
          <p:cNvSpPr txBox="1"/>
          <p:nvPr/>
        </p:nvSpPr>
        <p:spPr>
          <a:xfrm>
            <a:off x="6426451" y="6294268"/>
            <a:ext cx="22963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p&lt;0.05 (SOFY vs DTR) 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C71F0AFD-76EA-ED8D-E50C-EFD002CA755F}"/>
              </a:ext>
            </a:extLst>
          </p:cNvPr>
          <p:cNvSpPr txBox="1"/>
          <p:nvPr/>
        </p:nvSpPr>
        <p:spPr>
          <a:xfrm>
            <a:off x="1198984" y="3053754"/>
            <a:ext cx="265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endParaRPr kumimoji="1" lang="ja-JP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4008E000-57B7-EA44-AF35-351CE13C479D}"/>
              </a:ext>
            </a:extLst>
          </p:cNvPr>
          <p:cNvSpPr txBox="1"/>
          <p:nvPr/>
        </p:nvSpPr>
        <p:spPr>
          <a:xfrm>
            <a:off x="3893251" y="5169081"/>
            <a:ext cx="265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endParaRPr kumimoji="1" lang="ja-JP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210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1FE8C33-81CE-4196-9221-C255C3EE93DD}"/>
              </a:ext>
            </a:extLst>
          </p:cNvPr>
          <p:cNvSpPr txBox="1"/>
          <p:nvPr/>
        </p:nvSpPr>
        <p:spPr>
          <a:xfrm>
            <a:off x="2430279" y="4482697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(months)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2CBB713-6F1E-4DF4-A418-C46BC2BFED76}"/>
              </a:ext>
            </a:extLst>
          </p:cNvPr>
          <p:cNvSpPr txBox="1"/>
          <p:nvPr/>
        </p:nvSpPr>
        <p:spPr>
          <a:xfrm>
            <a:off x="5404035" y="4482697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(months)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F40444-DA8A-4F49-AB59-E29F0DA5EEBA}"/>
              </a:ext>
            </a:extLst>
          </p:cNvPr>
          <p:cNvSpPr txBox="1"/>
          <p:nvPr/>
        </p:nvSpPr>
        <p:spPr>
          <a:xfrm>
            <a:off x="8385907" y="2320003"/>
            <a:ext cx="648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(months)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CA38839-63D0-4DAA-AB3F-13276D4B235A}"/>
              </a:ext>
            </a:extLst>
          </p:cNvPr>
          <p:cNvSpPr txBox="1"/>
          <p:nvPr/>
        </p:nvSpPr>
        <p:spPr>
          <a:xfrm>
            <a:off x="41193" y="2438971"/>
            <a:ext cx="4116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(%)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ECA48AF-81F4-45FC-BE0C-74895EDAFC27}"/>
              </a:ext>
            </a:extLst>
          </p:cNvPr>
          <p:cNvSpPr txBox="1"/>
          <p:nvPr/>
        </p:nvSpPr>
        <p:spPr>
          <a:xfrm>
            <a:off x="3046484" y="2438971"/>
            <a:ext cx="4116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(%)</a:t>
            </a:r>
            <a:endParaRPr kumimoji="1" lang="ja-JP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A298D91-9AC7-4402-97A1-C8EE21CA9EBD}"/>
              </a:ext>
            </a:extLst>
          </p:cNvPr>
          <p:cNvSpPr txBox="1"/>
          <p:nvPr/>
        </p:nvSpPr>
        <p:spPr>
          <a:xfrm>
            <a:off x="3001521" y="1347331"/>
            <a:ext cx="3140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2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393668-963F-BA72-8D9A-649107B08A18}"/>
              </a:ext>
            </a:extLst>
          </p:cNvPr>
          <p:cNvSpPr txBox="1"/>
          <p:nvPr/>
        </p:nvSpPr>
        <p:spPr>
          <a:xfrm>
            <a:off x="2085416" y="2761785"/>
            <a:ext cx="826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n.s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1"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5B094E2-6AF1-9F1B-D21E-8F7E16C60684}"/>
              </a:ext>
            </a:extLst>
          </p:cNvPr>
          <p:cNvSpPr txBox="1"/>
          <p:nvPr/>
        </p:nvSpPr>
        <p:spPr>
          <a:xfrm>
            <a:off x="5173375" y="2561730"/>
            <a:ext cx="826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n.s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1"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40A96BA-5341-370F-65AA-4D2671AF5B11}"/>
              </a:ext>
            </a:extLst>
          </p:cNvPr>
          <p:cNvSpPr txBox="1"/>
          <p:nvPr/>
        </p:nvSpPr>
        <p:spPr>
          <a:xfrm>
            <a:off x="8089318" y="2981314"/>
            <a:ext cx="826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n.s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1"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グラフ 19">
            <a:extLst>
              <a:ext uri="{FF2B5EF4-FFF2-40B4-BE49-F238E27FC236}">
                <a16:creationId xmlns:a16="http://schemas.microsoft.com/office/drawing/2014/main" id="{1C131B59-225D-E8CE-EABC-997DD2429F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4307645"/>
              </p:ext>
            </p:extLst>
          </p:nvPr>
        </p:nvGraphicFramePr>
        <p:xfrm>
          <a:off x="60956" y="2275493"/>
          <a:ext cx="2836330" cy="2322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グラフ 20">
            <a:extLst>
              <a:ext uri="{FF2B5EF4-FFF2-40B4-BE49-F238E27FC236}">
                <a16:creationId xmlns:a16="http://schemas.microsoft.com/office/drawing/2014/main" id="{5847704C-1E1C-9817-239A-3EDF1957ED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6194694"/>
              </p:ext>
            </p:extLst>
          </p:nvPr>
        </p:nvGraphicFramePr>
        <p:xfrm>
          <a:off x="3072362" y="2275493"/>
          <a:ext cx="2901474" cy="2322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グラフ 21">
            <a:extLst>
              <a:ext uri="{FF2B5EF4-FFF2-40B4-BE49-F238E27FC236}">
                <a16:creationId xmlns:a16="http://schemas.microsoft.com/office/drawing/2014/main" id="{70717502-CF49-D504-6860-51DD8163B1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2827281"/>
              </p:ext>
            </p:extLst>
          </p:nvPr>
        </p:nvGraphicFramePr>
        <p:xfrm>
          <a:off x="6014183" y="2157127"/>
          <a:ext cx="2901474" cy="2322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7FD01812-0701-8ECF-C7D9-E6BC28FE2F9F}"/>
              </a:ext>
            </a:extLst>
          </p:cNvPr>
          <p:cNvGrpSpPr/>
          <p:nvPr/>
        </p:nvGrpSpPr>
        <p:grpSpPr>
          <a:xfrm>
            <a:off x="6426452" y="5058530"/>
            <a:ext cx="2608132" cy="1038819"/>
            <a:chOff x="6426452" y="5058530"/>
            <a:chExt cx="2608132" cy="1038819"/>
          </a:xfrm>
        </p:grpSpPr>
        <p:cxnSp>
          <p:nvCxnSpPr>
            <p:cNvPr id="6" name="直線コネクタ 5">
              <a:extLst>
                <a:ext uri="{FF2B5EF4-FFF2-40B4-BE49-F238E27FC236}">
                  <a16:creationId xmlns:a16="http://schemas.microsoft.com/office/drawing/2014/main" id="{09447655-718A-4F0E-A09E-FD0B76687C6B}"/>
                </a:ext>
              </a:extLst>
            </p:cNvPr>
            <p:cNvCxnSpPr>
              <a:cxnSpLocks/>
            </p:cNvCxnSpPr>
            <p:nvPr/>
          </p:nvCxnSpPr>
          <p:spPr>
            <a:xfrm>
              <a:off x="6426452" y="5943460"/>
              <a:ext cx="29698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40600AB3-240B-40C9-A20A-F355CCC3B9EF}"/>
                </a:ext>
              </a:extLst>
            </p:cNvPr>
            <p:cNvCxnSpPr>
              <a:cxnSpLocks/>
            </p:cNvCxnSpPr>
            <p:nvPr/>
          </p:nvCxnSpPr>
          <p:spPr>
            <a:xfrm>
              <a:off x="6426452" y="5580478"/>
              <a:ext cx="296984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EE4BBEF-FF12-472E-BC4E-7617BFFC3217}"/>
                </a:ext>
              </a:extLst>
            </p:cNvPr>
            <p:cNvSpPr txBox="1"/>
            <p:nvPr/>
          </p:nvSpPr>
          <p:spPr>
            <a:xfrm>
              <a:off x="6739205" y="5058530"/>
              <a:ext cx="16861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Conventional EG</a:t>
              </a:r>
              <a:endParaRPr kumimoji="1" lang="ja-JP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C999B5F3-A80D-477F-99C9-9E83BF538F37}"/>
                </a:ext>
              </a:extLst>
            </p:cNvPr>
            <p:cNvSpPr txBox="1"/>
            <p:nvPr/>
          </p:nvSpPr>
          <p:spPr>
            <a:xfrm>
              <a:off x="6738281" y="5789572"/>
              <a:ext cx="22963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Double</a:t>
              </a:r>
              <a:r>
                <a:rPr kumimoji="1" lang="ja-JP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Tract</a:t>
              </a:r>
              <a:r>
                <a:rPr kumimoji="1" lang="ja-JP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Reconstruction</a:t>
              </a:r>
              <a:endParaRPr kumimoji="1" lang="ja-JP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直線コネクタ 22">
              <a:extLst>
                <a:ext uri="{FF2B5EF4-FFF2-40B4-BE49-F238E27FC236}">
                  <a16:creationId xmlns:a16="http://schemas.microsoft.com/office/drawing/2014/main" id="{CA2E32EF-CE20-F137-F05F-7D8483C42EC6}"/>
                </a:ext>
              </a:extLst>
            </p:cNvPr>
            <p:cNvCxnSpPr>
              <a:cxnSpLocks/>
            </p:cNvCxnSpPr>
            <p:nvPr/>
          </p:nvCxnSpPr>
          <p:spPr>
            <a:xfrm>
              <a:off x="6426452" y="5212418"/>
              <a:ext cx="296984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7854DFC5-5E42-6287-B0C6-0E4ACE5BBC08}"/>
                </a:ext>
              </a:extLst>
            </p:cNvPr>
            <p:cNvSpPr txBox="1"/>
            <p:nvPr/>
          </p:nvSpPr>
          <p:spPr>
            <a:xfrm>
              <a:off x="6744960" y="5426590"/>
              <a:ext cx="16861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SOFY</a:t>
              </a:r>
              <a:endParaRPr kumimoji="1" lang="ja-JP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2568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385</TotalTime>
  <Words>110</Words>
  <Application>Microsoft Office PowerPoint</Application>
  <PresentationFormat>画面に合わせる (4:3)</PresentationFormat>
  <Paragraphs>48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長谷川 毅</dc:creator>
  <cp:lastModifiedBy>毅 長谷川</cp:lastModifiedBy>
  <cp:revision>10</cp:revision>
  <dcterms:created xsi:type="dcterms:W3CDTF">2023-04-07T06:43:31Z</dcterms:created>
  <dcterms:modified xsi:type="dcterms:W3CDTF">2023-10-31T11:05:58Z</dcterms:modified>
</cp:coreProperties>
</file>