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7" r:id="rId1"/>
  </p:sldMasterIdLst>
  <p:notesMasterIdLst>
    <p:notesMasterId r:id="rId5"/>
  </p:notesMasterIdLst>
  <p:sldIdLst>
    <p:sldId id="274" r:id="rId2"/>
    <p:sldId id="275" r:id="rId3"/>
    <p:sldId id="278" r:id="rId4"/>
  </p:sldIdLst>
  <p:sldSz cx="12801600" cy="9601200" type="A3"/>
  <p:notesSz cx="6797675" cy="9926638"/>
  <p:embeddedFontLst>
    <p:embeddedFont>
      <p:font typeface="나눔바른고딕" panose="020B0600000101010101" charset="-127"/>
      <p:regular r:id="rId6"/>
      <p:bold r:id="rId7"/>
    </p:embeddedFont>
    <p:embeddedFont>
      <p:font typeface="맑은 고딕" panose="020B0503020000020004" pitchFamily="50" charset="-127"/>
      <p:regular r:id="rId8"/>
      <p:bold r:id="rId9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7">
          <p15:clr>
            <a:srgbClr val="A4A3A4"/>
          </p15:clr>
        </p15:guide>
        <p15:guide id="2" orient="horz" pos="5791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orient="horz" pos="711">
          <p15:clr>
            <a:srgbClr val="A4A3A4"/>
          </p15:clr>
        </p15:guide>
        <p15:guide id="5" orient="horz" pos="2525">
          <p15:clr>
            <a:srgbClr val="A4A3A4"/>
          </p15:clr>
        </p15:guide>
        <p15:guide id="6" orient="horz" pos="3342">
          <p15:clr>
            <a:srgbClr val="A4A3A4"/>
          </p15:clr>
        </p15:guide>
        <p15:guide id="7" pos="4032">
          <p15:clr>
            <a:srgbClr val="A4A3A4"/>
          </p15:clr>
        </p15:guide>
        <p15:guide id="8" pos="4259">
          <p15:clr>
            <a:srgbClr val="A4A3A4"/>
          </p15:clr>
        </p15:guide>
        <p15:guide id="9" pos="3805">
          <p15:clr>
            <a:srgbClr val="A4A3A4"/>
          </p15:clr>
        </p15:guide>
        <p15:guide id="10" pos="7797">
          <p15:clr>
            <a:srgbClr val="A4A3A4"/>
          </p15:clr>
        </p15:guide>
        <p15:guide id="11" pos="267">
          <p15:clr>
            <a:srgbClr val="A4A3A4"/>
          </p15:clr>
        </p15:guide>
        <p15:guide id="12" pos="471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9" clrIdx="0"/>
  <p:cmAuthor id="1" name="Author" initials="Editor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0CA1"/>
    <a:srgbClr val="0A2642"/>
    <a:srgbClr val="010407"/>
    <a:srgbClr val="003366"/>
    <a:srgbClr val="FBFBFB"/>
    <a:srgbClr val="188DA8"/>
    <a:srgbClr val="1A4D75"/>
    <a:srgbClr val="ECECEC"/>
    <a:srgbClr val="20798E"/>
    <a:srgbClr val="AFD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99" autoAdjust="0"/>
    <p:restoredTop sz="94715" autoAdjust="0"/>
  </p:normalViewPr>
  <p:slideViewPr>
    <p:cSldViewPr showGuides="1">
      <p:cViewPr varScale="1">
        <p:scale>
          <a:sx n="83" d="100"/>
          <a:sy n="83" d="100"/>
        </p:scale>
        <p:origin x="1350" y="90"/>
      </p:cViewPr>
      <p:guideLst>
        <p:guide orient="horz" pos="257"/>
        <p:guide orient="horz" pos="5791"/>
        <p:guide orient="horz" pos="3024"/>
        <p:guide orient="horz" pos="711"/>
        <p:guide orient="horz" pos="2525"/>
        <p:guide orient="horz" pos="3342"/>
        <p:guide pos="4032"/>
        <p:guide pos="4259"/>
        <p:guide pos="3805"/>
        <p:guide pos="7797"/>
        <p:guide pos="267"/>
        <p:guide pos="47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804D1-0D36-43CE-AF11-E3DDC23455F5}" type="datetimeFigureOut">
              <a:rPr lang="ko-KR" altLang="en-US" smtClean="0"/>
              <a:t>2020-01-21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0CAF2-889C-47C8-BB52-56F131B9A1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2965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0CAF2-889C-47C8-BB52-56F131B9A11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375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0CAF2-889C-47C8-BB52-56F131B9A11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375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0CAF2-889C-47C8-BB52-56F131B9A11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375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1086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절 내부템플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 userDrawn="1"/>
        </p:nvGrpSpPr>
        <p:grpSpPr>
          <a:xfrm>
            <a:off x="464776" y="0"/>
            <a:ext cx="148530" cy="526354"/>
            <a:chOff x="288060" y="95944"/>
            <a:chExt cx="148530" cy="526354"/>
          </a:xfrm>
        </p:grpSpPr>
        <p:sp>
          <p:nvSpPr>
            <p:cNvPr id="2" name="타원 1"/>
            <p:cNvSpPr/>
            <p:nvPr userDrawn="1"/>
          </p:nvSpPr>
          <p:spPr>
            <a:xfrm>
              <a:off x="288060" y="473768"/>
              <a:ext cx="148530" cy="14853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5" name="직선 연결선 14"/>
            <p:cNvCxnSpPr/>
            <p:nvPr userDrawn="1"/>
          </p:nvCxnSpPr>
          <p:spPr>
            <a:xfrm flipH="1">
              <a:off x="361729" y="95944"/>
              <a:ext cx="596" cy="450544"/>
            </a:xfrm>
            <a:prstGeom prst="line">
              <a:avLst/>
            </a:prstGeom>
            <a:ln w="19050">
              <a:solidFill>
                <a:schemeClr val="tx2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/>
          <p:cNvGrpSpPr/>
          <p:nvPr userDrawn="1"/>
        </p:nvGrpSpPr>
        <p:grpSpPr>
          <a:xfrm>
            <a:off x="6789415" y="0"/>
            <a:ext cx="148530" cy="526354"/>
            <a:chOff x="288060" y="95944"/>
            <a:chExt cx="148530" cy="526354"/>
          </a:xfrm>
        </p:grpSpPr>
        <p:sp>
          <p:nvSpPr>
            <p:cNvPr id="12" name="타원 11"/>
            <p:cNvSpPr/>
            <p:nvPr userDrawn="1"/>
          </p:nvSpPr>
          <p:spPr>
            <a:xfrm>
              <a:off x="288060" y="473768"/>
              <a:ext cx="148530" cy="14853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3" name="직선 연결선 12"/>
            <p:cNvCxnSpPr/>
            <p:nvPr userDrawn="1"/>
          </p:nvCxnSpPr>
          <p:spPr>
            <a:xfrm>
              <a:off x="361729" y="95944"/>
              <a:ext cx="0" cy="450544"/>
            </a:xfrm>
            <a:prstGeom prst="line">
              <a:avLst/>
            </a:prstGeom>
            <a:ln w="19050">
              <a:solidFill>
                <a:schemeClr val="tx2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706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 userDrawn="1"/>
        </p:nvGrpSpPr>
        <p:grpSpPr>
          <a:xfrm>
            <a:off x="464776" y="0"/>
            <a:ext cx="148530" cy="526354"/>
            <a:chOff x="288060" y="95944"/>
            <a:chExt cx="148530" cy="526354"/>
          </a:xfrm>
        </p:grpSpPr>
        <p:sp>
          <p:nvSpPr>
            <p:cNvPr id="4" name="타원 3"/>
            <p:cNvSpPr/>
            <p:nvPr userDrawn="1"/>
          </p:nvSpPr>
          <p:spPr>
            <a:xfrm>
              <a:off x="288060" y="473768"/>
              <a:ext cx="148530" cy="14853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5" name="직선 연결선 4"/>
            <p:cNvCxnSpPr/>
            <p:nvPr userDrawn="1"/>
          </p:nvCxnSpPr>
          <p:spPr>
            <a:xfrm flipH="1">
              <a:off x="361729" y="95944"/>
              <a:ext cx="596" cy="450544"/>
            </a:xfrm>
            <a:prstGeom prst="line">
              <a:avLst/>
            </a:prstGeom>
            <a:ln w="19050">
              <a:solidFill>
                <a:schemeClr val="tx2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9213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절 타이틀템플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 userDrawn="1"/>
        </p:nvGrpSpPr>
        <p:grpSpPr>
          <a:xfrm>
            <a:off x="464776" y="-95944"/>
            <a:ext cx="148530" cy="622298"/>
            <a:chOff x="288060" y="0"/>
            <a:chExt cx="148530" cy="622298"/>
          </a:xfrm>
        </p:grpSpPr>
        <p:sp>
          <p:nvSpPr>
            <p:cNvPr id="2" name="타원 1"/>
            <p:cNvSpPr/>
            <p:nvPr userDrawn="1"/>
          </p:nvSpPr>
          <p:spPr>
            <a:xfrm>
              <a:off x="288060" y="473768"/>
              <a:ext cx="148530" cy="14853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5" name="직선 연결선 14"/>
            <p:cNvCxnSpPr/>
            <p:nvPr userDrawn="1"/>
          </p:nvCxnSpPr>
          <p:spPr>
            <a:xfrm>
              <a:off x="361729" y="0"/>
              <a:ext cx="0" cy="546488"/>
            </a:xfrm>
            <a:prstGeom prst="line">
              <a:avLst/>
            </a:prstGeom>
            <a:ln w="19050">
              <a:solidFill>
                <a:schemeClr val="tx2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그림 8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77000"/>
                    </a14:imgEffect>
                    <a14:imgEffect>
                      <a14:brightnessContrast bright="-3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42" t="29783" r="20913" b="29459"/>
          <a:stretch/>
        </p:blipFill>
        <p:spPr>
          <a:xfrm>
            <a:off x="6400800" y="6361549"/>
            <a:ext cx="6392886" cy="3263587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>
          <a:xfrm>
            <a:off x="6400800" y="6361549"/>
            <a:ext cx="6400798" cy="3255137"/>
          </a:xfrm>
          <a:prstGeom prst="rect">
            <a:avLst/>
          </a:prstGeom>
          <a:solidFill>
            <a:srgbClr val="0A264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5"/>
          <a:stretch/>
        </p:blipFill>
        <p:spPr>
          <a:xfrm>
            <a:off x="6400800" y="6240760"/>
            <a:ext cx="6624736" cy="136296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 rotWithShape="1"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5" r="48798" b="9512"/>
          <a:stretch/>
        </p:blipFill>
        <p:spPr>
          <a:xfrm>
            <a:off x="0" y="-1"/>
            <a:ext cx="6400800" cy="9625137"/>
          </a:xfrm>
          <a:prstGeom prst="rect">
            <a:avLst/>
          </a:prstGeom>
        </p:spPr>
      </p:pic>
      <p:sp>
        <p:nvSpPr>
          <p:cNvPr id="13" name="직사각형 12"/>
          <p:cNvSpPr/>
          <p:nvPr userDrawn="1"/>
        </p:nvSpPr>
        <p:spPr>
          <a:xfrm>
            <a:off x="-6152" y="-1"/>
            <a:ext cx="6400798" cy="9601201"/>
          </a:xfrm>
          <a:prstGeom prst="rect">
            <a:avLst/>
          </a:prstGeom>
          <a:solidFill>
            <a:srgbClr val="0A2642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581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566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2" r:id="rId3"/>
    <p:sldLayoutId id="2147483661" r:id="rId4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6.jpe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4402" y="336104"/>
            <a:ext cx="5616035" cy="307777"/>
          </a:xfrm>
          <a:prstGeom prst="rect">
            <a:avLst/>
          </a:prstGeom>
          <a:noFill/>
        </p:spPr>
        <p:txBody>
          <a:bodyPr wrap="square" lIns="252000" tIns="0" rIns="0" bIns="0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srgbClr val="1A4D75"/>
                </a:solidFill>
                <a:latin typeface="나눔바른고딕" pitchFamily="50" charset="-127"/>
                <a:ea typeface="나눔바른고딕" pitchFamily="50" charset="-127"/>
              </a:rPr>
              <a:t>Program for pulmonary rehabilitation</a:t>
            </a:r>
            <a:endParaRPr lang="ko-KR" altLang="en-US" sz="2000" spc="-150" dirty="0">
              <a:ln>
                <a:solidFill>
                  <a:srgbClr val="5559A3">
                    <a:shade val="50000"/>
                    <a:alpha val="0"/>
                  </a:srgbClr>
                </a:solidFill>
              </a:ln>
              <a:solidFill>
                <a:srgbClr val="1A4D75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1162" y="336104"/>
            <a:ext cx="5616575" cy="307777"/>
          </a:xfrm>
          <a:prstGeom prst="rect">
            <a:avLst/>
          </a:prstGeom>
          <a:noFill/>
        </p:spPr>
        <p:txBody>
          <a:bodyPr wrap="square" lIns="252000" tIns="0" rIns="0" bIns="0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srgbClr val="1A4D75"/>
                </a:solidFill>
                <a:latin typeface="나눔바른고딕" pitchFamily="50" charset="-127"/>
                <a:ea typeface="나눔바른고딕" pitchFamily="50" charset="-127"/>
              </a:rPr>
              <a:t>Program for pulmonary rehabilitation</a:t>
            </a:r>
            <a:endParaRPr lang="ko-KR" altLang="en-US" sz="2000" spc="-150" dirty="0">
              <a:ln>
                <a:solidFill>
                  <a:srgbClr val="5559A3">
                    <a:shade val="50000"/>
                    <a:alpha val="0"/>
                  </a:srgbClr>
                </a:solidFill>
              </a:ln>
              <a:solidFill>
                <a:srgbClr val="1A4D75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23863" y="840160"/>
            <a:ext cx="5616574" cy="361688"/>
            <a:chOff x="423863" y="1126155"/>
            <a:chExt cx="5616574" cy="3616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3" name="직사각형 152"/>
            <p:cNvSpPr/>
            <p:nvPr/>
          </p:nvSpPr>
          <p:spPr>
            <a:xfrm>
              <a:off x="604707" y="1126155"/>
              <a:ext cx="5435730" cy="361688"/>
            </a:xfrm>
            <a:prstGeom prst="rect">
              <a:avLst/>
            </a:pr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0" rIns="180000" bIns="0" rtlCol="0" anchor="ctr"/>
            <a:lstStyle/>
            <a:p>
              <a:pPr latinLnBrk="0">
                <a:lnSpc>
                  <a:spcPct val="110000"/>
                </a:lnSpc>
                <a:buClr>
                  <a:srgbClr val="1A4D75"/>
                </a:buClr>
              </a:pPr>
              <a:r>
                <a:rPr lang="en-US" altLang="ko-KR" sz="16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itchFamily="50" charset="-127"/>
                  <a:ea typeface="나눔바른고딕" pitchFamily="50" charset="-127"/>
                </a:rPr>
                <a:t>Introduction</a:t>
              </a:r>
              <a:endParaRPr lang="ko-KR" altLang="en-US" sz="16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  <p:sp>
          <p:nvSpPr>
            <p:cNvPr id="125" name="직사각형 54"/>
            <p:cNvSpPr/>
            <p:nvPr/>
          </p:nvSpPr>
          <p:spPr>
            <a:xfrm>
              <a:off x="423863" y="1126155"/>
              <a:ext cx="361688" cy="361688"/>
            </a:xfrm>
            <a:custGeom>
              <a:avLst/>
              <a:gdLst/>
              <a:ahLst/>
              <a:cxnLst/>
              <a:rect l="l" t="t" r="r" b="b"/>
              <a:pathLst>
                <a:path w="180000" h="180000">
                  <a:moveTo>
                    <a:pt x="0" y="0"/>
                  </a:moveTo>
                  <a:lnTo>
                    <a:pt x="30001" y="0"/>
                  </a:lnTo>
                  <a:lnTo>
                    <a:pt x="90000" y="0"/>
                  </a:lnTo>
                  <a:lnTo>
                    <a:pt x="149999" y="0"/>
                  </a:lnTo>
                  <a:cubicBezTo>
                    <a:pt x="166568" y="0"/>
                    <a:pt x="180000" y="13432"/>
                    <a:pt x="180000" y="30001"/>
                  </a:cubicBezTo>
                  <a:lnTo>
                    <a:pt x="180000" y="149999"/>
                  </a:lnTo>
                  <a:cubicBezTo>
                    <a:pt x="180000" y="166568"/>
                    <a:pt x="166568" y="180000"/>
                    <a:pt x="149999" y="180000"/>
                  </a:cubicBezTo>
                  <a:lnTo>
                    <a:pt x="30001" y="180000"/>
                  </a:lnTo>
                  <a:cubicBezTo>
                    <a:pt x="13432" y="180000"/>
                    <a:pt x="0" y="166568"/>
                    <a:pt x="0" y="149999"/>
                  </a:cubicBezTo>
                  <a:lnTo>
                    <a:pt x="0" y="90000"/>
                  </a:lnTo>
                  <a:lnTo>
                    <a:pt x="0" y="3000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en-US" altLang="ko-KR" sz="16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itchFamily="50" charset="-127"/>
                  <a:ea typeface="나눔바른고딕" pitchFamily="50" charset="-127"/>
                </a:rPr>
                <a:t>01</a:t>
              </a:r>
              <a:endParaRPr lang="ko-KR" altLang="en-US" sz="16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grpSp>
        <p:nvGrpSpPr>
          <p:cNvPr id="267" name="그룹 266"/>
          <p:cNvGrpSpPr/>
          <p:nvPr/>
        </p:nvGrpSpPr>
        <p:grpSpPr>
          <a:xfrm>
            <a:off x="6761162" y="842587"/>
            <a:ext cx="5616574" cy="361688"/>
            <a:chOff x="423863" y="1126155"/>
            <a:chExt cx="5616574" cy="3616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8" name="직사각형 267"/>
            <p:cNvSpPr/>
            <p:nvPr/>
          </p:nvSpPr>
          <p:spPr>
            <a:xfrm>
              <a:off x="604707" y="1126155"/>
              <a:ext cx="5435730" cy="361688"/>
            </a:xfrm>
            <a:prstGeom prst="rect">
              <a:avLst/>
            </a:pr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0" rIns="180000" bIns="0" rtlCol="0" anchor="ctr"/>
            <a:lstStyle/>
            <a:p>
              <a:pPr latinLnBrk="0">
                <a:lnSpc>
                  <a:spcPct val="110000"/>
                </a:lnSpc>
                <a:buClr>
                  <a:srgbClr val="1A4D75"/>
                </a:buClr>
              </a:pPr>
              <a:r>
                <a:rPr lang="en-US" altLang="ko-KR" sz="16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itchFamily="50" charset="-127"/>
                  <a:ea typeface="나눔바른고딕" pitchFamily="50" charset="-127"/>
                </a:rPr>
                <a:t>Methods for effective breathing</a:t>
              </a:r>
              <a:endParaRPr lang="ko-KR" altLang="en-US" sz="16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  <p:sp>
          <p:nvSpPr>
            <p:cNvPr id="269" name="직사각형 54"/>
            <p:cNvSpPr/>
            <p:nvPr/>
          </p:nvSpPr>
          <p:spPr>
            <a:xfrm>
              <a:off x="423863" y="1126155"/>
              <a:ext cx="361688" cy="361688"/>
            </a:xfrm>
            <a:custGeom>
              <a:avLst/>
              <a:gdLst/>
              <a:ahLst/>
              <a:cxnLst/>
              <a:rect l="l" t="t" r="r" b="b"/>
              <a:pathLst>
                <a:path w="180000" h="180000">
                  <a:moveTo>
                    <a:pt x="0" y="0"/>
                  </a:moveTo>
                  <a:lnTo>
                    <a:pt x="30001" y="0"/>
                  </a:lnTo>
                  <a:lnTo>
                    <a:pt x="90000" y="0"/>
                  </a:lnTo>
                  <a:lnTo>
                    <a:pt x="149999" y="0"/>
                  </a:lnTo>
                  <a:cubicBezTo>
                    <a:pt x="166568" y="0"/>
                    <a:pt x="180000" y="13432"/>
                    <a:pt x="180000" y="30001"/>
                  </a:cubicBezTo>
                  <a:lnTo>
                    <a:pt x="180000" y="149999"/>
                  </a:lnTo>
                  <a:cubicBezTo>
                    <a:pt x="180000" y="166568"/>
                    <a:pt x="166568" y="180000"/>
                    <a:pt x="149999" y="180000"/>
                  </a:cubicBezTo>
                  <a:lnTo>
                    <a:pt x="30001" y="180000"/>
                  </a:lnTo>
                  <a:cubicBezTo>
                    <a:pt x="13432" y="180000"/>
                    <a:pt x="0" y="166568"/>
                    <a:pt x="0" y="149999"/>
                  </a:cubicBezTo>
                  <a:lnTo>
                    <a:pt x="0" y="90000"/>
                  </a:lnTo>
                  <a:lnTo>
                    <a:pt x="0" y="3000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en-US" altLang="ko-KR" sz="16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itchFamily="50" charset="-127"/>
                  <a:ea typeface="나눔바른고딕" pitchFamily="50" charset="-127"/>
                </a:rPr>
                <a:t>02</a:t>
              </a:r>
              <a:endParaRPr lang="ko-KR" altLang="en-US" sz="16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676716" y="1780911"/>
            <a:ext cx="52920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Pulmonary rehabilitation is a comprehensive treatment including exercise,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education,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and nutritional support. It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enables patients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to improve their physical and emotional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statuses.</a:t>
            </a:r>
            <a:endParaRPr lang="ko-KR" altLang="en-US" sz="12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6400800" y="0"/>
            <a:ext cx="0" cy="960120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561025" y="1344216"/>
            <a:ext cx="3103471" cy="40825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atinLnBrk="0">
              <a:lnSpc>
                <a:spcPct val="150000"/>
              </a:lnSpc>
              <a:buClr>
                <a:schemeClr val="bg2"/>
              </a:buClr>
            </a:pPr>
            <a:r>
              <a:rPr lang="en-US" altLang="ko-KR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rPr>
              <a:t>What is pulmonary rehabilitation?</a:t>
            </a:r>
            <a:endParaRPr lang="ko-KR" altLang="en-US" sz="1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2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61025" y="2808171"/>
            <a:ext cx="3103471" cy="40825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atinLnBrk="0">
              <a:lnSpc>
                <a:spcPct val="150000"/>
              </a:lnSpc>
              <a:buClr>
                <a:schemeClr val="bg2"/>
              </a:buClr>
            </a:pPr>
            <a:r>
              <a:rPr lang="en-US" altLang="ko-KR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rPr>
              <a:t>Effects of pulmonary rehabilitation</a:t>
            </a:r>
            <a:endParaRPr lang="ko-KR" altLang="en-US" sz="1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2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92696" y="5156708"/>
            <a:ext cx="24480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Improvement </a:t>
            </a:r>
            <a:r>
              <a:rPr lang="en-US" altLang="ko-KR" sz="1200" b="1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 dyspnea</a:t>
            </a:r>
            <a:endParaRPr lang="ko-KR" altLang="en-US" sz="1200" b="1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92696" y="7819065"/>
            <a:ext cx="24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Maintenance </a:t>
            </a:r>
            <a:r>
              <a:rPr lang="en-US" altLang="ko-KR" sz="1200" b="1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of </a:t>
            </a:r>
            <a:r>
              <a:rPr lang="en-US" altLang="ko-KR" sz="1200" b="1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health by physical and emotional </a:t>
            </a:r>
            <a:r>
              <a:rPr lang="en-US" altLang="ko-KR" sz="1200" b="1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activities</a:t>
            </a:r>
            <a:endParaRPr lang="en-US" altLang="ko-KR" sz="1200" b="1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304456" y="5156708"/>
            <a:ext cx="244800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Improved quality of life and exercise capacity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304456" y="7819065"/>
            <a:ext cx="24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Prevention </a:t>
            </a:r>
            <a:r>
              <a:rPr lang="en-US" altLang="ko-KR" sz="1200" b="1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of </a:t>
            </a:r>
            <a:r>
              <a:rPr lang="en-US" altLang="ko-KR" sz="1200" b="1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complication and reduction </a:t>
            </a:r>
            <a:r>
              <a:rPr lang="en-US" altLang="ko-KR" sz="1200" b="1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 </a:t>
            </a:r>
            <a:r>
              <a:rPr lang="en-US" altLang="ko-KR" sz="1200" b="1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medical </a:t>
            </a:r>
            <a:r>
              <a:rPr lang="en-US" altLang="ko-KR" sz="1200" b="1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expenses</a:t>
            </a:r>
            <a:endParaRPr lang="ko-KR" altLang="en-US" sz="1200" b="1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889162" y="1344216"/>
            <a:ext cx="2247944" cy="40972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ko-KR"/>
            </a:defPPr>
            <a:lvl1pPr latinLnBrk="0">
              <a:lnSpc>
                <a:spcPct val="150000"/>
              </a:lnSpc>
              <a:buClr>
                <a:schemeClr val="bg2"/>
              </a:buClr>
              <a:defRPr sz="1500" b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400" dirty="0" smtClean="0"/>
              <a:t>Pursed-lip </a:t>
            </a:r>
            <a:r>
              <a:rPr lang="en-US" altLang="ko-KR" sz="1400" dirty="0"/>
              <a:t>breathing</a:t>
            </a:r>
            <a:endParaRPr lang="ko-KR" alt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6889162" y="3446493"/>
            <a:ext cx="1808820" cy="38880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ko-KR"/>
            </a:defPPr>
            <a:lvl1pPr latinLnBrk="0">
              <a:lnSpc>
                <a:spcPct val="150000"/>
              </a:lnSpc>
              <a:buClr>
                <a:schemeClr val="bg2"/>
              </a:buClr>
              <a:defRPr sz="1500" b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400" dirty="0"/>
              <a:t>Abdominal breathing</a:t>
            </a:r>
            <a:endParaRPr lang="ko-KR" alt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8263162" y="1842553"/>
            <a:ext cx="41145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During expiration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breathe with softly purse lips with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concentration. After that, slowly increase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 intensity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of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 pursed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lip, until expiration time takes twice as much as the inspiration time. Be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careful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because breathing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with a barely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pursed lip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can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aggravate dyspnea.</a:t>
            </a:r>
            <a:endParaRPr lang="ko-KR" altLang="en-US" sz="12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99637" y="5034056"/>
            <a:ext cx="25455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 the supine position, put</a:t>
            </a:r>
            <a:r>
              <a:rPr lang="ko-KR" altLang="en-US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one hand</a:t>
            </a:r>
            <a:r>
              <a:rPr lang="ko-KR" altLang="en-US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on</a:t>
            </a:r>
            <a:r>
              <a:rPr lang="ko-KR" altLang="en-US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your chest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and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one on the abdomen. Perform inspiration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through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 nose while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confirming abdominal distension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with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your hand.</a:t>
            </a:r>
            <a:endParaRPr lang="ko-KR" altLang="en-US" sz="12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749424" y="5135523"/>
            <a:ext cx="226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Breath out slowly with your abdomen relaxed and lip pursed. Be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careful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because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barely distended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abdomen can aggravate dyspnea.</a:t>
            </a:r>
            <a:endParaRPr lang="ko-KR" altLang="en-US" sz="12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425896" y="6984647"/>
            <a:ext cx="28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After being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able to abdominally breathe in an effective manner,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exercise through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 same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process with a weighted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material, such as a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book, on your abdomen. Through this process, you can train your diaphragm.</a:t>
            </a:r>
            <a:endParaRPr lang="ko-KR" altLang="en-US" sz="12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E8630C9-92F0-4C46-BD4F-D0B44212BE04}"/>
              </a:ext>
            </a:extLst>
          </p:cNvPr>
          <p:cNvSpPr txBox="1"/>
          <p:nvPr/>
        </p:nvSpPr>
        <p:spPr>
          <a:xfrm>
            <a:off x="6899637" y="6788382"/>
            <a:ext cx="1986441" cy="34633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ko-KR"/>
            </a:defPPr>
            <a:lvl1pPr latinLnBrk="0">
              <a:lnSpc>
                <a:spcPct val="150000"/>
              </a:lnSpc>
              <a:buClr>
                <a:schemeClr val="bg2"/>
              </a:buClr>
              <a:defRPr sz="1500" b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400" dirty="0"/>
              <a:t>Training for diaphragm</a:t>
            </a:r>
            <a:endParaRPr lang="ko-KR" altLang="en-US" sz="1400" dirty="0"/>
          </a:p>
        </p:txBody>
      </p:sp>
      <p:sp>
        <p:nvSpPr>
          <p:cNvPr id="71" name="TextBox 70"/>
          <p:cNvSpPr txBox="1"/>
          <p:nvPr/>
        </p:nvSpPr>
        <p:spPr>
          <a:xfrm>
            <a:off x="208979" y="9121080"/>
            <a:ext cx="61198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- 1 -</a:t>
            </a:r>
            <a:endParaRPr lang="ko-KR" altLang="en-US" sz="9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566024" y="9121080"/>
            <a:ext cx="61198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- 2 -</a:t>
            </a:r>
            <a:endParaRPr lang="ko-KR" altLang="en-US" sz="9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0" t="24832" r="62192" b="16392"/>
          <a:stretch/>
        </p:blipFill>
        <p:spPr>
          <a:xfrm>
            <a:off x="6947592" y="1907798"/>
            <a:ext cx="1135813" cy="132549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3" t="35943" r="33712" b="33860"/>
          <a:stretch/>
        </p:blipFill>
        <p:spPr>
          <a:xfrm>
            <a:off x="7165219" y="3989605"/>
            <a:ext cx="1808820" cy="1005848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8" t="35525" r="3127" b="34278"/>
          <a:stretch/>
        </p:blipFill>
        <p:spPr>
          <a:xfrm>
            <a:off x="9979014" y="3989605"/>
            <a:ext cx="1808820" cy="100584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" t="37065" r="31509" b="26809"/>
          <a:stretch/>
        </p:blipFill>
        <p:spPr>
          <a:xfrm>
            <a:off x="7000800" y="7299339"/>
            <a:ext cx="2343222" cy="70715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" t="15990" r="71970" b="20045"/>
          <a:stretch/>
        </p:blipFill>
        <p:spPr>
          <a:xfrm>
            <a:off x="3852181" y="5845671"/>
            <a:ext cx="1352550" cy="1810035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8" t="16681" r="50757" b="19354"/>
          <a:stretch/>
        </p:blipFill>
        <p:spPr>
          <a:xfrm>
            <a:off x="3973737" y="3311666"/>
            <a:ext cx="1037319" cy="1810035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403" r="29375" b="29365"/>
          <a:stretch/>
        </p:blipFill>
        <p:spPr>
          <a:xfrm>
            <a:off x="1212660" y="3360440"/>
            <a:ext cx="1296144" cy="1670017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50" t="20812" r="3726" b="20564"/>
          <a:stretch/>
        </p:blipFill>
        <p:spPr>
          <a:xfrm>
            <a:off x="1221152" y="5849081"/>
            <a:ext cx="1391088" cy="187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832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4402" y="336104"/>
            <a:ext cx="5616035" cy="307777"/>
          </a:xfrm>
          <a:prstGeom prst="rect">
            <a:avLst/>
          </a:prstGeom>
          <a:noFill/>
        </p:spPr>
        <p:txBody>
          <a:bodyPr wrap="square" lIns="252000" tIns="0" rIns="0" bIns="0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srgbClr val="1A4D75"/>
                </a:solidFill>
                <a:latin typeface="나눔바른고딕" pitchFamily="50" charset="-127"/>
                <a:ea typeface="나눔바른고딕" pitchFamily="50" charset="-127"/>
              </a:rPr>
              <a:t>Program for pulmonary rehabilitation</a:t>
            </a:r>
            <a:endParaRPr lang="ko-KR" altLang="en-US" sz="2000" spc="-150" dirty="0">
              <a:ln>
                <a:solidFill>
                  <a:srgbClr val="5559A3">
                    <a:shade val="50000"/>
                    <a:alpha val="0"/>
                  </a:srgbClr>
                </a:solidFill>
              </a:ln>
              <a:solidFill>
                <a:srgbClr val="1A4D75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1162" y="336104"/>
            <a:ext cx="5616575" cy="307777"/>
          </a:xfrm>
          <a:prstGeom prst="rect">
            <a:avLst/>
          </a:prstGeom>
          <a:noFill/>
        </p:spPr>
        <p:txBody>
          <a:bodyPr wrap="square" lIns="252000" tIns="0" rIns="0" bIns="0" rtlCol="0">
            <a:spAutoFit/>
          </a:bodyPr>
          <a:lstStyle/>
          <a:p>
            <a:r>
              <a:rPr lang="en-US" altLang="ko-KR" sz="2000" spc="-15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srgbClr val="1A4D75"/>
                </a:solidFill>
                <a:latin typeface="나눔바른고딕" pitchFamily="50" charset="-127"/>
                <a:ea typeface="나눔바른고딕" pitchFamily="50" charset="-127"/>
              </a:rPr>
              <a:t>Program for pulmonary rehabilitation</a:t>
            </a:r>
            <a:endParaRPr lang="ko-KR" altLang="en-US" sz="2000" spc="-150" dirty="0">
              <a:ln>
                <a:solidFill>
                  <a:srgbClr val="5559A3">
                    <a:shade val="50000"/>
                    <a:alpha val="0"/>
                  </a:srgbClr>
                </a:solidFill>
              </a:ln>
              <a:solidFill>
                <a:srgbClr val="1A4D75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23863" y="840160"/>
            <a:ext cx="5616574" cy="361688"/>
            <a:chOff x="423863" y="1126155"/>
            <a:chExt cx="5616574" cy="3616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3" name="직사각형 152"/>
            <p:cNvSpPr/>
            <p:nvPr/>
          </p:nvSpPr>
          <p:spPr>
            <a:xfrm>
              <a:off x="604707" y="1126155"/>
              <a:ext cx="5435730" cy="361688"/>
            </a:xfrm>
            <a:prstGeom prst="rect">
              <a:avLst/>
            </a:pr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0" rIns="180000" bIns="0" rtlCol="0" anchor="ctr"/>
            <a:lstStyle/>
            <a:p>
              <a:pPr latinLnBrk="0">
                <a:lnSpc>
                  <a:spcPct val="110000"/>
                </a:lnSpc>
                <a:buClr>
                  <a:srgbClr val="1A4D75"/>
                </a:buClr>
              </a:pPr>
              <a:r>
                <a:rPr lang="en-US" altLang="ko-KR" sz="16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itchFamily="50" charset="-127"/>
                  <a:ea typeface="나눔바른고딕" pitchFamily="50" charset="-127"/>
                </a:rPr>
                <a:t>Exercise for pulmonary rehabilitation</a:t>
              </a:r>
              <a:endParaRPr lang="ko-KR" altLang="en-US" sz="16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  <p:sp>
          <p:nvSpPr>
            <p:cNvPr id="125" name="직사각형 54"/>
            <p:cNvSpPr/>
            <p:nvPr/>
          </p:nvSpPr>
          <p:spPr>
            <a:xfrm>
              <a:off x="423863" y="1126155"/>
              <a:ext cx="361688" cy="361688"/>
            </a:xfrm>
            <a:custGeom>
              <a:avLst/>
              <a:gdLst/>
              <a:ahLst/>
              <a:cxnLst/>
              <a:rect l="l" t="t" r="r" b="b"/>
              <a:pathLst>
                <a:path w="180000" h="180000">
                  <a:moveTo>
                    <a:pt x="0" y="0"/>
                  </a:moveTo>
                  <a:lnTo>
                    <a:pt x="30001" y="0"/>
                  </a:lnTo>
                  <a:lnTo>
                    <a:pt x="90000" y="0"/>
                  </a:lnTo>
                  <a:lnTo>
                    <a:pt x="149999" y="0"/>
                  </a:lnTo>
                  <a:cubicBezTo>
                    <a:pt x="166568" y="0"/>
                    <a:pt x="180000" y="13432"/>
                    <a:pt x="180000" y="30001"/>
                  </a:cubicBezTo>
                  <a:lnTo>
                    <a:pt x="180000" y="149999"/>
                  </a:lnTo>
                  <a:cubicBezTo>
                    <a:pt x="180000" y="166568"/>
                    <a:pt x="166568" y="180000"/>
                    <a:pt x="149999" y="180000"/>
                  </a:cubicBezTo>
                  <a:lnTo>
                    <a:pt x="30001" y="180000"/>
                  </a:lnTo>
                  <a:cubicBezTo>
                    <a:pt x="13432" y="180000"/>
                    <a:pt x="0" y="166568"/>
                    <a:pt x="0" y="149999"/>
                  </a:cubicBezTo>
                  <a:lnTo>
                    <a:pt x="0" y="90000"/>
                  </a:lnTo>
                  <a:lnTo>
                    <a:pt x="0" y="3000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en-US" altLang="ko-KR" sz="16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itchFamily="50" charset="-127"/>
                  <a:ea typeface="나눔바른고딕" pitchFamily="50" charset="-127"/>
                </a:rPr>
                <a:t>03</a:t>
              </a:r>
              <a:endParaRPr lang="ko-KR" altLang="en-US" sz="16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grpSp>
        <p:nvGrpSpPr>
          <p:cNvPr id="267" name="그룹 266"/>
          <p:cNvGrpSpPr/>
          <p:nvPr/>
        </p:nvGrpSpPr>
        <p:grpSpPr>
          <a:xfrm>
            <a:off x="6761162" y="842587"/>
            <a:ext cx="5616574" cy="361688"/>
            <a:chOff x="423863" y="1126155"/>
            <a:chExt cx="5616574" cy="3616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8" name="직사각형 267"/>
            <p:cNvSpPr/>
            <p:nvPr/>
          </p:nvSpPr>
          <p:spPr>
            <a:xfrm>
              <a:off x="604707" y="1126155"/>
              <a:ext cx="5435730" cy="361688"/>
            </a:xfrm>
            <a:prstGeom prst="rect">
              <a:avLst/>
            </a:pr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0" rIns="180000" bIns="0" rtlCol="0" anchor="ctr"/>
            <a:lstStyle/>
            <a:p>
              <a:pPr latinLnBrk="0">
                <a:lnSpc>
                  <a:spcPct val="110000"/>
                </a:lnSpc>
                <a:buClr>
                  <a:srgbClr val="1A4D75"/>
                </a:buClr>
              </a:pPr>
              <a:r>
                <a:rPr lang="en-US" altLang="ko-KR" sz="16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itchFamily="50" charset="-127"/>
                  <a:ea typeface="나눔바른고딕" pitchFamily="50" charset="-127"/>
                </a:rPr>
                <a:t>Muscle training</a:t>
              </a:r>
              <a:endParaRPr lang="ko-KR" altLang="en-US" sz="16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  <p:sp>
          <p:nvSpPr>
            <p:cNvPr id="269" name="직사각형 54"/>
            <p:cNvSpPr/>
            <p:nvPr/>
          </p:nvSpPr>
          <p:spPr>
            <a:xfrm>
              <a:off x="423863" y="1126155"/>
              <a:ext cx="361688" cy="361688"/>
            </a:xfrm>
            <a:custGeom>
              <a:avLst/>
              <a:gdLst/>
              <a:ahLst/>
              <a:cxnLst/>
              <a:rect l="l" t="t" r="r" b="b"/>
              <a:pathLst>
                <a:path w="180000" h="180000">
                  <a:moveTo>
                    <a:pt x="0" y="0"/>
                  </a:moveTo>
                  <a:lnTo>
                    <a:pt x="30001" y="0"/>
                  </a:lnTo>
                  <a:lnTo>
                    <a:pt x="90000" y="0"/>
                  </a:lnTo>
                  <a:lnTo>
                    <a:pt x="149999" y="0"/>
                  </a:lnTo>
                  <a:cubicBezTo>
                    <a:pt x="166568" y="0"/>
                    <a:pt x="180000" y="13432"/>
                    <a:pt x="180000" y="30001"/>
                  </a:cubicBezTo>
                  <a:lnTo>
                    <a:pt x="180000" y="149999"/>
                  </a:lnTo>
                  <a:cubicBezTo>
                    <a:pt x="180000" y="166568"/>
                    <a:pt x="166568" y="180000"/>
                    <a:pt x="149999" y="180000"/>
                  </a:cubicBezTo>
                  <a:lnTo>
                    <a:pt x="30001" y="180000"/>
                  </a:lnTo>
                  <a:cubicBezTo>
                    <a:pt x="13432" y="180000"/>
                    <a:pt x="0" y="166568"/>
                    <a:pt x="0" y="149999"/>
                  </a:cubicBezTo>
                  <a:lnTo>
                    <a:pt x="0" y="90000"/>
                  </a:lnTo>
                  <a:lnTo>
                    <a:pt x="0" y="3000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en-US" altLang="ko-KR" sz="16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itchFamily="50" charset="-127"/>
                  <a:ea typeface="나눔바른고딕" pitchFamily="50" charset="-127"/>
                </a:rPr>
                <a:t>04</a:t>
              </a:r>
              <a:endParaRPr lang="ko-KR" altLang="en-US" sz="16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cxnSp>
        <p:nvCxnSpPr>
          <p:cNvPr id="9" name="직선 연결선 8"/>
          <p:cNvCxnSpPr/>
          <p:nvPr/>
        </p:nvCxnSpPr>
        <p:spPr>
          <a:xfrm>
            <a:off x="6400800" y="0"/>
            <a:ext cx="0" cy="960120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제목 1"/>
          <p:cNvSpPr txBox="1">
            <a:spLocks/>
          </p:cNvSpPr>
          <p:nvPr/>
        </p:nvSpPr>
        <p:spPr>
          <a:xfrm>
            <a:off x="577858" y="1352035"/>
            <a:ext cx="1800000" cy="29474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ko-KR"/>
            </a:defPPr>
            <a:lvl1pPr latinLnBrk="0">
              <a:lnSpc>
                <a:spcPct val="150000"/>
              </a:lnSpc>
              <a:buClr>
                <a:schemeClr val="bg2"/>
              </a:buClr>
              <a:defRPr sz="1500" b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400" dirty="0"/>
              <a:t>Stretching</a:t>
            </a:r>
            <a:endParaRPr lang="ko-KR" altLang="en-US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604707" y="3067622"/>
            <a:ext cx="172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Put your hands on your shoulders and rotate each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elbow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back and forth.</a:t>
            </a:r>
            <a:endParaRPr lang="ko-KR" altLang="en-US" sz="12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58734" y="3033658"/>
            <a:ext cx="172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Extend your arms forward,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inhale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through your nose,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and then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exhale through your mouth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while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twisting your torso to the left (right). Then inhale back to the starting position.</a:t>
            </a:r>
            <a:endParaRPr lang="ko-KR" altLang="en-US" sz="12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12760" y="3067622"/>
            <a:ext cx="1728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 the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supine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position, raise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both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knees.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Inhale through your nose and exhale through your mouth, tilting both knees to the left (right).</a:t>
            </a:r>
            <a:r>
              <a:rPr lang="ko-KR" altLang="en-US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Then inhale back to the starting position.</a:t>
            </a:r>
            <a:endParaRPr lang="ko-KR" altLang="en-US" sz="12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316" y="7608912"/>
            <a:ext cx="54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 intensity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of aerobic exercise is more appropriate than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maintaining a “moderately intense”</a:t>
            </a:r>
            <a:r>
              <a:rPr lang="ko-KR" altLang="en-US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level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If manageable,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exercise for more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than 20 minutes with prescribed intensity. If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you feel exhausted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during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 exercise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achieve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goal after taking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rest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12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5EF49174-96E1-4493-8FFE-7714CC896F04}"/>
              </a:ext>
            </a:extLst>
          </p:cNvPr>
          <p:cNvSpPr txBox="1">
            <a:spLocks/>
          </p:cNvSpPr>
          <p:nvPr/>
        </p:nvSpPr>
        <p:spPr>
          <a:xfrm>
            <a:off x="577858" y="5304656"/>
            <a:ext cx="1800000" cy="29474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ko-KR"/>
            </a:defPPr>
            <a:lvl1pPr latinLnBrk="0">
              <a:lnSpc>
                <a:spcPct val="150000"/>
              </a:lnSpc>
              <a:buClr>
                <a:schemeClr val="bg2"/>
              </a:buClr>
              <a:defRPr sz="1500" b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400" dirty="0"/>
              <a:t>Aerobic exercise</a:t>
            </a:r>
            <a:endParaRPr lang="ko-KR" alt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6816916" y="1411015"/>
            <a:ext cx="3049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Muscle training for lower extremity</a:t>
            </a:r>
            <a:endParaRPr lang="ko-KR" altLang="en-US" sz="1400" b="1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2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16916" y="4963079"/>
            <a:ext cx="3400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2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Muscle training for upper extremity</a:t>
            </a:r>
            <a:endParaRPr lang="ko-KR" altLang="en-US" sz="1400" b="1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schemeClr val="tx2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792796" y="3528263"/>
            <a:ext cx="540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 the supine position, keep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your knees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up.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Inhale through your nose and exhale through your mouth, raising one leg. Then inhale back to the starting position. Once you get used to it, you can increase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 strength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by wearing sandbags on both ankles.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 this case, the intensity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of exercise is more appropriate than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maintaining a “moderately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intense</a:t>
            </a:r>
            <a:r>
              <a:rPr lang="ko-KR" altLang="en-US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level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792796" y="7162780"/>
            <a:ext cx="255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Stretch your legs in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sitting position, hang a rubber band on the soles of your feet and hold them with both hands. Inhale through your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nose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and exhale through your mouth, pulling the band towards you. Then inhale back to the starting position.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713168" y="7166115"/>
            <a:ext cx="255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Hold the rubber band with both hands in </a:t>
            </a:r>
            <a:r>
              <a:rPr lang="en-US" altLang="ko-KR" sz="12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the </a:t>
            </a:r>
            <a:r>
              <a:rPr lang="en-US" altLang="ko-KR" sz="12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sitting position. Inhale and exhale to stretch the rubber bands on both sides. Then inhale back to the starting position.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08979" y="9121080"/>
            <a:ext cx="61198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- 3 -</a:t>
            </a:r>
            <a:endParaRPr lang="ko-KR" altLang="en-US" sz="9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566024" y="9121080"/>
            <a:ext cx="61198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- 4 -</a:t>
            </a:r>
            <a:endParaRPr lang="ko-KR" altLang="en-US" sz="9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" t="20809" r="63636" b="20231"/>
          <a:stretch/>
        </p:blipFill>
        <p:spPr>
          <a:xfrm>
            <a:off x="4457113" y="1646784"/>
            <a:ext cx="1439294" cy="1392652"/>
          </a:xfrm>
          <a:prstGeom prst="rect">
            <a:avLst/>
          </a:prstGeom>
        </p:spPr>
      </p:pic>
      <p:pic>
        <p:nvPicPr>
          <p:cNvPr id="79" name="그림 7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35" t="13613" r="1208" b="8370"/>
          <a:stretch/>
        </p:blipFill>
        <p:spPr>
          <a:xfrm>
            <a:off x="790249" y="5797412"/>
            <a:ext cx="1069996" cy="1527161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9" t="20520" r="24673" b="25779"/>
          <a:stretch/>
        </p:blipFill>
        <p:spPr>
          <a:xfrm>
            <a:off x="2458734" y="5782338"/>
            <a:ext cx="1765111" cy="1572503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34" t="20275" r="2173" b="26024"/>
          <a:stretch/>
        </p:blipFill>
        <p:spPr>
          <a:xfrm>
            <a:off x="4556354" y="5767144"/>
            <a:ext cx="1205732" cy="155742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" t="16736" r="51894" b="14821"/>
          <a:stretch/>
        </p:blipFill>
        <p:spPr>
          <a:xfrm>
            <a:off x="7219251" y="1927108"/>
            <a:ext cx="1703090" cy="139635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6" t="7910" r="10365" b="10531"/>
          <a:stretch/>
        </p:blipFill>
        <p:spPr>
          <a:xfrm>
            <a:off x="9841824" y="1987918"/>
            <a:ext cx="2123460" cy="127449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" t="25200" r="46086" b="16617"/>
          <a:stretch/>
        </p:blipFill>
        <p:spPr>
          <a:xfrm>
            <a:off x="7122850" y="5572710"/>
            <a:ext cx="2086262" cy="1345612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8" t="16108" r="8864" b="14733"/>
          <a:stretch/>
        </p:blipFill>
        <p:spPr>
          <a:xfrm>
            <a:off x="10217224" y="5316454"/>
            <a:ext cx="1403761" cy="185812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" t="25200" r="52399" b="21180"/>
          <a:stretch/>
        </p:blipFill>
        <p:spPr>
          <a:xfrm>
            <a:off x="648043" y="1900188"/>
            <a:ext cx="1684664" cy="1093890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5720" r="3535" b="20660"/>
          <a:stretch/>
        </p:blipFill>
        <p:spPr>
          <a:xfrm>
            <a:off x="2539181" y="1921492"/>
            <a:ext cx="1684664" cy="109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074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423863" y="840160"/>
            <a:ext cx="5616574" cy="361688"/>
            <a:chOff x="423863" y="1126155"/>
            <a:chExt cx="5616574" cy="3616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3" name="직사각형 152"/>
            <p:cNvSpPr/>
            <p:nvPr/>
          </p:nvSpPr>
          <p:spPr>
            <a:xfrm>
              <a:off x="604707" y="1126155"/>
              <a:ext cx="5435730" cy="361688"/>
            </a:xfrm>
            <a:prstGeom prst="rect">
              <a:avLst/>
            </a:pr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0" rIns="180000" bIns="0" rtlCol="0" anchor="ctr"/>
            <a:lstStyle/>
            <a:p>
              <a:pPr latinLnBrk="0">
                <a:lnSpc>
                  <a:spcPct val="110000"/>
                </a:lnSpc>
                <a:buClr>
                  <a:srgbClr val="1A4D75"/>
                </a:buClr>
              </a:pPr>
              <a:r>
                <a:rPr lang="en-US" altLang="ko-KR" sz="16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itchFamily="50" charset="-127"/>
                  <a:ea typeface="나눔바른고딕" pitchFamily="50" charset="-127"/>
                </a:rPr>
                <a:t>Prescription for exercise</a:t>
              </a:r>
              <a:endParaRPr lang="ko-KR" altLang="en-US" sz="16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  <p:sp>
          <p:nvSpPr>
            <p:cNvPr id="125" name="직사각형 54"/>
            <p:cNvSpPr/>
            <p:nvPr/>
          </p:nvSpPr>
          <p:spPr>
            <a:xfrm>
              <a:off x="423863" y="1126155"/>
              <a:ext cx="361688" cy="361688"/>
            </a:xfrm>
            <a:custGeom>
              <a:avLst/>
              <a:gdLst/>
              <a:ahLst/>
              <a:cxnLst/>
              <a:rect l="l" t="t" r="r" b="b"/>
              <a:pathLst>
                <a:path w="180000" h="180000">
                  <a:moveTo>
                    <a:pt x="0" y="0"/>
                  </a:moveTo>
                  <a:lnTo>
                    <a:pt x="30001" y="0"/>
                  </a:lnTo>
                  <a:lnTo>
                    <a:pt x="90000" y="0"/>
                  </a:lnTo>
                  <a:lnTo>
                    <a:pt x="149999" y="0"/>
                  </a:lnTo>
                  <a:cubicBezTo>
                    <a:pt x="166568" y="0"/>
                    <a:pt x="180000" y="13432"/>
                    <a:pt x="180000" y="30001"/>
                  </a:cubicBezTo>
                  <a:lnTo>
                    <a:pt x="180000" y="149999"/>
                  </a:lnTo>
                  <a:cubicBezTo>
                    <a:pt x="180000" y="166568"/>
                    <a:pt x="166568" y="180000"/>
                    <a:pt x="149999" y="180000"/>
                  </a:cubicBezTo>
                  <a:lnTo>
                    <a:pt x="30001" y="180000"/>
                  </a:lnTo>
                  <a:cubicBezTo>
                    <a:pt x="13432" y="180000"/>
                    <a:pt x="0" y="166568"/>
                    <a:pt x="0" y="149999"/>
                  </a:cubicBezTo>
                  <a:lnTo>
                    <a:pt x="0" y="90000"/>
                  </a:lnTo>
                  <a:lnTo>
                    <a:pt x="0" y="3000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en-US" altLang="ko-KR" sz="16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바른고딕" pitchFamily="50" charset="-127"/>
                  <a:ea typeface="나눔바른고딕" pitchFamily="50" charset="-127"/>
                </a:rPr>
                <a:t>05</a:t>
              </a:r>
              <a:endParaRPr lang="ko-KR" altLang="en-US" sz="16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cxnSp>
        <p:nvCxnSpPr>
          <p:cNvPr id="9" name="직선 연결선 8"/>
          <p:cNvCxnSpPr/>
          <p:nvPr/>
        </p:nvCxnSpPr>
        <p:spPr>
          <a:xfrm>
            <a:off x="6400800" y="0"/>
            <a:ext cx="0" cy="960120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08979" y="9121080"/>
            <a:ext cx="61198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- 5 -</a:t>
            </a:r>
            <a:endParaRPr lang="ko-KR" altLang="en-US" sz="9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566024" y="9121080"/>
            <a:ext cx="61198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- 6 -</a:t>
            </a:r>
            <a:endParaRPr lang="ko-KR" altLang="en-US" sz="9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102" name="모서리가 둥근 직사각형 101"/>
          <p:cNvSpPr/>
          <p:nvPr/>
        </p:nvSpPr>
        <p:spPr>
          <a:xfrm>
            <a:off x="352128" y="1776264"/>
            <a:ext cx="1066186" cy="235144"/>
          </a:xfrm>
          <a:prstGeom prst="roundRect">
            <a:avLst>
              <a:gd name="adj" fmla="val 7099"/>
            </a:avLst>
          </a:prstGeom>
          <a:solidFill>
            <a:srgbClr val="4F81BD">
              <a:alpha val="7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b="1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Type</a:t>
            </a:r>
            <a:endParaRPr kumimoji="0" lang="ko-KR" altLang="en-US" sz="1100" b="1" i="0" u="none" strike="noStrike" kern="0" cap="none" spc="0" normalizeH="0" baseline="0" noProof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352128" y="2167287"/>
            <a:ext cx="1066186" cy="303233"/>
          </a:xfrm>
          <a:prstGeom prst="roundRect">
            <a:avLst>
              <a:gd name="adj" fmla="val 7099"/>
            </a:avLst>
          </a:prstGeom>
          <a:solidFill>
            <a:srgbClr val="4F81BD">
              <a:alpha val="7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Velocity</a:t>
            </a:r>
            <a:endParaRPr kumimoji="0" lang="ko-KR" altLang="en-US" sz="1100" b="1" i="0" u="none" strike="noStrike" kern="0" cap="none" spc="0" normalizeH="0" baseline="0" noProof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52904" y="2571562"/>
            <a:ext cx="1060854" cy="290533"/>
          </a:xfrm>
          <a:prstGeom prst="roundRect">
            <a:avLst>
              <a:gd name="adj" fmla="val 7099"/>
            </a:avLst>
          </a:prstGeom>
          <a:solidFill>
            <a:srgbClr val="4F81BD">
              <a:alpha val="7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b="1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Time</a:t>
            </a:r>
            <a:endParaRPr kumimoji="0" lang="ko-KR" altLang="en-US" sz="1100" b="1" i="0" u="none" strike="noStrike" kern="0" cap="none" spc="0" normalizeH="0" baseline="0" noProof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702550" y="1792137"/>
            <a:ext cx="14366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Walking (</a:t>
            </a:r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treadmill)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364618" y="1792137"/>
            <a:ext cx="10791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Indoor bicycle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453586" y="2208910"/>
            <a:ext cx="14478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                       )</a:t>
            </a:r>
            <a:r>
              <a:rPr lang="en-US" altLang="ko-KR" sz="11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km/h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702550" y="2600485"/>
            <a:ext cx="6222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 min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502888" y="2600485"/>
            <a:ext cx="6222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 min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294976" y="2600485"/>
            <a:ext cx="6222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 min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087064" y="2600485"/>
            <a:ext cx="6222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40 min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879152" y="2600485"/>
            <a:ext cx="6222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50 min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671240" y="2600485"/>
            <a:ext cx="6222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 smtClean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60 min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3" name="직사각형 122"/>
          <p:cNvSpPr/>
          <p:nvPr/>
        </p:nvSpPr>
        <p:spPr>
          <a:xfrm>
            <a:off x="1514284" y="1841395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1514284" y="2649743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29" name="직사각형 128"/>
          <p:cNvSpPr/>
          <p:nvPr/>
        </p:nvSpPr>
        <p:spPr>
          <a:xfrm>
            <a:off x="3186074" y="1841395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30" name="직사각형 129"/>
          <p:cNvSpPr/>
          <p:nvPr/>
        </p:nvSpPr>
        <p:spPr>
          <a:xfrm>
            <a:off x="2359286" y="2649743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34" name="직사각형 133"/>
          <p:cNvSpPr/>
          <p:nvPr/>
        </p:nvSpPr>
        <p:spPr>
          <a:xfrm>
            <a:off x="3162922" y="2649743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3925348" y="2649743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4726286" y="2649743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39" name="직사각형 138"/>
          <p:cNvSpPr/>
          <p:nvPr/>
        </p:nvSpPr>
        <p:spPr>
          <a:xfrm>
            <a:off x="5527224" y="2649743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352903" y="3543465"/>
            <a:ext cx="1060854" cy="338499"/>
          </a:xfrm>
          <a:prstGeom prst="roundRect">
            <a:avLst>
              <a:gd name="adj" fmla="val 7099"/>
            </a:avLst>
          </a:prstGeom>
          <a:solidFill>
            <a:srgbClr val="4F81BD">
              <a:alpha val="7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Type</a:t>
            </a:r>
            <a:endParaRPr kumimoji="0" lang="ko-KR" altLang="en-US" sz="1100" b="1" i="0" u="none" strike="noStrike" kern="0" cap="none" spc="0" normalizeH="0" baseline="0" noProof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352904" y="3941864"/>
            <a:ext cx="1060854" cy="338499"/>
          </a:xfrm>
          <a:prstGeom prst="roundRect">
            <a:avLst>
              <a:gd name="adj" fmla="val 7099"/>
            </a:avLst>
          </a:prstGeom>
          <a:solidFill>
            <a:srgbClr val="4F81BD">
              <a:alpha val="7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b="1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Intensity</a:t>
            </a:r>
            <a:endParaRPr kumimoji="0" lang="ko-KR" altLang="en-US" sz="1100" b="1" i="0" u="none" strike="noStrike" kern="0" cap="none" spc="0" normalizeH="0" baseline="0" noProof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07" name="모서리가 둥근 직사각형 106"/>
          <p:cNvSpPr/>
          <p:nvPr/>
        </p:nvSpPr>
        <p:spPr>
          <a:xfrm>
            <a:off x="352904" y="4340264"/>
            <a:ext cx="1060852" cy="338498"/>
          </a:xfrm>
          <a:prstGeom prst="roundRect">
            <a:avLst>
              <a:gd name="adj" fmla="val 7099"/>
            </a:avLst>
          </a:prstGeom>
          <a:solidFill>
            <a:srgbClr val="4F81BD">
              <a:alpha val="7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Frequency</a:t>
            </a:r>
            <a:endParaRPr kumimoji="0" lang="ko-KR" altLang="en-US" sz="1100" b="1" i="0" u="none" strike="noStrike" kern="0" cap="none" spc="0" normalizeH="0" baseline="0" noProof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702550" y="3572389"/>
            <a:ext cx="12330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Upper extremity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677150" y="4390390"/>
            <a:ext cx="11801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 times</a:t>
            </a:r>
            <a:r>
              <a:rPr lang="ko-KR" altLang="en-US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X 3 sets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589802" y="3572389"/>
            <a:ext cx="1236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Lower extremity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186020" y="4390390"/>
            <a:ext cx="12618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 times</a:t>
            </a:r>
            <a:r>
              <a:rPr lang="ko-KR" altLang="en-US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X 3 sets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6" name="직사각형 125"/>
          <p:cNvSpPr/>
          <p:nvPr/>
        </p:nvSpPr>
        <p:spPr>
          <a:xfrm>
            <a:off x="1514284" y="3621647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27" name="직사각형 126"/>
          <p:cNvSpPr/>
          <p:nvPr/>
        </p:nvSpPr>
        <p:spPr>
          <a:xfrm>
            <a:off x="1514284" y="4027686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28" name="직사각형 127"/>
          <p:cNvSpPr/>
          <p:nvPr/>
        </p:nvSpPr>
        <p:spPr>
          <a:xfrm>
            <a:off x="1514284" y="4431954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31" name="직사각형 130"/>
          <p:cNvSpPr/>
          <p:nvPr/>
        </p:nvSpPr>
        <p:spPr>
          <a:xfrm>
            <a:off x="3430554" y="3621647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32" name="직사각형 131"/>
          <p:cNvSpPr/>
          <p:nvPr/>
        </p:nvSpPr>
        <p:spPr>
          <a:xfrm>
            <a:off x="3040854" y="4431954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33" name="직사각형 132"/>
          <p:cNvSpPr/>
          <p:nvPr/>
        </p:nvSpPr>
        <p:spPr>
          <a:xfrm>
            <a:off x="2277569" y="4027686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3040854" y="4027686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3804139" y="4027686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F0848F79-255E-43DD-B177-0091CBFA9B4E}"/>
              </a:ext>
            </a:extLst>
          </p:cNvPr>
          <p:cNvSpPr/>
          <p:nvPr/>
        </p:nvSpPr>
        <p:spPr>
          <a:xfrm>
            <a:off x="1765069" y="3996227"/>
            <a:ext cx="216000" cy="216000"/>
          </a:xfrm>
          <a:prstGeom prst="rect">
            <a:avLst/>
          </a:prstGeom>
          <a:solidFill>
            <a:srgbClr val="FFFF00"/>
          </a:solidFill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나눔바른고딕OTF" pitchFamily="18" charset="-127"/>
              <a:ea typeface="나눔바른고딕OTF" pitchFamily="18" charset="-127"/>
              <a:cs typeface="+mn-cs"/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85808EC3-2CD1-4708-AF7B-1279F83D78B9}"/>
              </a:ext>
            </a:extLst>
          </p:cNvPr>
          <p:cNvSpPr/>
          <p:nvPr/>
        </p:nvSpPr>
        <p:spPr>
          <a:xfrm>
            <a:off x="2529900" y="3996227"/>
            <a:ext cx="216000" cy="216000"/>
          </a:xfrm>
          <a:prstGeom prst="rect">
            <a:avLst/>
          </a:prstGeom>
          <a:solidFill>
            <a:srgbClr val="FF0000"/>
          </a:solidFill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OTF Light" pitchFamily="50" charset="-127"/>
              <a:ea typeface="나눔바른고딕OTF Light" pitchFamily="50" charset="-127"/>
              <a:cs typeface="+mn-cs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296300CA-472B-42E0-8B57-C2EE88ED4869}"/>
              </a:ext>
            </a:extLst>
          </p:cNvPr>
          <p:cNvSpPr/>
          <p:nvPr/>
        </p:nvSpPr>
        <p:spPr>
          <a:xfrm>
            <a:off x="3326954" y="3996227"/>
            <a:ext cx="216000" cy="21600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OTF Light" pitchFamily="50" charset="-127"/>
              <a:ea typeface="나눔바른고딕OTF Light" pitchFamily="50" charset="-127"/>
              <a:cs typeface="+mn-cs"/>
            </a:endParaRPr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C2847A8D-B088-40EF-A396-68D074F8EA5D}"/>
              </a:ext>
            </a:extLst>
          </p:cNvPr>
          <p:cNvSpPr/>
          <p:nvPr/>
        </p:nvSpPr>
        <p:spPr>
          <a:xfrm>
            <a:off x="4090908" y="3996227"/>
            <a:ext cx="216000" cy="216000"/>
          </a:xfrm>
          <a:prstGeom prst="rect">
            <a:avLst/>
          </a:prstGeom>
          <a:solidFill>
            <a:srgbClr val="0070C0"/>
          </a:solidFill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OTF Light" pitchFamily="50" charset="-127"/>
              <a:ea typeface="나눔바른고딕OTF Light" pitchFamily="50" charset="-127"/>
              <a:cs typeface="+mn-cs"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B8929B9F-7956-4DAD-A86F-EA41D8A48EBA}"/>
              </a:ext>
            </a:extLst>
          </p:cNvPr>
          <p:cNvSpPr/>
          <p:nvPr/>
        </p:nvSpPr>
        <p:spPr>
          <a:xfrm>
            <a:off x="4527668" y="4027686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B3A3349-304E-4023-9B7D-E7B1E32257EE}"/>
              </a:ext>
            </a:extLst>
          </p:cNvPr>
          <p:cNvSpPr txBox="1"/>
          <p:nvPr/>
        </p:nvSpPr>
        <p:spPr>
          <a:xfrm>
            <a:off x="4693786" y="3973422"/>
            <a:ext cx="1330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Sandbag</a:t>
            </a:r>
            <a:r>
              <a:rPr lang="ko-KR" altLang="en-US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       ) kg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C1ED3892-B8CC-40CD-8BCB-D91D4F03E69B}"/>
              </a:ext>
            </a:extLst>
          </p:cNvPr>
          <p:cNvSpPr txBox="1"/>
          <p:nvPr/>
        </p:nvSpPr>
        <p:spPr>
          <a:xfrm>
            <a:off x="4668386" y="4390390"/>
            <a:ext cx="12618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15 times</a:t>
            </a:r>
            <a:r>
              <a:rPr lang="ko-KR" altLang="en-US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100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X 3 sets</a:t>
            </a:r>
            <a:endParaRPr lang="ko-KR" altLang="en-US" sz="1100" kern="0" dirty="0">
              <a:ln>
                <a:solidFill>
                  <a:srgbClr val="52C3CB">
                    <a:shade val="95000"/>
                    <a:satMod val="105000"/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897AD854-9B42-4BF5-8C7F-A6A2C0F47907}"/>
              </a:ext>
            </a:extLst>
          </p:cNvPr>
          <p:cNvSpPr/>
          <p:nvPr/>
        </p:nvSpPr>
        <p:spPr>
          <a:xfrm>
            <a:off x="4527668" y="4431954"/>
            <a:ext cx="153082" cy="153082"/>
          </a:xfrm>
          <a:prstGeom prst="rect">
            <a:avLst/>
          </a:prstGeom>
          <a:noFill/>
          <a:ln w="3175" cap="flat" cmpd="sng" algn="ctr">
            <a:solidFill>
              <a:srgbClr val="1F497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96" name="제목 1"/>
          <p:cNvSpPr txBox="1">
            <a:spLocks/>
          </p:cNvSpPr>
          <p:nvPr/>
        </p:nvSpPr>
        <p:spPr>
          <a:xfrm>
            <a:off x="577858" y="1352035"/>
            <a:ext cx="1800000" cy="29474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ko-KR"/>
            </a:defPPr>
            <a:lvl1pPr latinLnBrk="0">
              <a:lnSpc>
                <a:spcPct val="150000"/>
              </a:lnSpc>
              <a:buClr>
                <a:schemeClr val="bg2"/>
              </a:buClr>
              <a:defRPr sz="1500" b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400" dirty="0"/>
              <a:t>Aerobic exercise</a:t>
            </a:r>
            <a:endParaRPr lang="ko-KR" altLang="en-US" sz="1400" dirty="0"/>
          </a:p>
        </p:txBody>
      </p:sp>
      <p:sp>
        <p:nvSpPr>
          <p:cNvPr id="197" name="제목 1"/>
          <p:cNvSpPr txBox="1">
            <a:spLocks/>
          </p:cNvSpPr>
          <p:nvPr/>
        </p:nvSpPr>
        <p:spPr>
          <a:xfrm>
            <a:off x="567403" y="3144416"/>
            <a:ext cx="1800000" cy="29474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ko-KR"/>
            </a:defPPr>
            <a:lvl1pPr latinLnBrk="0">
              <a:lnSpc>
                <a:spcPct val="150000"/>
              </a:lnSpc>
              <a:buClr>
                <a:schemeClr val="bg2"/>
              </a:buClr>
              <a:defRPr sz="1500" b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400" dirty="0"/>
              <a:t>Exercise for muscle</a:t>
            </a:r>
            <a:endParaRPr lang="ko-KR" altLang="en-US" sz="1400" dirty="0"/>
          </a:p>
        </p:txBody>
      </p:sp>
      <p:graphicFrame>
        <p:nvGraphicFramePr>
          <p:cNvPr id="199" name="표 1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80908"/>
              </p:ext>
            </p:extLst>
          </p:nvPr>
        </p:nvGraphicFramePr>
        <p:xfrm>
          <a:off x="6895099" y="1921042"/>
          <a:ext cx="5508000" cy="7100589"/>
        </p:xfrm>
        <a:graphic>
          <a:graphicData uri="http://schemas.openxmlformats.org/drawingml/2006/table">
            <a:tbl>
              <a:tblPr firstRow="1" bandRow="1"/>
              <a:tblGrid>
                <a:gridCol w="812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4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42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42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81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Date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Abdominal breathing</a:t>
                      </a:r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Aerobic exercise</a:t>
                      </a:r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50" b="1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Exercise for lower limb muscle</a:t>
                      </a:r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50" b="1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Exercise for upper limb muscle</a:t>
                      </a:r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b="1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50" b="1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More than 30 minutes</a:t>
                      </a:r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solidFill>
                        <a:srgbClr val="4F81B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0909"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  </a:t>
                      </a:r>
                      <a:r>
                        <a:rPr lang="en-US" altLang="ko-KR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m</a:t>
                      </a:r>
                      <a:r>
                        <a:rPr lang="ko-KR" altLang="en-US" sz="1050" kern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 </a:t>
                      </a:r>
                      <a:r>
                        <a:rPr lang="en-US" altLang="ko-KR" sz="1050" kern="0" baseline="0" dirty="0">
                          <a:ln>
                            <a:solidFill>
                              <a:srgbClr val="52C3CB">
                                <a:shade val="95000"/>
                                <a:satMod val="105000"/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d</a:t>
                      </a:r>
                      <a:endParaRPr lang="ko-KR" altLang="en-US" sz="1050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6400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12801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9202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256032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320040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384048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448056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5120640" algn="l" defTabSz="1280160" rtl="0" eaLnBrk="1" latinLnBrk="1" hangingPunct="1">
                        <a:defRPr sz="25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endParaRPr lang="ko-KR" altLang="en-US" sz="1050" b="1" kern="0" dirty="0">
                        <a:ln>
                          <a:solidFill>
                            <a:srgbClr val="52C3CB">
                              <a:shade val="95000"/>
                              <a:satMod val="105000"/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5" name="그룹 4"/>
          <p:cNvGrpSpPr/>
          <p:nvPr/>
        </p:nvGrpSpPr>
        <p:grpSpPr>
          <a:xfrm>
            <a:off x="6895099" y="1494056"/>
            <a:ext cx="5409837" cy="444082"/>
            <a:chOff x="6895099" y="1345553"/>
            <a:chExt cx="5409837" cy="444082"/>
          </a:xfrm>
        </p:grpSpPr>
        <p:sp>
          <p:nvSpPr>
            <p:cNvPr id="202" name="TextBox 201"/>
            <p:cNvSpPr txBox="1"/>
            <p:nvPr/>
          </p:nvSpPr>
          <p:spPr>
            <a:xfrm>
              <a:off x="7624936" y="1358748"/>
              <a:ext cx="468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100" b="1" kern="0" dirty="0">
                  <a:ln>
                    <a:solidFill>
                      <a:srgbClr val="52C3CB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I will perform pulmonary rehabilitation more than ______ minutes and _____ times per week.</a:t>
              </a:r>
              <a:endParaRPr lang="ko-KR" altLang="en-US" sz="1100" b="1" kern="0" dirty="0">
                <a:ln>
                  <a:solidFill>
                    <a:srgbClr val="52C3CB">
                      <a:shade val="95000"/>
                      <a:satMod val="105000"/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03" name="모서리가 둥근 직사각형 202"/>
            <p:cNvSpPr/>
            <p:nvPr/>
          </p:nvSpPr>
          <p:spPr>
            <a:xfrm>
              <a:off x="6895099" y="1345553"/>
              <a:ext cx="756000" cy="288000"/>
            </a:xfrm>
            <a:prstGeom prst="roundRect">
              <a:avLst>
                <a:gd name="adj" fmla="val 7099"/>
              </a:avLst>
            </a:prstGeom>
            <a:solidFill>
              <a:srgbClr val="4F81BD">
                <a:alpha val="74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바른고딕" panose="020B0603020101020101" pitchFamily="50" charset="-127"/>
                  <a:ea typeface="나눔바른고딕" panose="020B0603020101020101" pitchFamily="50" charset="-127"/>
                  <a:cs typeface="+mn-cs"/>
                </a:rPr>
                <a:t>Promise</a:t>
              </a:r>
              <a:endParaRPr kumimoji="0" lang="ko-KR" altLang="en-US" sz="1100" b="1" i="0" u="none" strike="noStrike" kern="0" cap="none" spc="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6895099" y="567792"/>
            <a:ext cx="5554373" cy="711857"/>
            <a:chOff x="6895099" y="489992"/>
            <a:chExt cx="5554373" cy="711857"/>
          </a:xfrm>
        </p:grpSpPr>
        <p:sp>
          <p:nvSpPr>
            <p:cNvPr id="16" name="직사각형 15"/>
            <p:cNvSpPr/>
            <p:nvPr/>
          </p:nvSpPr>
          <p:spPr>
            <a:xfrm>
              <a:off x="6895099" y="489992"/>
              <a:ext cx="5554373" cy="711857"/>
            </a:xfrm>
            <a:prstGeom prst="rect">
              <a:avLst/>
            </a:prstGeom>
            <a:solidFill>
              <a:schemeClr val="bg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0" rIns="180000" bIns="0" rtlCol="0" anchor="ctr"/>
            <a:lstStyle/>
            <a:p>
              <a:pPr algn="ctr" latinLnBrk="0">
                <a:lnSpc>
                  <a:spcPct val="110000"/>
                </a:lnSpc>
                <a:buClr>
                  <a:srgbClr val="1A4D75"/>
                </a:buClr>
              </a:pPr>
              <a:r>
                <a:rPr lang="en-US" altLang="ko-KR" sz="2000" dirty="0">
                  <a:ln>
                    <a:solidFill>
                      <a:srgbClr val="5559A3">
                        <a:shade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바른고딕" pitchFamily="50" charset="-127"/>
                  <a:ea typeface="나눔바른고딕" pitchFamily="50" charset="-127"/>
                </a:rPr>
                <a:t>Exercise diary</a:t>
              </a:r>
              <a:endParaRPr lang="ko-KR" altLang="en-US" sz="2000" dirty="0">
                <a:ln>
                  <a:solidFill>
                    <a:srgbClr val="5559A3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008249" y="580414"/>
              <a:ext cx="5328072" cy="531012"/>
            </a:xfrm>
            <a:prstGeom prst="rect">
              <a:avLst/>
            </a:prstGeom>
            <a:noFill/>
            <a:ln w="381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55914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환자안내자료템플릿가이드">
      <a:dk1>
        <a:sysClr val="windowText" lastClr="000000"/>
      </a:dk1>
      <a:lt1>
        <a:sysClr val="window" lastClr="FFFFFF"/>
      </a:lt1>
      <a:dk2>
        <a:srgbClr val="188DA8"/>
      </a:dk2>
      <a:lt2>
        <a:srgbClr val="1A4D75"/>
      </a:lt2>
      <a:accent1>
        <a:srgbClr val="5559A3"/>
      </a:accent1>
      <a:accent2>
        <a:srgbClr val="4CA32E"/>
      </a:accent2>
      <a:accent3>
        <a:srgbClr val="9BBB59"/>
      </a:accent3>
      <a:accent4>
        <a:srgbClr val="006BB7"/>
      </a:accent4>
      <a:accent5>
        <a:srgbClr val="1696BB"/>
      </a:accent5>
      <a:accent6>
        <a:srgbClr val="E8404F"/>
      </a:accent6>
      <a:hlink>
        <a:srgbClr val="0000FF"/>
      </a:hlink>
      <a:folHlink>
        <a:srgbClr val="800080"/>
      </a:folHlink>
    </a:clrScheme>
    <a:fontScheme name="윤고딕">
      <a:majorFont>
        <a:latin typeface="Arial"/>
        <a:ea typeface="YD윤고딕 340"/>
        <a:cs typeface=""/>
      </a:majorFont>
      <a:minorFont>
        <a:latin typeface="Arial"/>
        <a:ea typeface="YD윤고딕 32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4640</TotalTime>
  <Words>712</Words>
  <Application>Microsoft Office PowerPoint</Application>
  <PresentationFormat>A3 용지(297x420mm)</PresentationFormat>
  <Paragraphs>101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0" baseType="lpstr">
      <vt:lpstr>나눔바른고딕OTF Light</vt:lpstr>
      <vt:lpstr>나눔바른고딕</vt:lpstr>
      <vt:lpstr>맑은 고딕</vt:lpstr>
      <vt:lpstr>나눔바른고딕OTF</vt:lpstr>
      <vt:lpstr>Arial</vt:lpstr>
      <vt:lpstr>YD윤고딕 320</vt:lpstr>
      <vt:lpstr>1_Office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</dc:creator>
  <cp:lastModifiedBy>Lee Jang Ho</cp:lastModifiedBy>
  <cp:revision>186</cp:revision>
  <cp:lastPrinted>2018-03-23T00:52:39Z</cp:lastPrinted>
  <dcterms:created xsi:type="dcterms:W3CDTF">2016-11-25T01:45:49Z</dcterms:created>
  <dcterms:modified xsi:type="dcterms:W3CDTF">2020-01-21T07:52:20Z</dcterms:modified>
</cp:coreProperties>
</file>